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64" r:id="rId4"/>
    <p:sldId id="263" r:id="rId5"/>
    <p:sldId id="268" r:id="rId6"/>
    <p:sldId id="296" r:id="rId7"/>
    <p:sldId id="271" r:id="rId8"/>
    <p:sldId id="272" r:id="rId9"/>
    <p:sldId id="273" r:id="rId10"/>
    <p:sldId id="274" r:id="rId11"/>
    <p:sldId id="275" r:id="rId12"/>
    <p:sldId id="276" r:id="rId13"/>
    <p:sldId id="280" r:id="rId14"/>
    <p:sldId id="282" r:id="rId15"/>
    <p:sldId id="283" r:id="rId16"/>
    <p:sldId id="284" r:id="rId17"/>
    <p:sldId id="297" r:id="rId18"/>
    <p:sldId id="298" r:id="rId19"/>
    <p:sldId id="285" r:id="rId20"/>
    <p:sldId id="299" r:id="rId2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09C04-42E6-431D-8CA0-DE598B13E0CE}" v="14456" dt="2018-05-16T17:42:58.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07" autoAdjust="0"/>
    <p:restoredTop sz="71864" autoAdjust="0"/>
  </p:normalViewPr>
  <p:slideViewPr>
    <p:cSldViewPr snapToGrid="0">
      <p:cViewPr varScale="1">
        <p:scale>
          <a:sx n="62" d="100"/>
          <a:sy n="62" d="100"/>
        </p:scale>
        <p:origin x="1114" y="6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74" d="100"/>
          <a:sy n="174" d="100"/>
        </p:scale>
        <p:origin x="494" y="-300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4A280-3AB9-4C5B-92CE-2152C5DF5324}" type="datetimeFigureOut">
              <a:rPr lang="hu-HU" smtClean="0"/>
              <a:t>2018. 05. 17.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DFCC6-608B-4AA8-85F0-1B7541B26013}" type="slidenum">
              <a:rPr lang="hu-HU" smtClean="0"/>
              <a:t>‹#›</a:t>
            </a:fld>
            <a:endParaRPr lang="hu-HU"/>
          </a:p>
        </p:txBody>
      </p:sp>
    </p:spTree>
    <p:extLst>
      <p:ext uri="{BB962C8B-B14F-4D97-AF65-F5344CB8AC3E}">
        <p14:creationId xmlns:p14="http://schemas.microsoft.com/office/powerpoint/2010/main" val="153538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1</a:t>
            </a:fld>
            <a:endParaRPr lang="hu-HU"/>
          </a:p>
        </p:txBody>
      </p:sp>
    </p:spTree>
    <p:extLst>
      <p:ext uri="{BB962C8B-B14F-4D97-AF65-F5344CB8AC3E}">
        <p14:creationId xmlns:p14="http://schemas.microsoft.com/office/powerpoint/2010/main" val="1498810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10</a:t>
            </a:fld>
            <a:endParaRPr lang="hu-HU"/>
          </a:p>
        </p:txBody>
      </p:sp>
    </p:spTree>
    <p:extLst>
      <p:ext uri="{BB962C8B-B14F-4D97-AF65-F5344CB8AC3E}">
        <p14:creationId xmlns:p14="http://schemas.microsoft.com/office/powerpoint/2010/main" val="175859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1976-ban két személyi változás történt az AIR Irodán. Bányai Ervin elment , és belépett </a:t>
            </a:r>
            <a:r>
              <a:rPr lang="hu-HU" dirty="0" err="1"/>
              <a:t>Uszta</a:t>
            </a:r>
            <a:r>
              <a:rPr lang="hu-HU" dirty="0"/>
              <a:t> Jóska, aki akkor végezte el a leningrádi egyetemet. Hirtelenjében kétszer egymás után kaptam fizetésemelést, majd Németh Lóri közölte, hogy nem én leszek Bányai utóda, hanem Jóska. Ez engem nem nagyon zavart, mert az informális viszonyok úgyis ahhoz kötöttek minden dolgozót, akivel utazott. És Németh Lóránt párszor mondhatni durván kifejezte, hogy velem akar utazni, és nem Jóskával. Ettől függetlenül a szituáció kellemetlen volt, feszültséget jelentett, hogy Jóska csak formálisan lett a főnököm. Ezért aztán éltem Pomázi Lajos ajánlatával, aki akkor az Oktatási Minisztérium számítástechnikai vezetőjeként az A4 szakértőtanácsban volt a magyar tag, hogy lépjek át az apparátusába. Így is lett. (Csak zárójelben jegyzem meg, hogy ez csak rövid idejű megoldás lett, mert Pomázi hamarosan kapott egy ösztöndíjat az USA-ba, az utódának meg nem kellettem.) Úgy volt, hogy már a tavaszt az OM-ben kezdem, azonban Németh Lóri azt kérte, hogy várjam meg azt a március végi vagy április eleji moszkvai kormányközi ülést. Oda Pestinek kellett mennie, aki ragaszkodott, hogy Lóránt menjen vele, ő meg nem akart </a:t>
            </a:r>
            <a:r>
              <a:rPr lang="hu-HU" dirty="0" err="1"/>
              <a:t>Usztával</a:t>
            </a:r>
            <a:r>
              <a:rPr lang="hu-HU" dirty="0"/>
              <a:t> menni.</a:t>
            </a:r>
          </a:p>
          <a:p>
            <a:r>
              <a:rPr lang="hu-HU" dirty="0"/>
              <a:t>Az ülés rettenetes volt, csupa protokoll, az a békés szakmaiság, ami a korábbi, amúgy felesleges üléseket jellemezte, odalett. Az ülésről sok mesélni valóm lenne, egészen pikareszk részleteket beleértve. Mindenesetre ez volt az utolsó szereplésem az ESZR-ben, egyúttal ez az ülés alapozta meg az MSZR együttműködést, amely további utazásaim fóruma lett.</a:t>
            </a:r>
          </a:p>
        </p:txBody>
      </p:sp>
      <p:sp>
        <p:nvSpPr>
          <p:cNvPr id="4" name="Dia számának helye 3"/>
          <p:cNvSpPr>
            <a:spLocks noGrp="1"/>
          </p:cNvSpPr>
          <p:nvPr>
            <p:ph type="sldNum" sz="quarter" idx="10"/>
          </p:nvPr>
        </p:nvSpPr>
        <p:spPr/>
        <p:txBody>
          <a:bodyPr/>
          <a:lstStyle/>
          <a:p>
            <a:fld id="{059DFCC6-608B-4AA8-85F0-1B7541B26013}" type="slidenum">
              <a:rPr lang="hu-HU" smtClean="0"/>
              <a:t>11</a:t>
            </a:fld>
            <a:endParaRPr lang="hu-HU"/>
          </a:p>
        </p:txBody>
      </p:sp>
    </p:spTree>
    <p:extLst>
      <p:ext uri="{BB962C8B-B14F-4D97-AF65-F5344CB8AC3E}">
        <p14:creationId xmlns:p14="http://schemas.microsoft.com/office/powerpoint/2010/main" val="395278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MSZR, a miniszámítógépes rendszer magyar rezidense a Videoton volt. Amíg az ESZR az IBM-kompatibilitás jegyében küzdött, az MSZR  a Digital-t tekintette mintának. A Videoton tehát a francia úttal itt ugyanúgy obligón kívül volt, mint amott. Azzal, hogy kezébe kaparintotta a magyar tagságot, tulajdonképpen megszabta a képviseletének irányát. Ott kell lenni, de nem szabad semmit sem csinálni. Ezért aztán olyan delegációösszetételt szerveztek, hogy véletlenül se legyen egy tagjának sem illetékessége kötelezettséget vállalni. Így aztán kezdettől fogva megszületett a megállapodás a szovjet vezetéssel, hogy mi semmit nem vállalunk, cserébe mi állítjuk össze az ülés jegyzőkönyvét.</a:t>
            </a:r>
          </a:p>
          <a:p>
            <a:endParaRPr lang="hu-HU" dirty="0"/>
          </a:p>
          <a:p>
            <a:r>
              <a:rPr lang="hu-HU" dirty="0"/>
              <a:t>Bár az MSZR végül a számomra eredményesebbnek mutatkozott az AIR együttműködésnél, az értekezletek sorát inkább személyes emlékek jellemzik. Itt évente három ülés volt, állandó delegációkkal, mely jól összeszokott baráti társasággá alakultak. A három ülésből egy mindig a SZU-ban, a másik kettő valamelyik tagországban volt. </a:t>
            </a:r>
          </a:p>
          <a:p>
            <a:r>
              <a:rPr lang="hu-HU" dirty="0"/>
              <a:t>A szovjet delegáció vezetőjét a külföldi helyszíneken mindig várta egy fekete autó, ő nem volt más, mint </a:t>
            </a:r>
            <a:r>
              <a:rPr lang="hu-HU" dirty="0" err="1"/>
              <a:t>Szerjózsa</a:t>
            </a:r>
            <a:r>
              <a:rPr lang="hu-HU" dirty="0"/>
              <a:t> Hruscsov, atyai nevén </a:t>
            </a:r>
            <a:r>
              <a:rPr lang="hu-HU" dirty="0" err="1"/>
              <a:t>Nyikityics</a:t>
            </a:r>
            <a:r>
              <a:rPr lang="hu-HU" dirty="0"/>
              <a:t>. De mindig visszahozták. </a:t>
            </a:r>
            <a:r>
              <a:rPr lang="hu-HU" dirty="0" err="1"/>
              <a:t>Szerjózsa</a:t>
            </a:r>
            <a:r>
              <a:rPr lang="hu-HU" dirty="0"/>
              <a:t> jó fej volt, de a szakmához nem volt sok köze. Viszont a </a:t>
            </a:r>
            <a:r>
              <a:rPr lang="hu-HU" dirty="0" err="1"/>
              <a:t>gorbacsovscsinában</a:t>
            </a:r>
            <a:r>
              <a:rPr lang="hu-HU" dirty="0"/>
              <a:t> nagyon kellett vigyáznia magára, így aztán a </a:t>
            </a:r>
            <a:r>
              <a:rPr lang="hu-HU" dirty="0" err="1"/>
              <a:t>kisinyovi</a:t>
            </a:r>
            <a:r>
              <a:rPr lang="hu-HU" dirty="0"/>
              <a:t> ülésen (ahol nem volt a szállodában meleg víz), nem jött el az üzemlátogatásra (a tárgy a </a:t>
            </a:r>
            <a:r>
              <a:rPr lang="hu-HU" dirty="0" err="1"/>
              <a:t>kisinyovi</a:t>
            </a:r>
            <a:r>
              <a:rPr lang="hu-HU" dirty="0"/>
              <a:t> borgazdaság pincészete volt).</a:t>
            </a:r>
          </a:p>
          <a:p>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12</a:t>
            </a:fld>
            <a:endParaRPr lang="hu-HU"/>
          </a:p>
        </p:txBody>
      </p:sp>
    </p:spTree>
    <p:extLst>
      <p:ext uri="{BB962C8B-B14F-4D97-AF65-F5344CB8AC3E}">
        <p14:creationId xmlns:p14="http://schemas.microsoft.com/office/powerpoint/2010/main" val="169949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helyszín kiválasztásában mindig fontos szerepe volt a szórakozási lehetőségeknek. A képen a taskenti (szamarkandi) értekezlet tablóját láthatjuk. A jobbról harmadik személy szemmel láthatóan még nem érte el a 18. életévét. Ő a tőle jobbra álló úr, </a:t>
            </a:r>
            <a:r>
              <a:rPr lang="hu-HU" dirty="0" err="1"/>
              <a:t>Majt</a:t>
            </a:r>
            <a:r>
              <a:rPr lang="hu-HU" dirty="0"/>
              <a:t> </a:t>
            </a:r>
            <a:r>
              <a:rPr lang="hu-HU" dirty="0" err="1"/>
              <a:t>Sarv</a:t>
            </a:r>
            <a:r>
              <a:rPr lang="hu-HU" dirty="0"/>
              <a:t>, észt-szovjet delegátus fia. Velük való barátságom tulajdonképpen megmaradt, tavaly előtt láttuk vendégül az ifjú leányát, aki világ körüli körútja során éppen erre járt. De mi is voltunk náluk </a:t>
            </a:r>
            <a:r>
              <a:rPr lang="hu-HU" dirty="0" err="1"/>
              <a:t>Tallinban</a:t>
            </a:r>
            <a:r>
              <a:rPr lang="hu-HU" dirty="0"/>
              <a:t>.</a:t>
            </a:r>
          </a:p>
          <a:p>
            <a:r>
              <a:rPr lang="hu-HU" dirty="0"/>
              <a:t>Családi események is történtek: delegációnk állandó hölgytagja, Turcsányi Juli </a:t>
            </a:r>
            <a:r>
              <a:rPr lang="hu-HU" dirty="0" err="1"/>
              <a:t>ferleségül</a:t>
            </a:r>
            <a:r>
              <a:rPr lang="hu-HU" dirty="0"/>
              <a:t> ment </a:t>
            </a:r>
            <a:r>
              <a:rPr lang="hu-HU" dirty="0" err="1"/>
              <a:t>Pražma</a:t>
            </a:r>
            <a:r>
              <a:rPr lang="hu-HU" dirty="0"/>
              <a:t> mérnökhöz (</a:t>
            </a:r>
            <a:r>
              <a:rPr lang="hu-HU" dirty="0" err="1"/>
              <a:t>Vojta</a:t>
            </a:r>
            <a:r>
              <a:rPr lang="hu-HU" dirty="0"/>
              <a:t>), akivel mind a mai napig </a:t>
            </a:r>
            <a:r>
              <a:rPr lang="hu-HU" dirty="0" err="1"/>
              <a:t>Liberecben</a:t>
            </a:r>
            <a:r>
              <a:rPr lang="hu-HU" dirty="0"/>
              <a:t> éli az új nagyon gazdagok zaklatott életét.</a:t>
            </a:r>
          </a:p>
        </p:txBody>
      </p:sp>
      <p:sp>
        <p:nvSpPr>
          <p:cNvPr id="4" name="Dia számának helye 3"/>
          <p:cNvSpPr>
            <a:spLocks noGrp="1"/>
          </p:cNvSpPr>
          <p:nvPr>
            <p:ph type="sldNum" sz="quarter" idx="10"/>
          </p:nvPr>
        </p:nvSpPr>
        <p:spPr/>
        <p:txBody>
          <a:bodyPr/>
          <a:lstStyle/>
          <a:p>
            <a:fld id="{059DFCC6-608B-4AA8-85F0-1B7541B26013}" type="slidenum">
              <a:rPr lang="hu-HU" smtClean="0"/>
              <a:t>13</a:t>
            </a:fld>
            <a:endParaRPr lang="hu-HU"/>
          </a:p>
        </p:txBody>
      </p:sp>
    </p:spTree>
    <p:extLst>
      <p:ext uri="{BB962C8B-B14F-4D97-AF65-F5344CB8AC3E}">
        <p14:creationId xmlns:p14="http://schemas.microsoft.com/office/powerpoint/2010/main" val="3294067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Hogy, hogy nem, a 8-as évek elején engem delegáltak a csehszlovák fél </a:t>
            </a:r>
            <a:r>
              <a:rPr lang="hu-HU" dirty="0" err="1"/>
              <a:t>SzM</a:t>
            </a:r>
            <a:r>
              <a:rPr lang="hu-HU" dirty="0"/>
              <a:t> </a:t>
            </a:r>
            <a:r>
              <a:rPr lang="hu-HU" dirty="0" err="1"/>
              <a:t>aprobációjára</a:t>
            </a:r>
            <a:r>
              <a:rPr lang="hu-HU" dirty="0"/>
              <a:t>, Pozsonyba. Ahogy nézem, valószínnűleg a PMD 85 számítógépet vizsgálták be, amely a Teslánál készült Pöstyénben, bár én zsolnai gyárra emlékszem. Az </a:t>
            </a:r>
            <a:r>
              <a:rPr lang="hu-HU" dirty="0" err="1"/>
              <a:t>aprobációelnökséghez</a:t>
            </a:r>
            <a:r>
              <a:rPr lang="hu-HU" dirty="0"/>
              <a:t> nagy szakértelem nem kellett, csak követni a protokollt, tudni szemet hunyni, és reprezentálni. Meginterjúvolt a pozsonyi TV (oroszul) és kezet fogtam (megfogta a kezem) Josef Lenart(</a:t>
            </a:r>
            <a:r>
              <a:rPr lang="hu-HU" dirty="0" err="1"/>
              <a:t>tal</a:t>
            </a:r>
            <a:r>
              <a:rPr lang="hu-HU" dirty="0"/>
              <a:t>), a szlovák első titkár(</a:t>
            </a:r>
            <a:r>
              <a:rPr lang="hu-HU" dirty="0" err="1"/>
              <a:t>ral</a:t>
            </a:r>
            <a:r>
              <a:rPr lang="hu-HU" dirty="0"/>
              <a:t>).</a:t>
            </a:r>
          </a:p>
        </p:txBody>
      </p:sp>
      <p:sp>
        <p:nvSpPr>
          <p:cNvPr id="4" name="Dia számának helye 3"/>
          <p:cNvSpPr>
            <a:spLocks noGrp="1"/>
          </p:cNvSpPr>
          <p:nvPr>
            <p:ph type="sldNum" sz="quarter" idx="10"/>
          </p:nvPr>
        </p:nvSpPr>
        <p:spPr/>
        <p:txBody>
          <a:bodyPr/>
          <a:lstStyle/>
          <a:p>
            <a:fld id="{059DFCC6-608B-4AA8-85F0-1B7541B26013}" type="slidenum">
              <a:rPr lang="hu-HU" smtClean="0"/>
              <a:t>16</a:t>
            </a:fld>
            <a:endParaRPr lang="hu-HU"/>
          </a:p>
        </p:txBody>
      </p:sp>
    </p:spTree>
    <p:extLst>
      <p:ext uri="{BB962C8B-B14F-4D97-AF65-F5344CB8AC3E}">
        <p14:creationId xmlns:p14="http://schemas.microsoft.com/office/powerpoint/2010/main" val="2104282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És visszafelé éjfél utánig ültünk a leningrádi </a:t>
            </a:r>
            <a:r>
              <a:rPr lang="hu-HU" dirty="0" err="1"/>
              <a:t>reptétre</a:t>
            </a:r>
            <a:r>
              <a:rPr lang="hu-HU" dirty="0"/>
              <a:t>, </a:t>
            </a:r>
            <a:r>
              <a:rPr lang="hu-HU" dirty="0" err="1"/>
              <a:t>mertt</a:t>
            </a:r>
            <a:r>
              <a:rPr lang="hu-HU" dirty="0"/>
              <a:t> Apró elvtárs Varsóban elvette a Malév-gépet.</a:t>
            </a:r>
          </a:p>
        </p:txBody>
      </p:sp>
      <p:sp>
        <p:nvSpPr>
          <p:cNvPr id="4" name="Dia számának helye 3"/>
          <p:cNvSpPr>
            <a:spLocks noGrp="1"/>
          </p:cNvSpPr>
          <p:nvPr>
            <p:ph type="sldNum" sz="quarter" idx="10"/>
          </p:nvPr>
        </p:nvSpPr>
        <p:spPr/>
        <p:txBody>
          <a:bodyPr/>
          <a:lstStyle/>
          <a:p>
            <a:fld id="{059DFCC6-608B-4AA8-85F0-1B7541B26013}" type="slidenum">
              <a:rPr lang="hu-HU" smtClean="0"/>
              <a:t>17</a:t>
            </a:fld>
            <a:endParaRPr lang="hu-HU"/>
          </a:p>
        </p:txBody>
      </p:sp>
    </p:spTree>
    <p:extLst>
      <p:ext uri="{BB962C8B-B14F-4D97-AF65-F5344CB8AC3E}">
        <p14:creationId xmlns:p14="http://schemas.microsoft.com/office/powerpoint/2010/main" val="308753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Ezt nem bántam, mert zsenit fedezhettem fel a pályán: a 18 éves </a:t>
            </a:r>
            <a:r>
              <a:rPr lang="hu-HU" dirty="0" err="1"/>
              <a:t>Arvidast</a:t>
            </a:r>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18</a:t>
            </a:fld>
            <a:endParaRPr lang="hu-HU"/>
          </a:p>
        </p:txBody>
      </p:sp>
    </p:spTree>
    <p:extLst>
      <p:ext uri="{BB962C8B-B14F-4D97-AF65-F5344CB8AC3E}">
        <p14:creationId xmlns:p14="http://schemas.microsoft.com/office/powerpoint/2010/main" val="110748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20</a:t>
            </a:fld>
            <a:endParaRPr lang="hu-HU"/>
          </a:p>
        </p:txBody>
      </p:sp>
    </p:spTree>
    <p:extLst>
      <p:ext uri="{BB962C8B-B14F-4D97-AF65-F5344CB8AC3E}">
        <p14:creationId xmlns:p14="http://schemas.microsoft.com/office/powerpoint/2010/main" val="391832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85800" y="4400549"/>
            <a:ext cx="5486400" cy="3893877"/>
          </a:xfrm>
        </p:spPr>
        <p:txBody>
          <a:bodyPr/>
          <a:lstStyle/>
          <a:p>
            <a:r>
              <a:rPr lang="hu-HU" dirty="0"/>
              <a:t>1973 februárjában nyertem felvételt az </a:t>
            </a:r>
            <a:r>
              <a:rPr lang="hu-HU" dirty="0" err="1"/>
              <a:t>Infelor</a:t>
            </a:r>
            <a:r>
              <a:rPr lang="hu-HU" dirty="0"/>
              <a:t> úgynevezett AIR Irodájára, amely akkor a Tárogató úti </a:t>
            </a:r>
            <a:r>
              <a:rPr lang="hu-HU" dirty="0" err="1"/>
              <a:t>baraknak</a:t>
            </a:r>
            <a:r>
              <a:rPr lang="hu-HU" dirty="0"/>
              <a:t> az utcától távolabbi és a kőépülethez közelebbi végén, a jobb oldalon lévő sarokszobában működött. Az Iroda </a:t>
            </a:r>
            <a:r>
              <a:rPr lang="hu-HU" dirty="0" err="1"/>
              <a:t>Síklaky</a:t>
            </a:r>
            <a:r>
              <a:rPr lang="hu-HU" dirty="0"/>
              <a:t> István főosztályához tartozott. A vezetője Bányai Ervin volt. Az állásra apróhirdetés alapján jelentkeztem, amelyben oroszul tudó, számítástechnikához értő szakembert kerestek. Kicsit féltem, hogy kiderül az igazság, hogy az orosz tudásom koránt sem tökéletes, és a számítástechnikában is  legfeljebb outsider vagyok, nem szakember. Aztán kiderült, hogy az orosz tudásom gyorsan aktivizálódva elegendő lett,  a számítástechnika terén pedig a SZÁMOK-os végzettségem jó alap volt a feladatok áttekintéséhez.</a:t>
            </a:r>
          </a:p>
          <a:p>
            <a:r>
              <a:rPr lang="hu-HU" dirty="0"/>
              <a:t>Ekkor indultam el az ESZR útjain, ahonnan később átnyergeltem ugyan az MSZR-re, közel 13 éve át tolmácsoltam szakértői üléseken, kétoldalú  egyeztetéseken, később kereskedelmi célú tárgyalásokon is. Az már a dolog természetéből fakadt, hogy egy idő után a tolmácsolás menete az volt, hogy a delegációvezető megkérdezte:</a:t>
            </a:r>
          </a:p>
          <a:p>
            <a:r>
              <a:rPr lang="hu-HU" dirty="0"/>
              <a:t> - Mit mondott? – elmondtam, majd azt kérdezte:</a:t>
            </a:r>
          </a:p>
          <a:p>
            <a:pPr marL="171450" indent="-171450">
              <a:buFontTx/>
              <a:buChar char="-"/>
            </a:pPr>
            <a:r>
              <a:rPr lang="hu-HU" dirty="0"/>
              <a:t>Mit kell erre felelni? – elmondtam, mire így szólt:</a:t>
            </a:r>
          </a:p>
          <a:p>
            <a:pPr marL="171450" indent="-171450">
              <a:buFontTx/>
              <a:buChar char="-"/>
            </a:pPr>
            <a:r>
              <a:rPr lang="hu-HU" dirty="0"/>
              <a:t>Akkor fordítsd.</a:t>
            </a:r>
          </a:p>
          <a:p>
            <a:pPr marL="171450" indent="-171450">
              <a:buFontTx/>
              <a:buChar char="-"/>
            </a:pPr>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2</a:t>
            </a:fld>
            <a:endParaRPr lang="hu-HU"/>
          </a:p>
        </p:txBody>
      </p:sp>
    </p:spTree>
    <p:extLst>
      <p:ext uri="{BB962C8B-B14F-4D97-AF65-F5344CB8AC3E}">
        <p14:creationId xmlns:p14="http://schemas.microsoft.com/office/powerpoint/2010/main" val="106222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AIR=Automatizált Irányítási Rendszer, oroszul </a:t>
            </a:r>
            <a:r>
              <a:rPr lang="ru-RU" dirty="0"/>
              <a:t>Автоматизированная Система Управления (АСУ)</a:t>
            </a:r>
            <a:r>
              <a:rPr lang="hu-HU" dirty="0"/>
              <a:t> a saját utas szovjet számítástechnika-fejlesztés logikus, de némiképp idealisztikus irányzata volt: a hardvert, a szoftvert (annak két ágát, az alap- és a alkalmazási szoftvert) és az emberi részvételt egyesítő komplexumokról volt szó. A z emberi részvétel nagyon fontos elem, ezért nevezték automatizáltnak, és nem automatikusnak (</a:t>
            </a:r>
            <a:r>
              <a:rPr lang="ru-RU" dirty="0"/>
              <a:t>автоматизированный</a:t>
            </a:r>
            <a:r>
              <a:rPr lang="hu-HU" dirty="0"/>
              <a:t> </a:t>
            </a:r>
            <a:r>
              <a:rPr lang="hu-HU" dirty="0" err="1"/>
              <a:t>vs</a:t>
            </a:r>
            <a:r>
              <a:rPr lang="hu-HU" dirty="0"/>
              <a:t>.</a:t>
            </a:r>
            <a:r>
              <a:rPr lang="ru-RU" dirty="0"/>
              <a:t> Автоматический).</a:t>
            </a:r>
            <a:endParaRPr lang="hu-HU" dirty="0"/>
          </a:p>
          <a:p>
            <a:r>
              <a:rPr lang="hu-HU" dirty="0"/>
              <a:t>[Érdemes felfigyelni arra, hogy ez a különbségtétel a napjainkban is megjelenik pl. számítógépes fordítással kapcsolatban, l. MT (</a:t>
            </a:r>
            <a:r>
              <a:rPr lang="hu-HU" dirty="0" err="1"/>
              <a:t>machine</a:t>
            </a:r>
            <a:r>
              <a:rPr lang="hu-HU" dirty="0"/>
              <a:t> </a:t>
            </a:r>
            <a:r>
              <a:rPr lang="hu-HU" dirty="0" err="1"/>
              <a:t>translation</a:t>
            </a:r>
            <a:r>
              <a:rPr lang="hu-HU" dirty="0"/>
              <a:t>) </a:t>
            </a:r>
            <a:r>
              <a:rPr lang="hu-HU" dirty="0" err="1"/>
              <a:t>vs</a:t>
            </a:r>
            <a:r>
              <a:rPr lang="hu-HU" dirty="0"/>
              <a:t>. CAT (Computer </a:t>
            </a:r>
            <a:r>
              <a:rPr lang="hu-HU" dirty="0" err="1"/>
              <a:t>assisted</a:t>
            </a:r>
            <a:r>
              <a:rPr lang="hu-HU" dirty="0"/>
              <a:t> </a:t>
            </a:r>
            <a:r>
              <a:rPr lang="hu-HU" dirty="0" err="1"/>
              <a:t>Traslate</a:t>
            </a:r>
            <a:r>
              <a:rPr lang="hu-HU" dirty="0"/>
              <a:t>).</a:t>
            </a:r>
          </a:p>
          <a:p>
            <a:r>
              <a:rPr lang="hu-HU" dirty="0"/>
              <a:t>Ezeket a komplexumokat adaptálható rendszerek formájában akarták realizálni, és az ESZR keretében nemzetközi együttműködésre számítottak.</a:t>
            </a:r>
          </a:p>
          <a:p>
            <a:endParaRPr lang="hu-HU" dirty="0"/>
          </a:p>
          <a:p>
            <a:endParaRPr lang="hu-HU" dirty="0"/>
          </a:p>
        </p:txBody>
      </p:sp>
      <p:sp>
        <p:nvSpPr>
          <p:cNvPr id="4" name="Dia számának helye 3"/>
          <p:cNvSpPr>
            <a:spLocks noGrp="1"/>
          </p:cNvSpPr>
          <p:nvPr>
            <p:ph type="sldNum" sz="quarter" idx="10"/>
          </p:nvPr>
        </p:nvSpPr>
        <p:spPr/>
        <p:txBody>
          <a:bodyPr/>
          <a:lstStyle/>
          <a:p>
            <a:fld id="{059DFCC6-608B-4AA8-85F0-1B7541B26013}" type="slidenum">
              <a:rPr lang="hu-HU" smtClean="0"/>
              <a:t>3</a:t>
            </a:fld>
            <a:endParaRPr lang="hu-HU"/>
          </a:p>
        </p:txBody>
      </p:sp>
    </p:spTree>
    <p:extLst>
      <p:ext uri="{BB962C8B-B14F-4D97-AF65-F5344CB8AC3E}">
        <p14:creationId xmlns:p14="http://schemas.microsoft.com/office/powerpoint/2010/main" val="299775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együttműködés menetében ezeket a komplex rendszereket pontosan úgy igyekeztek kezelni, mint bármilyen más eszközt:</a:t>
            </a:r>
          </a:p>
          <a:p>
            <a:pPr marL="171450" indent="-171450">
              <a:buFontTx/>
              <a:buChar char="-"/>
            </a:pPr>
            <a:r>
              <a:rPr lang="hu-HU" dirty="0"/>
              <a:t>elhatárolták a célterületeket, például ipari AIR</a:t>
            </a:r>
          </a:p>
          <a:p>
            <a:pPr marL="171450" indent="-171450">
              <a:buFontTx/>
              <a:buChar char="-"/>
            </a:pPr>
            <a:r>
              <a:rPr lang="hu-HU" dirty="0"/>
              <a:t>felosztották önálló feladatokra, pl. kohászati gyár AIR-ja, kenyérgyár AIR-ja, borgazdaság AIR-ja stb.</a:t>
            </a:r>
          </a:p>
          <a:p>
            <a:pPr marL="171450" indent="-171450">
              <a:buFontTx/>
              <a:buChar char="-"/>
            </a:pPr>
            <a:r>
              <a:rPr lang="hu-HU" dirty="0"/>
              <a:t>A feladatokból a résztvevő országok válogathattak;</a:t>
            </a:r>
          </a:p>
          <a:p>
            <a:pPr marL="171450" indent="-171450">
              <a:buFontTx/>
              <a:buChar char="-"/>
            </a:pPr>
            <a:r>
              <a:rPr lang="hu-HU" dirty="0"/>
              <a:t>A kidolgozás menete a szokott volt</a:t>
            </a:r>
          </a:p>
          <a:p>
            <a:pPr marL="628650" lvl="1" indent="-171450">
              <a:buFontTx/>
              <a:buChar char="-"/>
            </a:pPr>
            <a:r>
              <a:rPr lang="hu-HU" dirty="0"/>
              <a:t>Műszaki feladat</a:t>
            </a:r>
            <a:r>
              <a:rPr lang="ru-RU" dirty="0"/>
              <a:t> (ТЗ)</a:t>
            </a:r>
          </a:p>
          <a:p>
            <a:pPr marL="628650" lvl="1" indent="-171450">
              <a:buFontTx/>
              <a:buChar char="-"/>
            </a:pPr>
            <a:r>
              <a:rPr lang="hu-HU" dirty="0"/>
              <a:t>Műszaki terv </a:t>
            </a:r>
            <a:r>
              <a:rPr lang="ru-RU" dirty="0"/>
              <a:t>(ТП)</a:t>
            </a:r>
          </a:p>
          <a:p>
            <a:pPr marL="628650" lvl="1" indent="-171450">
              <a:buFontTx/>
              <a:buChar char="-"/>
            </a:pPr>
            <a:r>
              <a:rPr lang="hu-HU" dirty="0"/>
              <a:t>Kiviteli terv </a:t>
            </a:r>
            <a:r>
              <a:rPr lang="ru-RU" dirty="0"/>
              <a:t>(РП)</a:t>
            </a:r>
            <a:endParaRPr lang="hu-HU" dirty="0"/>
          </a:p>
          <a:p>
            <a:pPr marL="628650" lvl="1" indent="-171450">
              <a:buFontTx/>
              <a:buChar char="-"/>
            </a:pPr>
            <a:r>
              <a:rPr lang="hu-HU" dirty="0"/>
              <a:t>Üzembehelyezési (bevizsgálási dokumentáció)</a:t>
            </a:r>
          </a:p>
          <a:p>
            <a:pPr marL="628650" lvl="1" indent="-171450">
              <a:buFontTx/>
              <a:buChar char="-"/>
            </a:pPr>
            <a:endParaRPr lang="hu-HU" dirty="0"/>
          </a:p>
          <a:p>
            <a:pPr marL="0" lvl="1"/>
            <a:r>
              <a:rPr lang="hu-HU" dirty="0"/>
              <a:t>A munka menete olyan volt, hogy évente kétszer összeültek a résztvevő országok képviselői, és megvitatták és elfogadták (vagy nem) a beterjesztett dokumentumot, és a kidolgozó áttérhetett a következő szakaszra.</a:t>
            </a:r>
          </a:p>
          <a:p>
            <a:pPr marL="0" lvl="1"/>
            <a:endParaRPr lang="hu-HU" dirty="0"/>
          </a:p>
          <a:p>
            <a:pPr marL="0" lvl="1"/>
            <a:r>
              <a:rPr lang="hu-HU" dirty="0"/>
              <a:t>Én magam befejezett, nemzetközileg alkalmazható AIR </a:t>
            </a:r>
            <a:r>
              <a:rPr lang="hu-HU" dirty="0" err="1"/>
              <a:t>aprobálásáról</a:t>
            </a:r>
            <a:r>
              <a:rPr lang="hu-HU" dirty="0"/>
              <a:t> nem tudok.</a:t>
            </a:r>
          </a:p>
        </p:txBody>
      </p:sp>
      <p:sp>
        <p:nvSpPr>
          <p:cNvPr id="4" name="Dia számának helye 3"/>
          <p:cNvSpPr>
            <a:spLocks noGrp="1"/>
          </p:cNvSpPr>
          <p:nvPr>
            <p:ph type="sldNum" sz="quarter" idx="10"/>
          </p:nvPr>
        </p:nvSpPr>
        <p:spPr/>
        <p:txBody>
          <a:bodyPr/>
          <a:lstStyle/>
          <a:p>
            <a:fld id="{059DFCC6-608B-4AA8-85F0-1B7541B26013}" type="slidenum">
              <a:rPr lang="hu-HU" smtClean="0"/>
              <a:t>4</a:t>
            </a:fld>
            <a:endParaRPr lang="hu-HU"/>
          </a:p>
        </p:txBody>
      </p:sp>
    </p:spTree>
    <p:extLst>
      <p:ext uri="{BB962C8B-B14F-4D97-AF65-F5344CB8AC3E}">
        <p14:creationId xmlns:p14="http://schemas.microsoft.com/office/powerpoint/2010/main" val="26428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nemzetközi együttműködésben való részvétel a hazai munkamegosztást tükrözte.  Az SZKFP-ben az alkalmazást, amely akkoriban erőszen asszociálódott az adatfeldolgozással, a KSH képviselte. Ennek megfelelően az AIR Munkacsoport magyar tagja Pesti Lajos lett.</a:t>
            </a:r>
          </a:p>
          <a:p>
            <a:r>
              <a:rPr lang="hu-HU" dirty="0"/>
              <a:t>Az operatív feladatok ellátásáéra kezdetben </a:t>
            </a:r>
            <a:r>
              <a:rPr lang="hu-HU" dirty="0" err="1"/>
              <a:t>Síklaky</a:t>
            </a:r>
            <a:r>
              <a:rPr lang="hu-HU" dirty="0"/>
              <a:t> István kapott megbízást az </a:t>
            </a:r>
            <a:r>
              <a:rPr lang="hu-HU" dirty="0" err="1"/>
              <a:t>Infelorban</a:t>
            </a:r>
            <a:r>
              <a:rPr lang="hu-HU" dirty="0"/>
              <a:t>. Az ő főosztályának a keretében dolgozva eleinte a Tárogató úton, majd később a Virányos úton dolgozva volt szerencsém megismerkedni az </a:t>
            </a:r>
            <a:r>
              <a:rPr lang="hu-HU" dirty="0" err="1"/>
              <a:t>Infelor</a:t>
            </a:r>
            <a:r>
              <a:rPr lang="hu-HU" dirty="0"/>
              <a:t> számos dolgozójával, akik közül sokan ilyen vagy olyan szerepben részt vettek az AIR munkájában is.</a:t>
            </a:r>
          </a:p>
          <a:p>
            <a:r>
              <a:rPr lang="hu-HU" dirty="0"/>
              <a:t>Később az AIR Iroda, továbbra is Bányai Ervin vezetésével átkerült az Országos </a:t>
            </a:r>
            <a:r>
              <a:rPr lang="hu-HU" dirty="0" err="1"/>
              <a:t>Számítástechnkika</a:t>
            </a:r>
            <a:r>
              <a:rPr lang="hu-HU" dirty="0"/>
              <a:t>-alkalmazási Irodához (a Bolyai utcába), amely voltaképpen miniszteriális feladatot látott el. Az OSZI vezetője dr. Németh Lóránt, a helyettese dr. Pongrácz Tibor volt. volt</a:t>
            </a:r>
          </a:p>
        </p:txBody>
      </p:sp>
      <p:sp>
        <p:nvSpPr>
          <p:cNvPr id="4" name="Dia számának helye 3"/>
          <p:cNvSpPr>
            <a:spLocks noGrp="1"/>
          </p:cNvSpPr>
          <p:nvPr>
            <p:ph type="sldNum" sz="quarter" idx="10"/>
          </p:nvPr>
        </p:nvSpPr>
        <p:spPr/>
        <p:txBody>
          <a:bodyPr/>
          <a:lstStyle/>
          <a:p>
            <a:fld id="{059DFCC6-608B-4AA8-85F0-1B7541B26013}" type="slidenum">
              <a:rPr lang="hu-HU" smtClean="0"/>
              <a:t>5</a:t>
            </a:fld>
            <a:endParaRPr lang="hu-HU"/>
          </a:p>
        </p:txBody>
      </p:sp>
    </p:spTree>
    <p:extLst>
      <p:ext uri="{BB962C8B-B14F-4D97-AF65-F5344CB8AC3E}">
        <p14:creationId xmlns:p14="http://schemas.microsoft.com/office/powerpoint/2010/main" val="300641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AIR Munkacsoportnak négy szakosztálya volt:</a:t>
            </a:r>
            <a:br>
              <a:rPr lang="hu-HU" dirty="0"/>
            </a:br>
            <a:r>
              <a:rPr lang="hu-HU" dirty="0"/>
              <a:t>A1 – ipari alkalmazások</a:t>
            </a:r>
          </a:p>
          <a:p>
            <a:r>
              <a:rPr lang="hu-HU" dirty="0"/>
              <a:t>A2 – kereskedelmi alkalmazások</a:t>
            </a:r>
          </a:p>
          <a:p>
            <a:r>
              <a:rPr lang="hu-HU" dirty="0"/>
              <a:t>A3 – valós idejű alkalmazások (folyamatirányítás)</a:t>
            </a:r>
          </a:p>
          <a:p>
            <a:r>
              <a:rPr lang="hu-HU" dirty="0"/>
              <a:t>A4 – oktatás (nem oktatási AIR, hanem a többi kiszolgálása oktatással</a:t>
            </a:r>
          </a:p>
          <a:p>
            <a:endParaRPr lang="hu-HU" dirty="0"/>
          </a:p>
          <a:p>
            <a:r>
              <a:rPr lang="hu-HU" dirty="0"/>
              <a:t>Nekem főleg az ipari és az oktatási résszel volt kapcsolatom.</a:t>
            </a:r>
          </a:p>
        </p:txBody>
      </p:sp>
      <p:sp>
        <p:nvSpPr>
          <p:cNvPr id="4" name="Dia számának helye 3"/>
          <p:cNvSpPr>
            <a:spLocks noGrp="1"/>
          </p:cNvSpPr>
          <p:nvPr>
            <p:ph type="sldNum" sz="quarter" idx="10"/>
          </p:nvPr>
        </p:nvSpPr>
        <p:spPr/>
        <p:txBody>
          <a:bodyPr/>
          <a:lstStyle/>
          <a:p>
            <a:fld id="{059DFCC6-608B-4AA8-85F0-1B7541B26013}" type="slidenum">
              <a:rPr lang="hu-HU" smtClean="0"/>
              <a:t>6</a:t>
            </a:fld>
            <a:endParaRPr lang="hu-HU"/>
          </a:p>
        </p:txBody>
      </p:sp>
    </p:spTree>
    <p:extLst>
      <p:ext uri="{BB962C8B-B14F-4D97-AF65-F5344CB8AC3E}">
        <p14:creationId xmlns:p14="http://schemas.microsoft.com/office/powerpoint/2010/main" val="24944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Évente két szakértőtanácsi ülés volt, az egyik a Szovjetunióban, a másik valamelyik szocialista országban.  Az értekezletek konferenciajellegűek voltak, delegációkkal, napirenddel, felszólalásokkal. Az elnök mindig a szovjet delegáció vezetője volt. A munkanyelv az orosz, az anyagokat oroszul kellett leadni és a jegyzőkönyv is oroszul készült.  A szláv delegációk közvetlenül oroszul tárgyaltak, ami bizonyos esetekben megnehezítette a tolmácsok munkáját. Tolmáccsal kezdetben a magyar és az NDK delegáció dolgozott, később csatlakozott Kuba és Románia is, ők is tolmácsoltak. Érdekes eset történt egy NDK-</a:t>
            </a:r>
            <a:r>
              <a:rPr lang="hu-HU" dirty="0" err="1"/>
              <a:t>beli</a:t>
            </a:r>
            <a:r>
              <a:rPr lang="hu-HU" dirty="0"/>
              <a:t> tanácskozáson, ahol </a:t>
            </a:r>
            <a:r>
              <a:rPr lang="hu-HU" dirty="0" err="1"/>
              <a:t>Pongráczcal</a:t>
            </a:r>
            <a:r>
              <a:rPr lang="hu-HU" dirty="0"/>
              <a:t> kettesben voltam. A tanácskozás valahol </a:t>
            </a:r>
            <a:r>
              <a:rPr lang="hu-HU" dirty="0" err="1"/>
              <a:t>Pomerániában</a:t>
            </a:r>
            <a:r>
              <a:rPr lang="hu-HU" dirty="0"/>
              <a:t> volt a tóvidéken egy elég vacak üdülőben. A gyülekező a Pergamon múzeumnál volt Berlinben. Mi korán érkeztünk, </a:t>
            </a:r>
            <a:r>
              <a:rPr lang="hu-HU" dirty="0" err="1"/>
              <a:t>ésd</a:t>
            </a:r>
            <a:r>
              <a:rPr lang="hu-HU" dirty="0"/>
              <a:t> a múzeum megnézése után beültünk hátra a buszba. Egyszer csak megjött szemmel láthatóan a kubai delegáció, ugyanis két méter magas volt és koromfekete. </a:t>
            </a:r>
            <a:r>
              <a:rPr lang="hu-HU" dirty="0" err="1"/>
              <a:t>Végigment</a:t>
            </a:r>
            <a:r>
              <a:rPr lang="hu-HU" dirty="0"/>
              <a:t> a buszon, mindenkivel lekezelt, majd odaült hozzánk, és kiváló magyarsággal közölte, hogy mivel a tolmácsa két napot késik, én fogok neki tolmácsolni. Budapesten végzett a BME-n. Később miniszter lett belőle.</a:t>
            </a:r>
          </a:p>
        </p:txBody>
      </p:sp>
      <p:sp>
        <p:nvSpPr>
          <p:cNvPr id="4" name="Dia számának helye 3"/>
          <p:cNvSpPr>
            <a:spLocks noGrp="1"/>
          </p:cNvSpPr>
          <p:nvPr>
            <p:ph type="sldNum" sz="quarter" idx="10"/>
          </p:nvPr>
        </p:nvSpPr>
        <p:spPr/>
        <p:txBody>
          <a:bodyPr/>
          <a:lstStyle/>
          <a:p>
            <a:fld id="{059DFCC6-608B-4AA8-85F0-1B7541B26013}" type="slidenum">
              <a:rPr lang="hu-HU" smtClean="0"/>
              <a:t>7</a:t>
            </a:fld>
            <a:endParaRPr lang="hu-HU"/>
          </a:p>
        </p:txBody>
      </p:sp>
    </p:spTree>
    <p:extLst>
      <p:ext uri="{BB962C8B-B14F-4D97-AF65-F5344CB8AC3E}">
        <p14:creationId xmlns:p14="http://schemas.microsoft.com/office/powerpoint/2010/main" val="146575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Maga az értekezlet a számomra kudarc volt, mert kiderült, hogy orosz tanári diplomám ellenére tolmácsolni nem tudok, annál is inkább, mert a szovjet főnök, </a:t>
            </a:r>
            <a:r>
              <a:rPr lang="hu-HU" dirty="0" err="1"/>
              <a:t>tov</a:t>
            </a:r>
            <a:r>
              <a:rPr lang="hu-HU" dirty="0"/>
              <a:t>. </a:t>
            </a:r>
            <a:r>
              <a:rPr lang="hu-HU" dirty="0" err="1"/>
              <a:t>Karpov</a:t>
            </a:r>
            <a:r>
              <a:rPr lang="hu-HU" dirty="0"/>
              <a:t> ahhoz az orosz beszélőcsoporthoz tartozott, aki szájmozgás nélkül intonál. (A kudarcérzést enyhítette, hogy a szakértőtanács </a:t>
            </a:r>
            <a:r>
              <a:rPr lang="hu-HU" dirty="0" err="1"/>
              <a:t>követkerző</a:t>
            </a:r>
            <a:r>
              <a:rPr lang="hu-HU" dirty="0"/>
              <a:t> ülésén a lengyel delegációban dolgozó bőrruhás démon megkérdezte, hogy tudtam ennyi idő alatt megtanulni oroszul. Mármint az előző ülés óta eltelt idő alatt.)</a:t>
            </a:r>
          </a:p>
          <a:p>
            <a:endParaRPr lang="hu-HU" dirty="0"/>
          </a:p>
          <a:p>
            <a:r>
              <a:rPr lang="hu-HU" dirty="0"/>
              <a:t>Sajátos emlék még az, hogy a szélsőséges </a:t>
            </a:r>
            <a:r>
              <a:rPr lang="hu-HU" dirty="0" err="1"/>
              <a:t>szovjetofil</a:t>
            </a:r>
            <a:r>
              <a:rPr lang="hu-HU" dirty="0"/>
              <a:t> Bányai első </a:t>
            </a:r>
            <a:r>
              <a:rPr lang="hu-HU" dirty="0" err="1"/>
              <a:t>Szovjetunióbeli</a:t>
            </a:r>
            <a:r>
              <a:rPr lang="hu-HU" dirty="0"/>
              <a:t> utam alkalmából azt akarta, hogy legyen benyomásom Moszkváról, ezért ahelyett, hogy </a:t>
            </a:r>
            <a:r>
              <a:rPr lang="hu-HU" dirty="0" err="1"/>
              <a:t>Seremetyjevóról</a:t>
            </a:r>
            <a:r>
              <a:rPr lang="hu-HU" dirty="0"/>
              <a:t> a </a:t>
            </a:r>
            <a:r>
              <a:rPr lang="hu-HU" dirty="0" err="1"/>
              <a:t>Kolcon</a:t>
            </a:r>
            <a:r>
              <a:rPr lang="hu-HU" dirty="0"/>
              <a:t> elmentünk volna </a:t>
            </a:r>
            <a:r>
              <a:rPr lang="hu-HU" dirty="0" err="1"/>
              <a:t>Domogyedovóra</a:t>
            </a:r>
            <a:r>
              <a:rPr lang="hu-HU" dirty="0"/>
              <a:t>, keresztülvitt taxival Moszkván, egyenest a Kalinyin sugárútra (ma </a:t>
            </a:r>
            <a:r>
              <a:rPr lang="hu-HU" dirty="0" err="1"/>
              <a:t>Novij</a:t>
            </a:r>
            <a:r>
              <a:rPr lang="hu-HU" dirty="0"/>
              <a:t> </a:t>
            </a:r>
            <a:r>
              <a:rPr lang="hu-HU" dirty="0" err="1"/>
              <a:t>Arbat</a:t>
            </a:r>
            <a:r>
              <a:rPr lang="hu-HU" dirty="0"/>
              <a:t>), és rámutatott – </a:t>
            </a:r>
            <a:r>
              <a:rPr lang="hu-HU" dirty="0" err="1"/>
              <a:t>Nu</a:t>
            </a:r>
            <a:r>
              <a:rPr lang="hu-HU" dirty="0"/>
              <a:t> </a:t>
            </a:r>
            <a:r>
              <a:rPr lang="hu-HU" dirty="0" err="1"/>
              <a:t>vot</a:t>
            </a:r>
            <a:r>
              <a:rPr lang="hu-HU" dirty="0"/>
              <a:t>. Számomra a hely – leszámítva a kis templomot a </a:t>
            </a:r>
            <a:r>
              <a:rPr lang="hu-HU" dirty="0" err="1"/>
              <a:t>Povarszkaja</a:t>
            </a:r>
            <a:r>
              <a:rPr lang="hu-HU" dirty="0"/>
              <a:t> kereszteződésénél – ellenszenves volt. Szerencsére Bányai atyai érzelmein ez nem sokat rontott.</a:t>
            </a:r>
          </a:p>
        </p:txBody>
      </p:sp>
      <p:sp>
        <p:nvSpPr>
          <p:cNvPr id="4" name="Dia számának helye 3"/>
          <p:cNvSpPr>
            <a:spLocks noGrp="1"/>
          </p:cNvSpPr>
          <p:nvPr>
            <p:ph type="sldNum" sz="quarter" idx="10"/>
          </p:nvPr>
        </p:nvSpPr>
        <p:spPr/>
        <p:txBody>
          <a:bodyPr/>
          <a:lstStyle/>
          <a:p>
            <a:fld id="{059DFCC6-608B-4AA8-85F0-1B7541B26013}" type="slidenum">
              <a:rPr lang="hu-HU" smtClean="0"/>
              <a:t>8</a:t>
            </a:fld>
            <a:endParaRPr lang="hu-HU"/>
          </a:p>
        </p:txBody>
      </p:sp>
    </p:spTree>
    <p:extLst>
      <p:ext uri="{BB962C8B-B14F-4D97-AF65-F5344CB8AC3E}">
        <p14:creationId xmlns:p14="http://schemas.microsoft.com/office/powerpoint/2010/main" val="186651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Hogy mi folyt a tárgyalásokon, arra nemigen emlékszem.  Egyetlen megbeszélés jut az eszembe, ami elég érdekes gyakorlati kérdést érintett, és szovjet partnereink más arcát is megmutatta. Az  AIR delegációi ugyanis általában jó minőségű értelmiségiek voltak,  akikben még valamiféle politikai vonzódás is volt az irányunkban. Ilyen kapcsolatom alakult ki Vlagyimir </a:t>
            </a:r>
            <a:r>
              <a:rPr lang="hu-HU" dirty="0" err="1"/>
              <a:t>Zsozsikasvilivel</a:t>
            </a:r>
            <a:r>
              <a:rPr lang="hu-HU" dirty="0"/>
              <a:t>, aki elvitt </a:t>
            </a:r>
            <a:r>
              <a:rPr lang="hu-HU" dirty="0" err="1"/>
              <a:t>Zagorszkba</a:t>
            </a:r>
            <a:r>
              <a:rPr lang="hu-HU" dirty="0"/>
              <a:t>, a moszkvai metropolita székhelyére, </a:t>
            </a:r>
            <a:r>
              <a:rPr lang="hu-HU" dirty="0" err="1"/>
              <a:t>Ljev</a:t>
            </a:r>
            <a:r>
              <a:rPr lang="hu-HU" dirty="0"/>
              <a:t> </a:t>
            </a:r>
            <a:r>
              <a:rPr lang="hu-HU" dirty="0" err="1"/>
              <a:t>Sztyepanics</a:t>
            </a:r>
            <a:r>
              <a:rPr lang="hu-HU" dirty="0"/>
              <a:t> </a:t>
            </a:r>
            <a:r>
              <a:rPr lang="hu-HU" dirty="0" err="1"/>
              <a:t>Valkovval</a:t>
            </a:r>
            <a:r>
              <a:rPr lang="hu-HU" dirty="0"/>
              <a:t>, a könnyűipari főiskola informatikai tanszékének vezetőjével, aki mint a moszkvai súlyemelő szövetség főtitkára a válogatott edzésén látott vendégül.</a:t>
            </a:r>
          </a:p>
          <a:p>
            <a:r>
              <a:rPr lang="hu-HU" dirty="0"/>
              <a:t>Egy alkalommal azonban jelezték, hogy egy elvtárs (talán </a:t>
            </a:r>
            <a:r>
              <a:rPr lang="hu-HU" dirty="0" err="1"/>
              <a:t>Kuznyecov</a:t>
            </a:r>
            <a:r>
              <a:rPr lang="hu-HU" dirty="0"/>
              <a:t>) akar tárgyalni </a:t>
            </a:r>
            <a:r>
              <a:rPr lang="hu-HU" dirty="0" err="1"/>
              <a:t>Pongráczcal</a:t>
            </a:r>
            <a:r>
              <a:rPr lang="hu-HU" dirty="0"/>
              <a:t> az árucsere bizonyos módosításairól. A dolog lényege az volt, hogy </a:t>
            </a:r>
            <a:r>
              <a:rPr lang="hu-HU" dirty="0" err="1"/>
              <a:t>Kuznyecov</a:t>
            </a:r>
            <a:r>
              <a:rPr lang="hu-HU" dirty="0"/>
              <a:t> elvtárs azt szerette volna, ha attól fogva az operációs rendszer ára nem tartozott volna bele a hardver árába. Ez ugyebár azért volt kínos, mert mi a bejött vasra eleve IBM szoftvert tettünk fel, és ha elfogadjuk a javaslatot, az egyszerűen csak áremelés </a:t>
            </a:r>
            <a:r>
              <a:rPr lang="hu-HU" dirty="0" err="1"/>
              <a:t>letgt</a:t>
            </a:r>
            <a:r>
              <a:rPr lang="hu-HU" dirty="0"/>
              <a:t> volna. Amikor kifogásoltuk a változtatási szándékot, a válasz az volt: „</a:t>
            </a:r>
            <a:r>
              <a:rPr lang="hu-HU" dirty="0" err="1"/>
              <a:t>Vszjo</a:t>
            </a:r>
            <a:r>
              <a:rPr lang="hu-HU" dirty="0"/>
              <a:t> </a:t>
            </a:r>
            <a:r>
              <a:rPr lang="hu-HU" dirty="0" err="1"/>
              <a:t>tyicsot</a:t>
            </a:r>
            <a:r>
              <a:rPr lang="hu-HU" dirty="0"/>
              <a:t>”, és hogy ők már 60 éve építik a kommunizmust. Pongráczot addigra már kitanítottam, hogy mit nem szabad magyarul sem mondani, ezért úgy reagált, hogy : Anyád, az a ribanc. Hogy én mit mondtam oroszul, arra már nem emlékszem.</a:t>
            </a:r>
          </a:p>
        </p:txBody>
      </p:sp>
      <p:sp>
        <p:nvSpPr>
          <p:cNvPr id="4" name="Dia számának helye 3"/>
          <p:cNvSpPr>
            <a:spLocks noGrp="1"/>
          </p:cNvSpPr>
          <p:nvPr>
            <p:ph type="sldNum" sz="quarter" idx="10"/>
          </p:nvPr>
        </p:nvSpPr>
        <p:spPr/>
        <p:txBody>
          <a:bodyPr/>
          <a:lstStyle/>
          <a:p>
            <a:fld id="{059DFCC6-608B-4AA8-85F0-1B7541B26013}" type="slidenum">
              <a:rPr lang="hu-HU" smtClean="0"/>
              <a:t>9</a:t>
            </a:fld>
            <a:endParaRPr lang="hu-HU"/>
          </a:p>
        </p:txBody>
      </p:sp>
    </p:spTree>
    <p:extLst>
      <p:ext uri="{BB962C8B-B14F-4D97-AF65-F5344CB8AC3E}">
        <p14:creationId xmlns:p14="http://schemas.microsoft.com/office/powerpoint/2010/main" val="97258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10A8C4E-E207-4AB1-A1B6-C41B47C42B22}"/>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27DD4920-754D-4103-8850-C0E83228EC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98331790-60D9-4B33-A69F-5F710C2784CC}"/>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5" name="Élőláb helye 4">
            <a:extLst>
              <a:ext uri="{FF2B5EF4-FFF2-40B4-BE49-F238E27FC236}">
                <a16:creationId xmlns:a16="http://schemas.microsoft.com/office/drawing/2014/main" id="{C297B5BF-DB00-4A84-9BF7-56575B34017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9E6D194-CEDC-462F-846D-677FA7C30DD6}"/>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3711509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4A50A3-7CB5-4A35-AD7C-872D40F71B88}"/>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3E4E7763-43DA-4F59-8D38-8517AC2BFE9F}"/>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710BE9D-E4A9-48EE-952E-E6251D71B3A6}"/>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5" name="Élőláb helye 4">
            <a:extLst>
              <a:ext uri="{FF2B5EF4-FFF2-40B4-BE49-F238E27FC236}">
                <a16:creationId xmlns:a16="http://schemas.microsoft.com/office/drawing/2014/main" id="{3DECC6BE-58F3-4EC7-880E-82B5F2C41F6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15B7506-85A2-4B56-8F70-F6C2BF6A91B5}"/>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288874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6008982F-B386-4620-AA15-D24CFC6D2875}"/>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FAF3EF5-F5E6-4E6D-BF39-D2FB535ABA46}"/>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E780725-4DDC-446A-9D6E-716D020B5E9E}"/>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5" name="Élőláb helye 4">
            <a:extLst>
              <a:ext uri="{FF2B5EF4-FFF2-40B4-BE49-F238E27FC236}">
                <a16:creationId xmlns:a16="http://schemas.microsoft.com/office/drawing/2014/main" id="{63BE5C41-A277-48B0-A91C-9E5E8E2F1CD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9053BF7-545B-4942-A2DA-059F29C41CCE}"/>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159128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ím é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7F534F-E0C2-4AD3-A8A0-F7371FDAC048}"/>
              </a:ext>
            </a:extLst>
          </p:cNvPr>
          <p:cNvSpPr>
            <a:spLocks noGrp="1"/>
          </p:cNvSpPr>
          <p:nvPr>
            <p:ph type="title"/>
          </p:nvPr>
        </p:nvSpPr>
        <p:spPr/>
        <p:txBody>
          <a:bodyPr/>
          <a:lstStyle/>
          <a:p>
            <a:r>
              <a:rPr lang="hu-HU"/>
              <a:t>Mintacím szerkesztése</a:t>
            </a:r>
          </a:p>
        </p:txBody>
      </p:sp>
      <p:sp>
        <p:nvSpPr>
          <p:cNvPr id="3" name="Szöveg helye 2">
            <a:extLst>
              <a:ext uri="{FF2B5EF4-FFF2-40B4-BE49-F238E27FC236}">
                <a16:creationId xmlns:a16="http://schemas.microsoft.com/office/drawing/2014/main" id="{76A5A8F0-F49A-4EA2-AD3E-9C795FEA8FDC}"/>
              </a:ext>
            </a:extLst>
          </p:cNvPr>
          <p:cNvSpPr>
            <a:spLocks noGrp="1"/>
          </p:cNvSpPr>
          <p:nvPr>
            <p:ph type="body"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11E8ED3-0F4B-4076-BE6A-F3C1A322DD94}"/>
              </a:ext>
            </a:extLst>
          </p:cNvPr>
          <p:cNvSpPr>
            <a:spLocks noGrp="1"/>
          </p:cNvSpPr>
          <p:nvPr>
            <p:ph type="dt" sz="half" idx="10"/>
          </p:nvPr>
        </p:nvSpPr>
        <p:spPr/>
        <p:txBody>
          <a:bodyPr/>
          <a:lstStyle/>
          <a:p>
            <a:fld id="{9A208356-1928-4FD8-B891-4B287EABCD5A}" type="datetimeFigureOut">
              <a:rPr lang="hu-HU" smtClean="0"/>
              <a:t>2018. 05. 17.</a:t>
            </a:fld>
            <a:endParaRPr lang="hu-HU"/>
          </a:p>
        </p:txBody>
      </p:sp>
      <p:sp>
        <p:nvSpPr>
          <p:cNvPr id="5" name="Élőláb helye 4">
            <a:extLst>
              <a:ext uri="{FF2B5EF4-FFF2-40B4-BE49-F238E27FC236}">
                <a16:creationId xmlns:a16="http://schemas.microsoft.com/office/drawing/2014/main" id="{9F8AB3B3-993A-4611-BFB5-025C6FF197A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35BB72C-66D3-4816-A601-5BA9669EEAB2}"/>
              </a:ext>
            </a:extLst>
          </p:cNvPr>
          <p:cNvSpPr>
            <a:spLocks noGrp="1"/>
          </p:cNvSpPr>
          <p:nvPr>
            <p:ph type="sldNum" sz="quarter" idx="12"/>
          </p:nvPr>
        </p:nvSpPr>
        <p:spPr/>
        <p:txBody>
          <a:bodyPr/>
          <a:lstStyle/>
          <a:p>
            <a:fld id="{0AB676B5-24DA-4B63-918E-BCB5D98602A8}" type="slidenum">
              <a:rPr lang="hu-HU" smtClean="0"/>
              <a:t>‹#›</a:t>
            </a:fld>
            <a:endParaRPr lang="hu-HU"/>
          </a:p>
        </p:txBody>
      </p:sp>
    </p:spTree>
    <p:extLst>
      <p:ext uri="{BB962C8B-B14F-4D97-AF65-F5344CB8AC3E}">
        <p14:creationId xmlns:p14="http://schemas.microsoft.com/office/powerpoint/2010/main" val="288126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7DE0C73-8700-4CA4-B763-A25CE3D576B5}"/>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719549A-4C63-4CE5-94EB-1D9911C70B2C}"/>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3A242B9-85B3-445A-AAF5-FBC5223D5974}"/>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5" name="Élőláb helye 4">
            <a:extLst>
              <a:ext uri="{FF2B5EF4-FFF2-40B4-BE49-F238E27FC236}">
                <a16:creationId xmlns:a16="http://schemas.microsoft.com/office/drawing/2014/main" id="{69DC885D-0783-4050-B44B-39E292D48BC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5335B56-9DC4-4167-908E-88944C1B16D9}"/>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359505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87A1AA3-A004-408E-8BA8-6B1B09D65446}"/>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7E3EB87C-6D12-4912-BC66-4CCCD51F9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6C6D7C76-4994-42C2-AF5C-999EED2FBED1}"/>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5" name="Élőláb helye 4">
            <a:extLst>
              <a:ext uri="{FF2B5EF4-FFF2-40B4-BE49-F238E27FC236}">
                <a16:creationId xmlns:a16="http://schemas.microsoft.com/office/drawing/2014/main" id="{5406C75A-43AD-4B47-B5E2-A8C47407AAB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0863273-10BC-4F83-B48C-93A8F789EA1F}"/>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255122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445FBF5-9379-4722-BD8C-085BD1266F75}"/>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A56F9BB-54B8-400D-91CB-F9CCC0032A23}"/>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6AA7DCF-EEF0-4B17-A529-834ACEABCF02}"/>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0A96A7D3-75F2-4843-9398-5157CC012E65}"/>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6" name="Élőláb helye 5">
            <a:extLst>
              <a:ext uri="{FF2B5EF4-FFF2-40B4-BE49-F238E27FC236}">
                <a16:creationId xmlns:a16="http://schemas.microsoft.com/office/drawing/2014/main" id="{4B856393-4044-49A5-BAD8-6F6A170E89F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189DFDA-E23C-4355-B5E1-44220887CBB0}"/>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3498659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909968-C9A8-48A0-81D3-0A123A79203D}"/>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1FF4431D-79A1-401A-BF09-F4EBB6726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12152F41-F18E-4B64-B6B6-DC45A1F20683}"/>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42BFC940-4348-4899-A6E0-5B608D72E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7D789012-A76E-4632-BDE8-6016F03F0497}"/>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D4CA441B-52C2-41B5-B5A7-4F6A9F72B8D8}"/>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8" name="Élőláb helye 7">
            <a:extLst>
              <a:ext uri="{FF2B5EF4-FFF2-40B4-BE49-F238E27FC236}">
                <a16:creationId xmlns:a16="http://schemas.microsoft.com/office/drawing/2014/main" id="{153CDF21-8985-48F4-B637-936F5CA421C0}"/>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D6379EA2-F7DC-43F6-89D5-67CD217C9849}"/>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316711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42DF3B2-7582-4814-AD66-ACF692C7917F}"/>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666EDC34-E28A-411A-B555-1D164BDF0814}"/>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4" name="Élőláb helye 3">
            <a:extLst>
              <a:ext uri="{FF2B5EF4-FFF2-40B4-BE49-F238E27FC236}">
                <a16:creationId xmlns:a16="http://schemas.microsoft.com/office/drawing/2014/main" id="{5244EECF-56CA-41AA-9FD0-218F9A534DE4}"/>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478B84B7-2052-457C-9A1A-AA66A0720BB8}"/>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191083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4DF89F25-73F7-4DBF-B50E-06D1F54BF4DF}"/>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3" name="Élőláb helye 2">
            <a:extLst>
              <a:ext uri="{FF2B5EF4-FFF2-40B4-BE49-F238E27FC236}">
                <a16:creationId xmlns:a16="http://schemas.microsoft.com/office/drawing/2014/main" id="{89D89BF0-FF36-4ABB-962A-7C77DACD6035}"/>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D68D7CD-9E5A-4744-87DB-ECAC5D9D3576}"/>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427491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766EC16-ADFE-42B6-B99E-3AE36633D52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00F52B3-3C29-4037-BE67-8124E48CF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C8A568E5-6009-42F7-A126-282F00AB9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DDF1723F-A8AB-4627-BCB8-99E28D918AA5}"/>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6" name="Élőláb helye 5">
            <a:extLst>
              <a:ext uri="{FF2B5EF4-FFF2-40B4-BE49-F238E27FC236}">
                <a16:creationId xmlns:a16="http://schemas.microsoft.com/office/drawing/2014/main" id="{FC0DA715-FE2F-4F9B-82C1-1D2B2DEF8B42}"/>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89D0DAE3-DA6D-47D2-B191-800AE7DE50AD}"/>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1336676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5DBCC00-D0D7-4312-8ECD-0FDD531391F8}"/>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C481B9AD-99A1-4A34-A0EF-3E846A6F1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CF4998C-7E5D-4B5C-A6BA-1C6A6435D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4CAF4C0-C30F-4BDF-989F-36FC6C5CD2B4}"/>
              </a:ext>
            </a:extLst>
          </p:cNvPr>
          <p:cNvSpPr>
            <a:spLocks noGrp="1"/>
          </p:cNvSpPr>
          <p:nvPr>
            <p:ph type="dt" sz="half" idx="10"/>
          </p:nvPr>
        </p:nvSpPr>
        <p:spPr/>
        <p:txBody>
          <a:bodyPr/>
          <a:lstStyle/>
          <a:p>
            <a:fld id="{1A79D59E-5F9B-4736-9F0E-24E1F13AAB2F}" type="datetimeFigureOut">
              <a:rPr lang="hu-HU" smtClean="0"/>
              <a:t>2018. 05. 17.</a:t>
            </a:fld>
            <a:endParaRPr lang="hu-HU"/>
          </a:p>
        </p:txBody>
      </p:sp>
      <p:sp>
        <p:nvSpPr>
          <p:cNvPr id="6" name="Élőláb helye 5">
            <a:extLst>
              <a:ext uri="{FF2B5EF4-FFF2-40B4-BE49-F238E27FC236}">
                <a16:creationId xmlns:a16="http://schemas.microsoft.com/office/drawing/2014/main" id="{E84978C0-59B6-4048-A384-26E229DF1805}"/>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4E3BC50C-DFE1-4379-BC2E-85AB35A0139D}"/>
              </a:ext>
            </a:extLst>
          </p:cNvPr>
          <p:cNvSpPr>
            <a:spLocks noGrp="1"/>
          </p:cNvSpPr>
          <p:nvPr>
            <p:ph type="sldNum" sz="quarter" idx="12"/>
          </p:nvPr>
        </p:nvSpPr>
        <p:spPr/>
        <p:txBody>
          <a:bodyPr/>
          <a:lstStyle/>
          <a:p>
            <a:fld id="{BB1E7B18-E2D4-45F6-99E5-EC68D25451CD}" type="slidenum">
              <a:rPr lang="hu-HU" smtClean="0"/>
              <a:t>‹#›</a:t>
            </a:fld>
            <a:endParaRPr lang="hu-HU"/>
          </a:p>
        </p:txBody>
      </p:sp>
    </p:spTree>
    <p:extLst>
      <p:ext uri="{BB962C8B-B14F-4D97-AF65-F5344CB8AC3E}">
        <p14:creationId xmlns:p14="http://schemas.microsoft.com/office/powerpoint/2010/main" val="347870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E0A13176-A767-44D5-984F-AA28E4477C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E9CADD69-4ED4-42A3-807C-5D45F6FCF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35AF5AE-2B5D-4EF5-BC07-87C8146D4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9D59E-5F9B-4736-9F0E-24E1F13AAB2F}" type="datetimeFigureOut">
              <a:rPr lang="hu-HU" smtClean="0"/>
              <a:t>2018. 05. 17.</a:t>
            </a:fld>
            <a:endParaRPr lang="hu-HU"/>
          </a:p>
        </p:txBody>
      </p:sp>
      <p:sp>
        <p:nvSpPr>
          <p:cNvPr id="5" name="Élőláb helye 4">
            <a:extLst>
              <a:ext uri="{FF2B5EF4-FFF2-40B4-BE49-F238E27FC236}">
                <a16:creationId xmlns:a16="http://schemas.microsoft.com/office/drawing/2014/main" id="{6457BFFA-172E-4A91-86E2-969E469418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7F2EAB34-0EA3-4D41-A3A1-6B424C4C27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E7B18-E2D4-45F6-99E5-EC68D25451CD}" type="slidenum">
              <a:rPr lang="hu-HU" smtClean="0"/>
              <a:t>‹#›</a:t>
            </a:fld>
            <a:endParaRPr lang="hu-HU"/>
          </a:p>
        </p:txBody>
      </p:sp>
    </p:spTree>
    <p:extLst>
      <p:ext uri="{BB962C8B-B14F-4D97-AF65-F5344CB8AC3E}">
        <p14:creationId xmlns:p14="http://schemas.microsoft.com/office/powerpoint/2010/main" val="4011370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7D0038-3DD5-439C-90F9-0A0689813C8F}"/>
              </a:ext>
            </a:extLst>
          </p:cNvPr>
          <p:cNvSpPr>
            <a:spLocks noGrp="1"/>
          </p:cNvSpPr>
          <p:nvPr>
            <p:ph type="ctrTitle"/>
          </p:nvPr>
        </p:nvSpPr>
        <p:spPr>
          <a:xfrm>
            <a:off x="1524000" y="192973"/>
            <a:ext cx="9144000" cy="2387600"/>
          </a:xfrm>
        </p:spPr>
        <p:txBody>
          <a:bodyPr/>
          <a:lstStyle/>
          <a:p>
            <a:r>
              <a:rPr lang="hu-HU" b="0" i="0" u="none" strike="noStrike" baseline="0" dirty="0">
                <a:solidFill>
                  <a:srgbClr val="0070C0"/>
                </a:solidFill>
                <a:latin typeface="Calibri" panose="020F0502020204030204" pitchFamily="34" charset="0"/>
              </a:rPr>
              <a:t>Együttműködés alulnézetből</a:t>
            </a:r>
            <a:endParaRPr lang="hu-HU" dirty="0">
              <a:solidFill>
                <a:srgbClr val="0070C0"/>
              </a:solidFill>
            </a:endParaRPr>
          </a:p>
        </p:txBody>
      </p:sp>
      <p:sp>
        <p:nvSpPr>
          <p:cNvPr id="3" name="Alcím 2">
            <a:extLst>
              <a:ext uri="{FF2B5EF4-FFF2-40B4-BE49-F238E27FC236}">
                <a16:creationId xmlns:a16="http://schemas.microsoft.com/office/drawing/2014/main" id="{A9B367FC-F63A-4E22-A1CD-1F82BB0741CF}"/>
              </a:ext>
            </a:extLst>
          </p:cNvPr>
          <p:cNvSpPr>
            <a:spLocks noGrp="1"/>
          </p:cNvSpPr>
          <p:nvPr>
            <p:ph type="subTitle" idx="1"/>
          </p:nvPr>
        </p:nvSpPr>
        <p:spPr>
          <a:xfrm>
            <a:off x="1524000" y="2580573"/>
            <a:ext cx="4572000" cy="1177886"/>
          </a:xfrm>
        </p:spPr>
        <p:txBody>
          <a:bodyPr>
            <a:normAutofit/>
          </a:bodyPr>
          <a:lstStyle/>
          <a:p>
            <a:pPr algn="l"/>
            <a:r>
              <a:rPr lang="hu-HU" sz="2800" dirty="0">
                <a:solidFill>
                  <a:srgbClr val="0070C0"/>
                </a:solidFill>
              </a:rPr>
              <a:t>Világjárás az AIR </a:t>
            </a:r>
            <a:r>
              <a:rPr lang="hu-HU" sz="2800" dirty="0" err="1">
                <a:solidFill>
                  <a:srgbClr val="0070C0"/>
                </a:solidFill>
              </a:rPr>
              <a:t>Holiday’s</a:t>
            </a:r>
            <a:r>
              <a:rPr lang="hu-HU" sz="2800" dirty="0">
                <a:solidFill>
                  <a:srgbClr val="0070C0"/>
                </a:solidFill>
              </a:rPr>
              <a:t> és az MSZR Tours szervezésében</a:t>
            </a:r>
          </a:p>
        </p:txBody>
      </p:sp>
      <p:sp>
        <p:nvSpPr>
          <p:cNvPr id="4" name="Szövegdoboz 3">
            <a:extLst>
              <a:ext uri="{FF2B5EF4-FFF2-40B4-BE49-F238E27FC236}">
                <a16:creationId xmlns:a16="http://schemas.microsoft.com/office/drawing/2014/main" id="{67413663-D668-4FA9-8196-9609E41FE9D9}"/>
              </a:ext>
            </a:extLst>
          </p:cNvPr>
          <p:cNvSpPr txBox="1"/>
          <p:nvPr/>
        </p:nvSpPr>
        <p:spPr>
          <a:xfrm>
            <a:off x="879566" y="635726"/>
            <a:ext cx="2664823" cy="369332"/>
          </a:xfrm>
          <a:prstGeom prst="rect">
            <a:avLst/>
          </a:prstGeom>
          <a:noFill/>
        </p:spPr>
        <p:txBody>
          <a:bodyPr wrap="square" rtlCol="0">
            <a:spAutoFit/>
          </a:bodyPr>
          <a:lstStyle/>
          <a:p>
            <a:r>
              <a:rPr lang="hu-HU" b="0" i="0" u="none" strike="noStrike" baseline="0" dirty="0">
                <a:solidFill>
                  <a:srgbClr val="0070C0"/>
                </a:solidFill>
                <a:latin typeface="Calibri" panose="020F0502020204030204" pitchFamily="34" charset="0"/>
              </a:rPr>
              <a:t>Kis Ádám:</a:t>
            </a:r>
            <a:endParaRPr lang="hu-HU" dirty="0">
              <a:solidFill>
                <a:srgbClr val="0070C0"/>
              </a:solidFill>
            </a:endParaRPr>
          </a:p>
        </p:txBody>
      </p:sp>
      <p:sp>
        <p:nvSpPr>
          <p:cNvPr id="5" name="Téglalap 4">
            <a:extLst>
              <a:ext uri="{FF2B5EF4-FFF2-40B4-BE49-F238E27FC236}">
                <a16:creationId xmlns:a16="http://schemas.microsoft.com/office/drawing/2014/main" id="{70DD190F-C573-478A-9482-366BF976A9C3}"/>
              </a:ext>
            </a:extLst>
          </p:cNvPr>
          <p:cNvSpPr/>
          <p:nvPr/>
        </p:nvSpPr>
        <p:spPr>
          <a:xfrm rot="19701901">
            <a:off x="9167709" y="5022112"/>
            <a:ext cx="3005438" cy="923330"/>
          </a:xfrm>
          <a:prstGeom prst="rect">
            <a:avLst/>
          </a:prstGeom>
          <a:noFill/>
          <a:ln>
            <a:noFill/>
          </a:ln>
        </p:spPr>
        <p:txBody>
          <a:bodyPr wrap="none" lIns="91440" tIns="45720" rIns="91440" bIns="45720">
            <a:spAutoFit/>
          </a:bodyPr>
          <a:lstStyle/>
          <a:p>
            <a:pPr algn="ctr"/>
            <a:r>
              <a:rPr lang="hu-HU" sz="5400" b="1" dirty="0" err="1">
                <a:ln w="19050">
                  <a:solidFill>
                    <a:schemeClr val="bg1"/>
                  </a:solidFill>
                  <a:prstDash val="solid"/>
                </a:ln>
                <a:solidFill>
                  <a:srgbClr val="FF0000"/>
                </a:solidFill>
              </a:rPr>
              <a:t>Fly</a:t>
            </a:r>
            <a:r>
              <a:rPr lang="hu-HU" sz="5400" b="1" dirty="0">
                <a:ln w="19050">
                  <a:solidFill>
                    <a:schemeClr val="bg1"/>
                  </a:solidFill>
                  <a:prstDash val="solid"/>
                </a:ln>
                <a:solidFill>
                  <a:srgbClr val="FF0000"/>
                </a:solidFill>
              </a:rPr>
              <a:t> </a:t>
            </a:r>
            <a:r>
              <a:rPr lang="hu-HU" sz="5400" b="1" dirty="0" err="1">
                <a:ln w="19050">
                  <a:solidFill>
                    <a:schemeClr val="bg1"/>
                  </a:solidFill>
                  <a:prstDash val="solid"/>
                </a:ln>
                <a:solidFill>
                  <a:srgbClr val="FF0000"/>
                </a:solidFill>
              </a:rPr>
              <a:t>by</a:t>
            </a:r>
            <a:r>
              <a:rPr lang="hu-HU" sz="5400" b="1" dirty="0">
                <a:ln w="19050">
                  <a:solidFill>
                    <a:schemeClr val="bg1"/>
                  </a:solidFill>
                  <a:prstDash val="solid"/>
                </a:ln>
                <a:solidFill>
                  <a:srgbClr val="FF0000"/>
                </a:solidFill>
              </a:rPr>
              <a:t> AIR</a:t>
            </a:r>
          </a:p>
        </p:txBody>
      </p:sp>
      <p:sp>
        <p:nvSpPr>
          <p:cNvPr id="7" name="Téglalap 6">
            <a:extLst>
              <a:ext uri="{FF2B5EF4-FFF2-40B4-BE49-F238E27FC236}">
                <a16:creationId xmlns:a16="http://schemas.microsoft.com/office/drawing/2014/main" id="{EAD008D2-945E-42AA-98FB-6C4F4A82CCFB}"/>
              </a:ext>
            </a:extLst>
          </p:cNvPr>
          <p:cNvSpPr/>
          <p:nvPr/>
        </p:nvSpPr>
        <p:spPr>
          <a:xfrm rot="2331933">
            <a:off x="-244594" y="5163669"/>
            <a:ext cx="3537187" cy="923330"/>
          </a:xfrm>
          <a:prstGeom prst="rect">
            <a:avLst/>
          </a:prstGeom>
          <a:noFill/>
        </p:spPr>
        <p:txBody>
          <a:bodyPr wrap="none" lIns="91440" tIns="45720" rIns="91440" bIns="45720">
            <a:spAutoFit/>
          </a:bodyPr>
          <a:lstStyle/>
          <a:p>
            <a:pPr algn="ctr"/>
            <a:r>
              <a:rPr lang="hu-HU" sz="5400" b="1" dirty="0">
                <a:ln w="28575">
                  <a:solidFill>
                    <a:srgbClr val="0070C0"/>
                  </a:solidFill>
                </a:ln>
                <a:solidFill>
                  <a:srgbClr val="FFFF00"/>
                </a:solidFill>
              </a:rPr>
              <a:t>MSZR Tours</a:t>
            </a:r>
          </a:p>
        </p:txBody>
      </p:sp>
    </p:spTree>
    <p:extLst>
      <p:ext uri="{BB962C8B-B14F-4D97-AF65-F5344CB8AC3E}">
        <p14:creationId xmlns:p14="http://schemas.microsoft.com/office/powerpoint/2010/main" val="132022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ép 11" descr="A képen hegy, fa, kültéri, égbolt látható&#10;&#10;A leírás teljesen megbízható">
            <a:extLst>
              <a:ext uri="{FF2B5EF4-FFF2-40B4-BE49-F238E27FC236}">
                <a16:creationId xmlns:a16="http://schemas.microsoft.com/office/drawing/2014/main" id="{C2C6CA12-F256-4EA1-A1B4-BE64B0FE3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194" y="3163830"/>
            <a:ext cx="4955615" cy="3716712"/>
          </a:xfrm>
          <a:prstGeom prst="rect">
            <a:avLst/>
          </a:prstGeom>
        </p:spPr>
      </p:pic>
      <p:pic>
        <p:nvPicPr>
          <p:cNvPr id="14" name="Kép 13" descr="A képen épület, kültéri, égbolt látható&#10;&#10;A leírás teljesen megbízható">
            <a:extLst>
              <a:ext uri="{FF2B5EF4-FFF2-40B4-BE49-F238E27FC236}">
                <a16:creationId xmlns:a16="http://schemas.microsoft.com/office/drawing/2014/main" id="{6D7B18F1-2D86-438B-9BEF-B6C9EF574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3" y="42605"/>
            <a:ext cx="3567237" cy="2378158"/>
          </a:xfrm>
          <a:prstGeom prst="rect">
            <a:avLst/>
          </a:prstGeom>
        </p:spPr>
      </p:pic>
      <p:pic>
        <p:nvPicPr>
          <p:cNvPr id="10" name="Kép 9" descr="A képen égbolt, kültéri, épület, település látható&#10;&#10;A leírás teljesen megbízható">
            <a:extLst>
              <a:ext uri="{FF2B5EF4-FFF2-40B4-BE49-F238E27FC236}">
                <a16:creationId xmlns:a16="http://schemas.microsoft.com/office/drawing/2014/main" id="{6CA52ABB-D42F-4D66-8859-8A7D1B467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35" y="-48654"/>
            <a:ext cx="3884365" cy="3095112"/>
          </a:xfrm>
          <a:prstGeom prst="rect">
            <a:avLst/>
          </a:prstGeom>
        </p:spPr>
      </p:pic>
      <p:pic>
        <p:nvPicPr>
          <p:cNvPr id="16" name="Kép 15" descr="A képen égbolt, kültéri, fű, épület látható&#10;&#10;A leírás teljesen megbízható">
            <a:extLst>
              <a:ext uri="{FF2B5EF4-FFF2-40B4-BE49-F238E27FC236}">
                <a16:creationId xmlns:a16="http://schemas.microsoft.com/office/drawing/2014/main" id="{71D962E4-856A-42A4-8BF0-9992A6A044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6020" y="3020350"/>
            <a:ext cx="4311610" cy="3233708"/>
          </a:xfrm>
          <a:prstGeom prst="rect">
            <a:avLst/>
          </a:prstGeom>
        </p:spPr>
      </p:pic>
      <p:pic>
        <p:nvPicPr>
          <p:cNvPr id="18" name="Kép 17" descr="A képen égbolt, kültéri, fű, személy látható&#10;&#10;A leírás teljesen megbízható">
            <a:extLst>
              <a:ext uri="{FF2B5EF4-FFF2-40B4-BE49-F238E27FC236}">
                <a16:creationId xmlns:a16="http://schemas.microsoft.com/office/drawing/2014/main" id="{A923E027-01B0-4D22-8EFF-3F14EE15B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8066" y="42605"/>
            <a:ext cx="3301789" cy="3095112"/>
          </a:xfrm>
          <a:prstGeom prst="rect">
            <a:avLst/>
          </a:prstGeom>
        </p:spPr>
      </p:pic>
      <p:pic>
        <p:nvPicPr>
          <p:cNvPr id="8" name="Kép 7" descr="A képen kültéri, égbolt, épület, hegy látható&#10;&#10;A leírás teljesen megbízható">
            <a:extLst>
              <a:ext uri="{FF2B5EF4-FFF2-40B4-BE49-F238E27FC236}">
                <a16:creationId xmlns:a16="http://schemas.microsoft.com/office/drawing/2014/main" id="{81747D3E-A748-4DE5-8CE2-49DE91AA26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1" y="3907129"/>
            <a:ext cx="4456638" cy="2973413"/>
          </a:xfrm>
          <a:prstGeom prst="rect">
            <a:avLst/>
          </a:prstGeom>
        </p:spPr>
      </p:pic>
      <p:sp>
        <p:nvSpPr>
          <p:cNvPr id="2" name="Cím 1">
            <a:extLst>
              <a:ext uri="{FF2B5EF4-FFF2-40B4-BE49-F238E27FC236}">
                <a16:creationId xmlns:a16="http://schemas.microsoft.com/office/drawing/2014/main" id="{90236F9E-2CA2-4C81-8DA6-EDB89F311F3C}"/>
              </a:ext>
            </a:extLst>
          </p:cNvPr>
          <p:cNvSpPr>
            <a:spLocks noGrp="1"/>
          </p:cNvSpPr>
          <p:nvPr>
            <p:ph type="title"/>
          </p:nvPr>
        </p:nvSpPr>
        <p:spPr/>
        <p:txBody>
          <a:bodyPr>
            <a:normAutofit fontScale="90000"/>
          </a:bodyPr>
          <a:lstStyle/>
          <a:p>
            <a:pPr marR="0" rtl="0"/>
            <a:r>
              <a:rPr lang="hu-HU" b="0" i="0" u="none" strike="noStrike" baseline="0" dirty="0">
                <a:solidFill>
                  <a:srgbClr val="FF0000"/>
                </a:solidFill>
                <a:latin typeface="Calibri" panose="020F0502020204030204" pitchFamily="34" charset="0"/>
              </a:rPr>
              <a:t>Nevezetes értekezletek voltak a budapesti, a visegrádi, az </a:t>
            </a:r>
            <a:r>
              <a:rPr lang="hu-HU" b="0" i="0" u="none" strike="noStrike" baseline="0" dirty="0" err="1">
                <a:solidFill>
                  <a:srgbClr val="FF0000"/>
                </a:solidFill>
                <a:latin typeface="Calibri" panose="020F0502020204030204" pitchFamily="34" charset="0"/>
              </a:rPr>
              <a:t>uljanovszki</a:t>
            </a:r>
            <a:r>
              <a:rPr lang="hu-HU" b="0" i="0" u="none" strike="noStrike" baseline="0" dirty="0">
                <a:solidFill>
                  <a:srgbClr val="FF0000"/>
                </a:solidFill>
                <a:latin typeface="Calibri" panose="020F0502020204030204" pitchFamily="34" charset="0"/>
              </a:rPr>
              <a:t>, a kijevi, a taskenti és a jereváni</a:t>
            </a:r>
          </a:p>
        </p:txBody>
      </p:sp>
    </p:spTree>
    <p:extLst>
      <p:ext uri="{BB962C8B-B14F-4D97-AF65-F5344CB8AC3E}">
        <p14:creationId xmlns:p14="http://schemas.microsoft.com/office/powerpoint/2010/main" val="381719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descr="A képen ízeltlábúak, gerinctelen, állat, tengeri rák látható&#10;&#10;A leírás teljesen megbízható">
            <a:extLst>
              <a:ext uri="{FF2B5EF4-FFF2-40B4-BE49-F238E27FC236}">
                <a16:creationId xmlns:a16="http://schemas.microsoft.com/office/drawing/2014/main" id="{2AB4527D-BADD-4A30-BA89-C1DB08CA55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1079"/>
            <a:ext cx="12294973" cy="8169325"/>
          </a:xfrm>
        </p:spPr>
      </p:pic>
      <p:sp>
        <p:nvSpPr>
          <p:cNvPr id="13" name="Téglalap 12">
            <a:extLst>
              <a:ext uri="{FF2B5EF4-FFF2-40B4-BE49-F238E27FC236}">
                <a16:creationId xmlns:a16="http://schemas.microsoft.com/office/drawing/2014/main" id="{A1C5044C-A9A2-4BC2-9B2A-15BE5BC284AB}"/>
              </a:ext>
            </a:extLst>
          </p:cNvPr>
          <p:cNvSpPr/>
          <p:nvPr/>
        </p:nvSpPr>
        <p:spPr>
          <a:xfrm>
            <a:off x="1210962" y="1050324"/>
            <a:ext cx="10866738" cy="4250725"/>
          </a:xfrm>
          <a:prstGeom prst="rect">
            <a:avLst/>
          </a:prstGeom>
          <a:noFill/>
        </p:spPr>
        <p:txBody>
          <a:bodyPr wrap="square" lIns="91440" tIns="45720" rIns="91440" bIns="45720">
            <a:prstTxWarp prst="textArchUp">
              <a:avLst/>
            </a:prstTxWarp>
            <a:spAutoFit/>
          </a:bodyPr>
          <a:lstStyle/>
          <a:p>
            <a:pPr algn="ctr"/>
            <a:r>
              <a:rPr lang="hu-HU" sz="5400" dirty="0">
                <a:ln w="28575">
                  <a:solidFill>
                    <a:schemeClr val="bg1"/>
                  </a:solidFill>
                </a:ln>
                <a:solidFill>
                  <a:schemeClr val="bg1"/>
                </a:solidFill>
                <a:latin typeface="Calibri" panose="020F0502020204030204" pitchFamily="34" charset="0"/>
              </a:rPr>
              <a:t>Az utolsó élmény a miniszteri szintű értekezlet 1977 áprilisában</a:t>
            </a:r>
            <a:endParaRPr lang="hu-HU" sz="5400" b="1" cap="none" spc="50" dirty="0">
              <a:ln w="2857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1844574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descr="A képen talaj, épület, kültéri, személy látható&#10;&#10;A leírás teljesen megbízható">
            <a:extLst>
              <a:ext uri="{FF2B5EF4-FFF2-40B4-BE49-F238E27FC236}">
                <a16:creationId xmlns:a16="http://schemas.microsoft.com/office/drawing/2014/main" id="{3EBB010B-5D9A-454E-9766-020C900951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7896433"/>
          </a:xfrm>
        </p:spPr>
      </p:pic>
      <p:sp>
        <p:nvSpPr>
          <p:cNvPr id="2" name="Cím 1">
            <a:extLst>
              <a:ext uri="{FF2B5EF4-FFF2-40B4-BE49-F238E27FC236}">
                <a16:creationId xmlns:a16="http://schemas.microsoft.com/office/drawing/2014/main" id="{871288B7-28C2-4BE5-A645-A7A7136E5DCB}"/>
              </a:ext>
            </a:extLst>
          </p:cNvPr>
          <p:cNvSpPr>
            <a:spLocks noGrp="1"/>
          </p:cNvSpPr>
          <p:nvPr>
            <p:ph type="title"/>
          </p:nvPr>
        </p:nvSpPr>
        <p:spPr>
          <a:xfrm>
            <a:off x="-88558" y="-203285"/>
            <a:ext cx="12280557" cy="1325563"/>
          </a:xfrm>
          <a:solidFill>
            <a:srgbClr val="FFFFFF"/>
          </a:solidFill>
          <a:ln>
            <a:noFill/>
          </a:ln>
        </p:spPr>
        <p:txBody>
          <a:bodyPr/>
          <a:lstStyle/>
          <a:p>
            <a:pPr marR="0" rtl="0"/>
            <a:r>
              <a:rPr lang="hu-HU" b="0" i="0" u="none" strike="noStrike" baseline="0" dirty="0">
                <a:latin typeface="Calibri" panose="020F0502020204030204" pitchFamily="34" charset="0"/>
              </a:rPr>
              <a:t>Az MSZR évente háromszor rendezett csoportbulit valahol Európában</a:t>
            </a:r>
          </a:p>
        </p:txBody>
      </p:sp>
      <p:cxnSp>
        <p:nvCxnSpPr>
          <p:cNvPr id="8" name="Egyenes összekötő nyíllal 7">
            <a:extLst>
              <a:ext uri="{FF2B5EF4-FFF2-40B4-BE49-F238E27FC236}">
                <a16:creationId xmlns:a16="http://schemas.microsoft.com/office/drawing/2014/main" id="{9E7BA213-D4B4-4C83-9493-7D138EF9F919}"/>
              </a:ext>
            </a:extLst>
          </p:cNvPr>
          <p:cNvCxnSpPr/>
          <p:nvPr/>
        </p:nvCxnSpPr>
        <p:spPr>
          <a:xfrm flipH="1">
            <a:off x="4349578" y="1828800"/>
            <a:ext cx="420130" cy="9761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9">
            <a:extLst>
              <a:ext uri="{FF2B5EF4-FFF2-40B4-BE49-F238E27FC236}">
                <a16:creationId xmlns:a16="http://schemas.microsoft.com/office/drawing/2014/main" id="{528F2495-F85F-40A8-9256-499D0C89D5EE}"/>
              </a:ext>
            </a:extLst>
          </p:cNvPr>
          <p:cNvCxnSpPr/>
          <p:nvPr/>
        </p:nvCxnSpPr>
        <p:spPr>
          <a:xfrm flipH="1">
            <a:off x="8711514" y="1804086"/>
            <a:ext cx="716691" cy="106268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B9F636B9-135E-4527-9E95-FFF45B6B0AFD}"/>
              </a:ext>
            </a:extLst>
          </p:cNvPr>
          <p:cNvCxnSpPr/>
          <p:nvPr/>
        </p:nvCxnSpPr>
        <p:spPr>
          <a:xfrm>
            <a:off x="9477632" y="1828800"/>
            <a:ext cx="370703" cy="121096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151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artalom helye 5" descr="A képen személy, öltöny, férfi, állás látható&#10;&#10;A leírás teljesen megbízható">
            <a:extLst>
              <a:ext uri="{FF2B5EF4-FFF2-40B4-BE49-F238E27FC236}">
                <a16:creationId xmlns:a16="http://schemas.microsoft.com/office/drawing/2014/main" id="{E48F6A70-2A3D-4208-A080-3ABA45D487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Cím 1">
            <a:extLst>
              <a:ext uri="{FF2B5EF4-FFF2-40B4-BE49-F238E27FC236}">
                <a16:creationId xmlns:a16="http://schemas.microsoft.com/office/drawing/2014/main" id="{58C6B058-FBB1-4347-B28D-9242E364D07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b="0" i="0" u="none" strike="noStrike" baseline="0"/>
              <a:t>Az MSZR-üléseken </a:t>
            </a:r>
            <a:r>
              <a:rPr lang="en-US" sz="3700"/>
              <a:t>házasságok is </a:t>
            </a:r>
            <a:r>
              <a:rPr lang="en-US" sz="3700" b="0" i="0" u="none" strike="noStrike" baseline="0"/>
              <a:t>köttettek.</a:t>
            </a:r>
          </a:p>
        </p:txBody>
      </p:sp>
    </p:spTree>
    <p:extLst>
      <p:ext uri="{BB962C8B-B14F-4D97-AF65-F5344CB8AC3E}">
        <p14:creationId xmlns:p14="http://schemas.microsoft.com/office/powerpoint/2010/main" val="1871555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artalom helye 5" descr="A képen természet látható&#10;&#10;A leírás teljesen megbízható">
            <a:extLst>
              <a:ext uri="{FF2B5EF4-FFF2-40B4-BE49-F238E27FC236}">
                <a16:creationId xmlns:a16="http://schemas.microsoft.com/office/drawing/2014/main" id="{51A650B6-AA0C-46F2-BEE2-EC6099FDD3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911392"/>
            <a:ext cx="6553545" cy="5043157"/>
          </a:xfrm>
          <a:prstGeom prst="rect">
            <a:avLst/>
          </a:prstGeom>
        </p:spPr>
      </p:pic>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Cím 1">
            <a:extLst>
              <a:ext uri="{FF2B5EF4-FFF2-40B4-BE49-F238E27FC236}">
                <a16:creationId xmlns:a16="http://schemas.microsoft.com/office/drawing/2014/main" id="{3401F4E1-7F96-4899-861B-62A12098D23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marR="0" algn="ctr"/>
            <a:r>
              <a:rPr lang="en-US" sz="4800" b="0" i="0" u="none" strike="noStrike" kern="1200" baseline="0">
                <a:solidFill>
                  <a:srgbClr val="FFFFFF"/>
                </a:solidFill>
                <a:latin typeface="+mj-lt"/>
                <a:ea typeface="+mj-ea"/>
                <a:cs typeface="+mj-cs"/>
              </a:rPr>
              <a:t>Az első MSZR-utam Dusanbe volt.</a:t>
            </a:r>
          </a:p>
        </p:txBody>
      </p:sp>
    </p:spTree>
    <p:extLst>
      <p:ext uri="{BB962C8B-B14F-4D97-AF65-F5344CB8AC3E}">
        <p14:creationId xmlns:p14="http://schemas.microsoft.com/office/powerpoint/2010/main" val="149811128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artalom helye 5" descr="A képen beltéri, padló, szoba, fal látható&#10;&#10;A leírás teljesen megbízható">
            <a:extLst>
              <a:ext uri="{FF2B5EF4-FFF2-40B4-BE49-F238E27FC236}">
                <a16:creationId xmlns:a16="http://schemas.microsoft.com/office/drawing/2014/main" id="{5680B7BE-FBCD-44D0-B66C-D7BABA2A70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81" b="13033"/>
          <a:stretch/>
        </p:blipFill>
        <p:spPr>
          <a:xfrm>
            <a:off x="20" y="10"/>
            <a:ext cx="12191980" cy="6857990"/>
          </a:xfrm>
          <a:prstGeom prst="rect">
            <a:avLst/>
          </a:prstGeom>
        </p:spPr>
      </p:pic>
      <p:sp>
        <p:nvSpPr>
          <p:cNvPr id="2" name="Cím 1">
            <a:extLst>
              <a:ext uri="{FF2B5EF4-FFF2-40B4-BE49-F238E27FC236}">
                <a16:creationId xmlns:a16="http://schemas.microsoft.com/office/drawing/2014/main" id="{73A2F09D-C883-40A4-8090-B14CF6322C18}"/>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marR="0" algn="ctr"/>
            <a:r>
              <a:rPr lang="en-US" sz="2200" b="0" i="0" u="none" strike="noStrike" baseline="0">
                <a:solidFill>
                  <a:srgbClr val="FFFFFF"/>
                </a:solidFill>
              </a:rPr>
              <a:t>Kisinyovban megtekintettük a Borgazdaság automatizált irányítási rendszerét.</a:t>
            </a:r>
          </a:p>
        </p:txBody>
      </p:sp>
    </p:spTree>
    <p:extLst>
      <p:ext uri="{BB962C8B-B14F-4D97-AF65-F5344CB8AC3E}">
        <p14:creationId xmlns:p14="http://schemas.microsoft.com/office/powerpoint/2010/main" val="421033320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B83898-3CC3-4DD1-AA3B-5CF89A765334}"/>
              </a:ext>
            </a:extLst>
          </p:cNvPr>
          <p:cNvSpPr>
            <a:spLocks noGrp="1"/>
          </p:cNvSpPr>
          <p:nvPr>
            <p:ph type="title"/>
          </p:nvPr>
        </p:nvSpPr>
        <p:spPr/>
        <p:txBody>
          <a:bodyPr/>
          <a:lstStyle/>
          <a:p>
            <a:pPr marR="0" rtl="0"/>
            <a:r>
              <a:rPr lang="hu-HU" b="0" i="0" u="none" strike="noStrike" baseline="0" dirty="0">
                <a:solidFill>
                  <a:srgbClr val="FF0000"/>
                </a:solidFill>
                <a:latin typeface="Calibri" panose="020F0502020204030204" pitchFamily="34" charset="0"/>
              </a:rPr>
              <a:t>Kivételesen munkával telt el a csehszlovák PC </a:t>
            </a:r>
            <a:r>
              <a:rPr lang="hu-HU" b="0" i="0" u="none" strike="noStrike" baseline="0" dirty="0" err="1">
                <a:solidFill>
                  <a:srgbClr val="FF0000"/>
                </a:solidFill>
                <a:latin typeface="Calibri" panose="020F0502020204030204" pitchFamily="34" charset="0"/>
              </a:rPr>
              <a:t>aprobációja</a:t>
            </a:r>
            <a:r>
              <a:rPr lang="hu-HU" b="0" i="0" u="none" strike="noStrike" baseline="0" dirty="0">
                <a:solidFill>
                  <a:srgbClr val="FF0000"/>
                </a:solidFill>
                <a:latin typeface="Calibri" panose="020F0502020204030204" pitchFamily="34" charset="0"/>
              </a:rPr>
              <a:t> Pozsonyban</a:t>
            </a:r>
          </a:p>
        </p:txBody>
      </p:sp>
      <p:pic>
        <p:nvPicPr>
          <p:cNvPr id="6" name="Tartalom helye 5" descr="A képen objektum, ülő, beltéri, asztal látható&#10;&#10;A leírás nagyon megbízható">
            <a:extLst>
              <a:ext uri="{FF2B5EF4-FFF2-40B4-BE49-F238E27FC236}">
                <a16:creationId xmlns:a16="http://schemas.microsoft.com/office/drawing/2014/main" id="{A207B86A-E92A-411B-8392-935B96CC61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075665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D2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artalom helye 5" descr="A képen kültéri, napnyugta, égbolt, víz látható&#10;&#10;A leírás teljesen megbízható">
            <a:extLst>
              <a:ext uri="{FF2B5EF4-FFF2-40B4-BE49-F238E27FC236}">
                <a16:creationId xmlns:a16="http://schemas.microsoft.com/office/drawing/2014/main" id="{064E07CF-ADA6-4E6B-9469-94BA66B2B0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38600" y="1044261"/>
            <a:ext cx="7188199" cy="4766088"/>
          </a:xfrm>
          <a:prstGeom prst="rect">
            <a:avLst/>
          </a:prstGeom>
        </p:spPr>
      </p:pic>
      <p:sp>
        <p:nvSpPr>
          <p:cNvPr id="2" name="Cím 1">
            <a:extLst>
              <a:ext uri="{FF2B5EF4-FFF2-40B4-BE49-F238E27FC236}">
                <a16:creationId xmlns:a16="http://schemas.microsoft.com/office/drawing/2014/main" id="{CFB62D61-E781-4476-B5D7-7418056C69F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a:solidFill>
                  <a:srgbClr val="FFFFFF"/>
                </a:solidFill>
                <a:latin typeface="+mj-lt"/>
                <a:ea typeface="+mj-ea"/>
                <a:cs typeface="+mj-cs"/>
              </a:rPr>
              <a:t>Emlékezetes a tallinni értekezlet, amikor is barackpálinkán vettünk vonatjegyet Leningrádból.</a:t>
            </a:r>
          </a:p>
        </p:txBody>
      </p:sp>
    </p:spTree>
    <p:extLst>
      <p:ext uri="{BB962C8B-B14F-4D97-AF65-F5344CB8AC3E}">
        <p14:creationId xmlns:p14="http://schemas.microsoft.com/office/powerpoint/2010/main" val="321540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Tartalom helye 5">
            <a:extLst>
              <a:ext uri="{FF2B5EF4-FFF2-40B4-BE49-F238E27FC236}">
                <a16:creationId xmlns:a16="http://schemas.microsoft.com/office/drawing/2014/main" id="{1DD97976-A4F4-4FC8-8E91-8476EE86B9E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23548" y="197718"/>
            <a:ext cx="12191980" cy="6857990"/>
          </a:xfrm>
          <a:prstGeom prst="rect">
            <a:avLst/>
          </a:prstGeom>
        </p:spPr>
      </p:pic>
      <p:sp>
        <p:nvSpPr>
          <p:cNvPr id="2" name="Cím 1">
            <a:extLst>
              <a:ext uri="{FF2B5EF4-FFF2-40B4-BE49-F238E27FC236}">
                <a16:creationId xmlns:a16="http://schemas.microsoft.com/office/drawing/2014/main" id="{56404C1C-E1C3-461E-B1CC-312C68D52C89}"/>
              </a:ext>
            </a:extLst>
          </p:cNvPr>
          <p:cNvSpPr>
            <a:spLocks noGrp="1"/>
          </p:cNvSpPr>
          <p:nvPr>
            <p:ph type="title"/>
          </p:nvPr>
        </p:nvSpPr>
        <p:spPr>
          <a:xfrm>
            <a:off x="9092102" y="343518"/>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000" dirty="0" err="1">
                <a:solidFill>
                  <a:srgbClr val="FFFFFF"/>
                </a:solidFill>
              </a:rPr>
              <a:t>Vilniuszból</a:t>
            </a:r>
            <a:r>
              <a:rPr lang="en-US" sz="2000" dirty="0">
                <a:solidFill>
                  <a:srgbClr val="FFFFFF"/>
                </a:solidFill>
              </a:rPr>
              <a:t> </a:t>
            </a:r>
            <a:r>
              <a:rPr lang="en-US" sz="2000" dirty="0" err="1">
                <a:solidFill>
                  <a:srgbClr val="FFFFFF"/>
                </a:solidFill>
              </a:rPr>
              <a:t>egy</a:t>
            </a:r>
            <a:r>
              <a:rPr lang="en-US" sz="2000" dirty="0">
                <a:solidFill>
                  <a:srgbClr val="FFFFFF"/>
                </a:solidFill>
              </a:rPr>
              <a:t> nap </a:t>
            </a:r>
            <a:r>
              <a:rPr lang="en-US" sz="2000" dirty="0" err="1">
                <a:solidFill>
                  <a:srgbClr val="FFFFFF"/>
                </a:solidFill>
              </a:rPr>
              <a:t>késéssel</a:t>
            </a:r>
            <a:r>
              <a:rPr lang="en-US" sz="2000" dirty="0">
                <a:solidFill>
                  <a:srgbClr val="FFFFFF"/>
                </a:solidFill>
              </a:rPr>
              <a:t> </a:t>
            </a:r>
            <a:r>
              <a:rPr lang="en-US" sz="2000" dirty="0" err="1">
                <a:solidFill>
                  <a:srgbClr val="FFFFFF"/>
                </a:solidFill>
              </a:rPr>
              <a:t>jöttünk</a:t>
            </a:r>
            <a:r>
              <a:rPr lang="en-US" sz="2000" dirty="0">
                <a:solidFill>
                  <a:srgbClr val="FFFFFF"/>
                </a:solidFill>
              </a:rPr>
              <a:t> </a:t>
            </a:r>
            <a:r>
              <a:rPr lang="en-US" sz="2000" dirty="0" err="1">
                <a:solidFill>
                  <a:srgbClr val="FFFFFF"/>
                </a:solidFill>
              </a:rPr>
              <a:t>haza</a:t>
            </a:r>
            <a:r>
              <a:rPr lang="en-US" sz="2000" dirty="0">
                <a:solidFill>
                  <a:srgbClr val="FFFFFF"/>
                </a:solidFill>
              </a:rPr>
              <a:t>, </a:t>
            </a:r>
            <a:r>
              <a:rPr lang="en-US" sz="2000" dirty="0" err="1">
                <a:solidFill>
                  <a:srgbClr val="FFFFFF"/>
                </a:solidFill>
              </a:rPr>
              <a:t>mert</a:t>
            </a:r>
            <a:r>
              <a:rPr lang="en-US" sz="2000" dirty="0">
                <a:solidFill>
                  <a:srgbClr val="FFFFFF"/>
                </a:solidFill>
              </a:rPr>
              <a:t> </a:t>
            </a:r>
            <a:r>
              <a:rPr lang="en-US" sz="2000" dirty="0" err="1">
                <a:solidFill>
                  <a:srgbClr val="FFFFFF"/>
                </a:solidFill>
              </a:rPr>
              <a:t>akkor</a:t>
            </a:r>
            <a:r>
              <a:rPr lang="en-US" sz="2000" dirty="0">
                <a:solidFill>
                  <a:srgbClr val="FFFFFF"/>
                </a:solidFill>
              </a:rPr>
              <a:t> volt a </a:t>
            </a:r>
            <a:r>
              <a:rPr lang="en-US" sz="2000" dirty="0" err="1">
                <a:solidFill>
                  <a:srgbClr val="FFFFFF"/>
                </a:solidFill>
              </a:rPr>
              <a:t>kosárlabda</a:t>
            </a:r>
            <a:r>
              <a:rPr lang="en-US" sz="2000" dirty="0">
                <a:solidFill>
                  <a:srgbClr val="FFFFFF"/>
                </a:solidFill>
              </a:rPr>
              <a:t> play-off </a:t>
            </a:r>
            <a:r>
              <a:rPr lang="en-US" sz="2000" dirty="0" err="1">
                <a:solidFill>
                  <a:srgbClr val="FFFFFF"/>
                </a:solidFill>
              </a:rPr>
              <a:t>Moszkvában</a:t>
            </a:r>
            <a:endParaRPr lang="en-US" sz="2000" dirty="0">
              <a:solidFill>
                <a:srgbClr val="FFFFFF"/>
              </a:solidFill>
            </a:endParaRPr>
          </a:p>
        </p:txBody>
      </p:sp>
    </p:spTree>
    <p:extLst>
      <p:ext uri="{BB962C8B-B14F-4D97-AF65-F5344CB8AC3E}">
        <p14:creationId xmlns:p14="http://schemas.microsoft.com/office/powerpoint/2010/main" val="202656856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artalom helye 5" descr="A képen beltéri, padló, konyha, szekrény látható&#10;&#10;A leírás teljesen megbízható">
            <a:extLst>
              <a:ext uri="{FF2B5EF4-FFF2-40B4-BE49-F238E27FC236}">
                <a16:creationId xmlns:a16="http://schemas.microsoft.com/office/drawing/2014/main" id="{EE884EBD-824E-423C-856B-E30CFAD3D2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Cím 1">
            <a:extLst>
              <a:ext uri="{FF2B5EF4-FFF2-40B4-BE49-F238E27FC236}">
                <a16:creationId xmlns:a16="http://schemas.microsoft.com/office/drawing/2014/main" id="{428EEACA-44BF-4693-985A-3FB0D0A35530}"/>
              </a:ext>
            </a:extLst>
          </p:cNvPr>
          <p:cNvSpPr>
            <a:spLocks noGrp="1"/>
          </p:cNvSpPr>
          <p:nvPr>
            <p:ph type="title"/>
          </p:nvPr>
        </p:nvSpPr>
        <p:spPr>
          <a:xfrm>
            <a:off x="109152" y="309599"/>
            <a:ext cx="12082828" cy="794064"/>
          </a:xfrm>
          <a:solidFill>
            <a:srgbClr val="000000">
              <a:alpha val="60000"/>
            </a:srgbClr>
          </a:solidFill>
        </p:spPr>
        <p:txBody>
          <a:bodyPr vert="horz" lIns="91440" tIns="45720" rIns="91440" bIns="45720" rtlCol="0" anchor="ctr">
            <a:noAutofit/>
          </a:bodyPr>
          <a:lstStyle/>
          <a:p>
            <a:r>
              <a:rPr lang="en-US" dirty="0" err="1">
                <a:solidFill>
                  <a:srgbClr val="FFFFFF"/>
                </a:solidFill>
              </a:rPr>
              <a:t>Isten</a:t>
            </a:r>
            <a:r>
              <a:rPr lang="en-US" dirty="0">
                <a:solidFill>
                  <a:srgbClr val="FFFFFF"/>
                </a:solidFill>
              </a:rPr>
              <a:t> </a:t>
            </a:r>
            <a:r>
              <a:rPr lang="en-US" dirty="0" err="1">
                <a:solidFill>
                  <a:srgbClr val="FFFFFF"/>
                </a:solidFill>
              </a:rPr>
              <a:t>bocsássa</a:t>
            </a:r>
            <a:r>
              <a:rPr lang="en-US" dirty="0">
                <a:solidFill>
                  <a:srgbClr val="FFFFFF"/>
                </a:solidFill>
              </a:rPr>
              <a:t> meg </a:t>
            </a:r>
            <a:r>
              <a:rPr lang="en-US" dirty="0" err="1">
                <a:solidFill>
                  <a:srgbClr val="FFFFFF"/>
                </a:solidFill>
              </a:rPr>
              <a:t>nekem</a:t>
            </a:r>
            <a:r>
              <a:rPr lang="en-US" dirty="0">
                <a:solidFill>
                  <a:srgbClr val="FFFFFF"/>
                </a:solidFill>
              </a:rPr>
              <a:t>, </a:t>
            </a:r>
            <a:r>
              <a:rPr lang="en-US" dirty="0" err="1">
                <a:solidFill>
                  <a:srgbClr val="FFFFFF"/>
                </a:solidFill>
              </a:rPr>
              <a:t>az</a:t>
            </a:r>
            <a:r>
              <a:rPr lang="en-US" dirty="0">
                <a:solidFill>
                  <a:srgbClr val="FFFFFF"/>
                </a:solidFill>
              </a:rPr>
              <a:t> SZM4-et </a:t>
            </a:r>
            <a:r>
              <a:rPr lang="en-US" dirty="0" err="1">
                <a:solidFill>
                  <a:srgbClr val="FFFFFF"/>
                </a:solidFill>
              </a:rPr>
              <a:t>én</a:t>
            </a:r>
            <a:r>
              <a:rPr lang="en-US" dirty="0">
                <a:solidFill>
                  <a:srgbClr val="FFFFFF"/>
                </a:solidFill>
              </a:rPr>
              <a:t> </a:t>
            </a:r>
            <a:r>
              <a:rPr lang="en-US" dirty="0" err="1">
                <a:solidFill>
                  <a:srgbClr val="FFFFFF"/>
                </a:solidFill>
              </a:rPr>
              <a:t>kezdtem</a:t>
            </a:r>
            <a:r>
              <a:rPr lang="en-US" dirty="0">
                <a:solidFill>
                  <a:srgbClr val="FFFFFF"/>
                </a:solidFill>
              </a:rPr>
              <a:t> </a:t>
            </a:r>
            <a:r>
              <a:rPr lang="en-US" dirty="0" err="1">
                <a:solidFill>
                  <a:srgbClr val="FFFFFF"/>
                </a:solidFill>
              </a:rPr>
              <a:t>Magyarországon</a:t>
            </a:r>
            <a:r>
              <a:rPr lang="en-US" dirty="0">
                <a:solidFill>
                  <a:srgbClr val="FFFFFF"/>
                </a:solidFill>
              </a:rPr>
              <a:t> </a:t>
            </a:r>
            <a:r>
              <a:rPr lang="en-US" dirty="0" err="1">
                <a:solidFill>
                  <a:srgbClr val="FFFFFF"/>
                </a:solidFill>
              </a:rPr>
              <a:t>forgalmazni</a:t>
            </a:r>
            <a:r>
              <a:rPr lang="en-US" dirty="0">
                <a:solidFill>
                  <a:srgbClr val="FFFFFF"/>
                </a:solidFill>
              </a:rPr>
              <a:t>.</a:t>
            </a:r>
            <a:endParaRPr lang="en-US" b="0" i="0" u="none" strike="noStrike" baseline="0" dirty="0">
              <a:solidFill>
                <a:srgbClr val="FFFFFF"/>
              </a:solidFill>
              <a:highlight>
                <a:srgbClr val="008000"/>
              </a:highlight>
            </a:endParaRPr>
          </a:p>
        </p:txBody>
      </p:sp>
    </p:spTree>
    <p:extLst>
      <p:ext uri="{BB962C8B-B14F-4D97-AF65-F5344CB8AC3E}">
        <p14:creationId xmlns:p14="http://schemas.microsoft.com/office/powerpoint/2010/main" val="40661894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kültéri, égbolt, épület, út látható&#10;&#10;A leírás teljesen megbízható">
            <a:extLst>
              <a:ext uri="{FF2B5EF4-FFF2-40B4-BE49-F238E27FC236}">
                <a16:creationId xmlns:a16="http://schemas.microsoft.com/office/drawing/2014/main" id="{79B8FC44-0E3A-4508-BD94-FF62E0DD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040" y="914400"/>
            <a:ext cx="4605750" cy="3454313"/>
          </a:xfrm>
          <a:prstGeom prst="rect">
            <a:avLst/>
          </a:prstGeom>
        </p:spPr>
      </p:pic>
      <p:pic>
        <p:nvPicPr>
          <p:cNvPr id="9" name="Kép 8" descr="A képen fa, kültéri, épület, égbolt látható&#10;&#10;A leírás teljesen megbízható">
            <a:extLst>
              <a:ext uri="{FF2B5EF4-FFF2-40B4-BE49-F238E27FC236}">
                <a16:creationId xmlns:a16="http://schemas.microsoft.com/office/drawing/2014/main" id="{0ED81748-41A9-401E-83DE-8FA6357B8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557" y="1228826"/>
            <a:ext cx="3470172" cy="3197036"/>
          </a:xfrm>
          <a:prstGeom prst="rect">
            <a:avLst/>
          </a:prstGeom>
        </p:spPr>
      </p:pic>
      <p:pic>
        <p:nvPicPr>
          <p:cNvPr id="7" name="Kép 6" descr="A képen épület, kültéri, út, égbolt látható&#10;&#10;A leírás teljesen megbízható">
            <a:extLst>
              <a:ext uri="{FF2B5EF4-FFF2-40B4-BE49-F238E27FC236}">
                <a16:creationId xmlns:a16="http://schemas.microsoft.com/office/drawing/2014/main" id="{A311CAFB-AE5D-4D23-9261-24A13ABC0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 y="766120"/>
            <a:ext cx="2891481" cy="3855308"/>
          </a:xfrm>
          <a:prstGeom prst="rect">
            <a:avLst/>
          </a:prstGeom>
        </p:spPr>
      </p:pic>
      <p:sp>
        <p:nvSpPr>
          <p:cNvPr id="2" name="Cím 1">
            <a:extLst>
              <a:ext uri="{FF2B5EF4-FFF2-40B4-BE49-F238E27FC236}">
                <a16:creationId xmlns:a16="http://schemas.microsoft.com/office/drawing/2014/main" id="{A8971249-D0FE-4D8E-B792-EBB8E33F18C3}"/>
              </a:ext>
            </a:extLst>
          </p:cNvPr>
          <p:cNvSpPr>
            <a:spLocks noGrp="1"/>
          </p:cNvSpPr>
          <p:nvPr>
            <p:ph type="title"/>
          </p:nvPr>
        </p:nvSpPr>
        <p:spPr>
          <a:xfrm>
            <a:off x="617839" y="34878"/>
            <a:ext cx="11574161" cy="1325563"/>
          </a:xfrm>
        </p:spPr>
        <p:txBody>
          <a:bodyPr>
            <a:normAutofit/>
          </a:bodyPr>
          <a:lstStyle/>
          <a:p>
            <a:pPr marR="0" rtl="0"/>
            <a:r>
              <a:rPr lang="hu-HU" dirty="0">
                <a:solidFill>
                  <a:schemeClr val="accent5">
                    <a:lumMod val="50000"/>
                  </a:schemeClr>
                </a:solidFill>
                <a:latin typeface="Calibri" panose="020F0502020204030204" pitchFamily="34" charset="0"/>
              </a:rPr>
              <a:t>A </a:t>
            </a:r>
            <a:r>
              <a:rPr lang="hu-HU" dirty="0">
                <a:solidFill>
                  <a:schemeClr val="accent5">
                    <a:lumMod val="75000"/>
                  </a:schemeClr>
                </a:solidFill>
                <a:latin typeface="Calibri" panose="020F0502020204030204" pitchFamily="34" charset="0"/>
              </a:rPr>
              <a:t>SZÁMALK-</a:t>
            </a:r>
            <a:r>
              <a:rPr lang="hu-HU" dirty="0" err="1">
                <a:solidFill>
                  <a:schemeClr val="accent5">
                    <a:lumMod val="75000"/>
                  </a:schemeClr>
                </a:solidFill>
                <a:latin typeface="Calibri" panose="020F0502020204030204" pitchFamily="34" charset="0"/>
              </a:rPr>
              <a:t>nál</a:t>
            </a:r>
            <a:r>
              <a:rPr lang="hu-HU" dirty="0">
                <a:solidFill>
                  <a:schemeClr val="accent5">
                    <a:lumMod val="75000"/>
                  </a:schemeClr>
                </a:solidFill>
                <a:latin typeface="Calibri" panose="020F0502020204030204" pitchFamily="34" charset="0"/>
              </a:rPr>
              <a:t> és </a:t>
            </a:r>
            <a:r>
              <a:rPr lang="hu-HU" dirty="0" err="1">
                <a:solidFill>
                  <a:schemeClr val="accent5">
                    <a:lumMod val="75000"/>
                  </a:schemeClr>
                </a:solidFill>
                <a:latin typeface="Calibri" panose="020F0502020204030204" pitchFamily="34" charset="0"/>
              </a:rPr>
              <a:t>elődeinél</a:t>
            </a:r>
            <a:r>
              <a:rPr lang="hu-HU" dirty="0">
                <a:solidFill>
                  <a:schemeClr val="accent5">
                    <a:lumMod val="75000"/>
                  </a:schemeClr>
                </a:solidFill>
                <a:latin typeface="Calibri" panose="020F0502020204030204" pitchFamily="34" charset="0"/>
              </a:rPr>
              <a:t> dolgozva vettem részt</a:t>
            </a:r>
            <a:r>
              <a:rPr lang="hu-HU" dirty="0">
                <a:solidFill>
                  <a:schemeClr val="bg1"/>
                </a:solidFill>
                <a:latin typeface="Calibri" panose="020F0502020204030204" pitchFamily="34" charset="0"/>
              </a:rPr>
              <a:t> az E</a:t>
            </a:r>
            <a:r>
              <a:rPr lang="hu-HU" dirty="0">
                <a:solidFill>
                  <a:schemeClr val="accent5">
                    <a:lumMod val="75000"/>
                  </a:schemeClr>
                </a:solidFill>
                <a:latin typeface="Calibri" panose="020F0502020204030204" pitchFamily="34" charset="0"/>
              </a:rPr>
              <a:t>SZR-MSZR</a:t>
            </a:r>
            <a:r>
              <a:rPr lang="hu-HU" dirty="0">
                <a:solidFill>
                  <a:schemeClr val="accent5">
                    <a:lumMod val="50000"/>
                  </a:schemeClr>
                </a:solidFill>
                <a:latin typeface="Calibri" panose="020F0502020204030204" pitchFamily="34" charset="0"/>
              </a:rPr>
              <a:t> </a:t>
            </a:r>
            <a:r>
              <a:rPr lang="hu-HU" dirty="0">
                <a:solidFill>
                  <a:schemeClr val="accent5">
                    <a:lumMod val="75000"/>
                  </a:schemeClr>
                </a:solidFill>
                <a:latin typeface="Calibri" panose="020F0502020204030204" pitchFamily="34" charset="0"/>
              </a:rPr>
              <a:t>együttműködésekben</a:t>
            </a:r>
            <a:r>
              <a:rPr lang="hu-HU" b="0" i="0" u="none" strike="noStrike" baseline="0" dirty="0">
                <a:solidFill>
                  <a:schemeClr val="accent5">
                    <a:lumMod val="75000"/>
                  </a:schemeClr>
                </a:solidFill>
                <a:latin typeface="Calibri" panose="020F0502020204030204" pitchFamily="34" charset="0"/>
              </a:rPr>
              <a:t>.</a:t>
            </a:r>
          </a:p>
        </p:txBody>
      </p:sp>
      <p:pic>
        <p:nvPicPr>
          <p:cNvPr id="11" name="Kép 10" descr="A képen fa, kültéri, épület, ház látható&#10;&#10;A leírás teljesen megbízható">
            <a:extLst>
              <a:ext uri="{FF2B5EF4-FFF2-40B4-BE49-F238E27FC236}">
                <a16:creationId xmlns:a16="http://schemas.microsoft.com/office/drawing/2014/main" id="{E75BA371-4094-4B0F-9989-13E118C6A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9505" y="4425862"/>
            <a:ext cx="4922495" cy="2338865"/>
          </a:xfrm>
          <a:prstGeom prst="rect">
            <a:avLst/>
          </a:prstGeom>
        </p:spPr>
      </p:pic>
      <p:pic>
        <p:nvPicPr>
          <p:cNvPr id="13" name="Kép 12" descr="A képen épület, kültéri, fa, út látható&#10;&#10;A leírás teljesen megbízható">
            <a:extLst>
              <a:ext uri="{FF2B5EF4-FFF2-40B4-BE49-F238E27FC236}">
                <a16:creationId xmlns:a16="http://schemas.microsoft.com/office/drawing/2014/main" id="{A46D1406-9053-4F08-926D-8ED196A05427}"/>
              </a:ext>
            </a:extLst>
          </p:cNvPr>
          <p:cNvPicPr>
            <a:picLocks noChangeAspect="1"/>
          </p:cNvPicPr>
          <p:nvPr/>
        </p:nvPicPr>
        <p:blipFill rotWithShape="1">
          <a:blip r:embed="rId7">
            <a:extLst>
              <a:ext uri="{28A0092B-C50C-407E-A947-70E740481C1C}">
                <a14:useLocalDpi xmlns:a14="http://schemas.microsoft.com/office/drawing/2010/main" val="0"/>
              </a:ext>
            </a:extLst>
          </a:blip>
          <a:srcRect r="33606"/>
          <a:stretch/>
        </p:blipFill>
        <p:spPr>
          <a:xfrm>
            <a:off x="-8362" y="4621428"/>
            <a:ext cx="5968355" cy="2201694"/>
          </a:xfrm>
          <a:prstGeom prst="rect">
            <a:avLst/>
          </a:prstGeom>
        </p:spPr>
      </p:pic>
      <p:pic>
        <p:nvPicPr>
          <p:cNvPr id="15" name="Kép 14" descr="A képen égbolt, kültéri, fa, kerítés látható&#10;&#10;A leírás teljesen megbízható">
            <a:extLst>
              <a:ext uri="{FF2B5EF4-FFF2-40B4-BE49-F238E27FC236}">
                <a16:creationId xmlns:a16="http://schemas.microsoft.com/office/drawing/2014/main" id="{4061CCB4-071B-49C5-A370-B71D14BD29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2354" y="4483011"/>
            <a:ext cx="5104946" cy="2457937"/>
          </a:xfrm>
          <a:prstGeom prst="rect">
            <a:avLst/>
          </a:prstGeom>
        </p:spPr>
      </p:pic>
    </p:spTree>
    <p:extLst>
      <p:ext uri="{BB962C8B-B14F-4D97-AF65-F5344CB8AC3E}">
        <p14:creationId xmlns:p14="http://schemas.microsoft.com/office/powerpoint/2010/main" val="74960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Tartalom helye 6">
            <a:extLst>
              <a:ext uri="{FF2B5EF4-FFF2-40B4-BE49-F238E27FC236}">
                <a16:creationId xmlns:a16="http://schemas.microsoft.com/office/drawing/2014/main" id="{3FAAF075-429D-4E88-9CBD-135DB5444A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5423" y="2441735"/>
            <a:ext cx="2681762" cy="3837202"/>
          </a:xfrm>
        </p:spPr>
      </p:pic>
      <p:pic>
        <p:nvPicPr>
          <p:cNvPr id="9" name="Kép 8" descr="A képen szöveg látható&#10;&#10;A leírás teljesen megbízható">
            <a:extLst>
              <a:ext uri="{FF2B5EF4-FFF2-40B4-BE49-F238E27FC236}">
                <a16:creationId xmlns:a16="http://schemas.microsoft.com/office/drawing/2014/main" id="{6E7D7812-4736-4D42-9D1B-4E190EC72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968" y="1871665"/>
            <a:ext cx="2606211" cy="3474948"/>
          </a:xfrm>
          <a:prstGeom prst="rect">
            <a:avLst/>
          </a:prstGeom>
        </p:spPr>
      </p:pic>
      <p:pic>
        <p:nvPicPr>
          <p:cNvPr id="11" name="Kép 10">
            <a:extLst>
              <a:ext uri="{FF2B5EF4-FFF2-40B4-BE49-F238E27FC236}">
                <a16:creationId xmlns:a16="http://schemas.microsoft.com/office/drawing/2014/main" id="{7DDDB8EC-6962-466B-8307-A69788090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498" y="761750"/>
            <a:ext cx="2606211" cy="3716264"/>
          </a:xfrm>
          <a:prstGeom prst="rect">
            <a:avLst/>
          </a:prstGeom>
        </p:spPr>
      </p:pic>
      <p:pic>
        <p:nvPicPr>
          <p:cNvPr id="15" name="Kép 14" descr="A képen szöveg látható&#10;&#10;A leírás teljesen megbízható">
            <a:extLst>
              <a:ext uri="{FF2B5EF4-FFF2-40B4-BE49-F238E27FC236}">
                <a16:creationId xmlns:a16="http://schemas.microsoft.com/office/drawing/2014/main" id="{62927F35-E786-4D6E-803A-47559B784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3" y="1871665"/>
            <a:ext cx="2457695" cy="3503523"/>
          </a:xfrm>
          <a:prstGeom prst="rect">
            <a:avLst/>
          </a:prstGeom>
        </p:spPr>
      </p:pic>
      <p:pic>
        <p:nvPicPr>
          <p:cNvPr id="17" name="Kép 16">
            <a:extLst>
              <a:ext uri="{FF2B5EF4-FFF2-40B4-BE49-F238E27FC236}">
                <a16:creationId xmlns:a16="http://schemas.microsoft.com/office/drawing/2014/main" id="{072B5DA2-AFA0-4DAF-B13E-6826485116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6576" y="3382469"/>
            <a:ext cx="2457694" cy="3276925"/>
          </a:xfrm>
          <a:prstGeom prst="rect">
            <a:avLst/>
          </a:prstGeom>
        </p:spPr>
      </p:pic>
      <p:sp>
        <p:nvSpPr>
          <p:cNvPr id="2" name="Cím 1">
            <a:extLst>
              <a:ext uri="{FF2B5EF4-FFF2-40B4-BE49-F238E27FC236}">
                <a16:creationId xmlns:a16="http://schemas.microsoft.com/office/drawing/2014/main" id="{472AABE1-0C96-4172-8BFD-2885E1BFF593}"/>
              </a:ext>
            </a:extLst>
          </p:cNvPr>
          <p:cNvSpPr>
            <a:spLocks noGrp="1"/>
          </p:cNvSpPr>
          <p:nvPr>
            <p:ph type="title"/>
          </p:nvPr>
        </p:nvSpPr>
        <p:spPr>
          <a:xfrm>
            <a:off x="183291" y="618518"/>
            <a:ext cx="11444417" cy="794064"/>
          </a:xfrm>
          <a:solidFill>
            <a:srgbClr val="000000">
              <a:alpha val="60000"/>
            </a:srgbClr>
          </a:solidFill>
        </p:spPr>
        <p:txBody>
          <a:bodyPr vert="horz" lIns="91440" tIns="45720" rIns="91440" bIns="45720" rtlCol="0" anchor="ctr">
            <a:noAutofit/>
          </a:bodyPr>
          <a:lstStyle/>
          <a:p>
            <a:r>
              <a:rPr lang="en-US" sz="4800" dirty="0">
                <a:solidFill>
                  <a:srgbClr val="FFFFFF"/>
                </a:solidFill>
              </a:rPr>
              <a:t>1986-ban </a:t>
            </a:r>
            <a:r>
              <a:rPr lang="en-US" sz="4800" dirty="0" err="1">
                <a:solidFill>
                  <a:srgbClr val="FFFFFF"/>
                </a:solidFill>
              </a:rPr>
              <a:t>ellenállhatatlan</a:t>
            </a:r>
            <a:r>
              <a:rPr lang="en-US" sz="4800" dirty="0">
                <a:solidFill>
                  <a:srgbClr val="FFFFFF"/>
                </a:solidFill>
              </a:rPr>
              <a:t> </a:t>
            </a:r>
            <a:r>
              <a:rPr lang="en-US" sz="4800" dirty="0" err="1">
                <a:solidFill>
                  <a:srgbClr val="FFFFFF"/>
                </a:solidFill>
              </a:rPr>
              <a:t>ajánlatot</a:t>
            </a:r>
            <a:r>
              <a:rPr lang="en-US" sz="4800" dirty="0">
                <a:solidFill>
                  <a:srgbClr val="FFFFFF"/>
                </a:solidFill>
              </a:rPr>
              <a:t> </a:t>
            </a:r>
            <a:r>
              <a:rPr lang="en-US" sz="4800" dirty="0" err="1">
                <a:solidFill>
                  <a:srgbClr val="FFFFFF"/>
                </a:solidFill>
              </a:rPr>
              <a:t>kaptam</a:t>
            </a:r>
            <a:r>
              <a:rPr lang="en-US" sz="4800" dirty="0">
                <a:solidFill>
                  <a:srgbClr val="FFFFFF"/>
                </a:solidFill>
              </a:rPr>
              <a:t>: </a:t>
            </a:r>
            <a:r>
              <a:rPr lang="en-US" sz="4800" dirty="0" err="1">
                <a:solidFill>
                  <a:srgbClr val="FFFFFF"/>
                </a:solidFill>
              </a:rPr>
              <a:t>legyek</a:t>
            </a:r>
            <a:r>
              <a:rPr lang="en-US" sz="4800" dirty="0">
                <a:solidFill>
                  <a:srgbClr val="FFFFFF"/>
                </a:solidFill>
              </a:rPr>
              <a:t> a SZÁMALK Könyvkiadó </a:t>
            </a:r>
            <a:r>
              <a:rPr lang="en-US" sz="4800" dirty="0" err="1">
                <a:solidFill>
                  <a:srgbClr val="FFFFFF"/>
                </a:solidFill>
              </a:rPr>
              <a:t>vezetője</a:t>
            </a:r>
            <a:r>
              <a:rPr lang="en-US" sz="4800" dirty="0">
                <a:solidFill>
                  <a:srgbClr val="FFFFFF"/>
                </a:solidFill>
              </a:rPr>
              <a:t>. </a:t>
            </a:r>
          </a:p>
        </p:txBody>
      </p:sp>
    </p:spTree>
    <p:extLst>
      <p:ext uri="{BB962C8B-B14F-4D97-AF65-F5344CB8AC3E}">
        <p14:creationId xmlns:p14="http://schemas.microsoft.com/office/powerpoint/2010/main" val="8556919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Kép 4">
            <a:extLst>
              <a:ext uri="{FF2B5EF4-FFF2-40B4-BE49-F238E27FC236}">
                <a16:creationId xmlns:a16="http://schemas.microsoft.com/office/drawing/2014/main" id="{3B915517-71CF-4835-B5F9-215712D0C3BB}"/>
              </a:ext>
            </a:extLst>
          </p:cNvPr>
          <p:cNvPicPr>
            <a:picLocks noChangeAspect="1"/>
          </p:cNvPicPr>
          <p:nvPr/>
        </p:nvPicPr>
        <p:blipFill rotWithShape="1">
          <a:blip r:embed="rId3">
            <a:extLst>
              <a:ext uri="{28A0092B-C50C-407E-A947-70E740481C1C}">
                <a14:useLocalDpi xmlns:a14="http://schemas.microsoft.com/office/drawing/2010/main" val="0"/>
              </a:ext>
            </a:extLst>
          </a:blip>
          <a:srcRect l="8444"/>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Cím 1">
            <a:extLst>
              <a:ext uri="{FF2B5EF4-FFF2-40B4-BE49-F238E27FC236}">
                <a16:creationId xmlns:a16="http://schemas.microsoft.com/office/drawing/2014/main" id="{47865F6E-3F5C-4CD9-8DBF-32F6E6CBCBAF}"/>
              </a:ext>
            </a:extLst>
          </p:cNvPr>
          <p:cNvSpPr>
            <a:spLocks noGrp="1"/>
          </p:cNvSpPr>
          <p:nvPr>
            <p:ph type="title"/>
          </p:nvPr>
        </p:nvSpPr>
        <p:spPr>
          <a:xfrm>
            <a:off x="655320" y="2671011"/>
            <a:ext cx="5257803" cy="2427120"/>
          </a:xfrm>
        </p:spPr>
        <p:txBody>
          <a:bodyPr vert="horz" lIns="91440" tIns="45720" rIns="91440" bIns="45720" rtlCol="0" anchor="t">
            <a:normAutofit/>
          </a:bodyPr>
          <a:lstStyle/>
          <a:p>
            <a:pPr marR="0"/>
            <a:r>
              <a:rPr lang="en-US" sz="3300" b="0" i="0" u="none" strike="noStrike" baseline="0"/>
              <a:t>Az Automatizált Irányítási Rendszerek az ESZR gépek alkalmazásának koordinálást célozták meg.</a:t>
            </a:r>
          </a:p>
        </p:txBody>
      </p:sp>
    </p:spTree>
    <p:extLst>
      <p:ext uri="{BB962C8B-B14F-4D97-AF65-F5344CB8AC3E}">
        <p14:creationId xmlns:p14="http://schemas.microsoft.com/office/powerpoint/2010/main" val="321380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3D83F26F-C55B-4A92-9AFF-4894D14E27C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 name="Kép 13" descr="A képen személy, fénykép, modellt állás, beltéri látható&#10;&#10;A leírás teljesen megbízható">
            <a:extLst>
              <a:ext uri="{FF2B5EF4-FFF2-40B4-BE49-F238E27FC236}">
                <a16:creationId xmlns:a16="http://schemas.microsoft.com/office/drawing/2014/main" id="{99FFBF81-0B52-4BAC-B9E5-302978C0944D}"/>
              </a:ext>
            </a:extLst>
          </p:cNvPr>
          <p:cNvPicPr>
            <a:picLocks noChangeAspect="1"/>
          </p:cNvPicPr>
          <p:nvPr/>
        </p:nvPicPr>
        <p:blipFill rotWithShape="1">
          <a:blip r:embed="rId3">
            <a:extLst>
              <a:ext uri="{28A0092B-C50C-407E-A947-70E740481C1C}">
                <a14:useLocalDpi xmlns:a14="http://schemas.microsoft.com/office/drawing/2010/main" val="0"/>
              </a:ext>
            </a:extLst>
          </a:blip>
          <a:srcRect t="3096"/>
          <a:stretch/>
        </p:blipFill>
        <p:spPr>
          <a:xfrm>
            <a:off x="6411450" y="409533"/>
            <a:ext cx="5458813" cy="3808663"/>
          </a:xfrm>
          <a:prstGeom prst="rect">
            <a:avLst/>
          </a:prstGeom>
        </p:spPr>
      </p:pic>
      <p:pic>
        <p:nvPicPr>
          <p:cNvPr id="4" name="Kép 3" descr="A képen személy, beltéri, személyek, csoport látható&#10;&#10;A leírás teljesen megbízható">
            <a:extLst>
              <a:ext uri="{FF2B5EF4-FFF2-40B4-BE49-F238E27FC236}">
                <a16:creationId xmlns:a16="http://schemas.microsoft.com/office/drawing/2014/main" id="{9EE9D123-4FE7-4811-89FE-173D9C6D3FC4}"/>
              </a:ext>
            </a:extLst>
          </p:cNvPr>
          <p:cNvPicPr>
            <a:picLocks noChangeAspect="1"/>
          </p:cNvPicPr>
          <p:nvPr/>
        </p:nvPicPr>
        <p:blipFill rotWithShape="1">
          <a:blip r:embed="rId4">
            <a:extLst>
              <a:ext uri="{28A0092B-C50C-407E-A947-70E740481C1C}">
                <a14:useLocalDpi xmlns:a14="http://schemas.microsoft.com/office/drawing/2010/main" val="0"/>
              </a:ext>
            </a:extLst>
          </a:blip>
          <a:srcRect t="698"/>
          <a:stretch/>
        </p:blipFill>
        <p:spPr>
          <a:xfrm>
            <a:off x="321734" y="409838"/>
            <a:ext cx="5458816" cy="3808052"/>
          </a:xfrm>
          <a:prstGeom prst="rect">
            <a:avLst/>
          </a:prstGeom>
        </p:spPr>
      </p:pic>
      <p:sp>
        <p:nvSpPr>
          <p:cNvPr id="2" name="Cím 1">
            <a:extLst>
              <a:ext uri="{FF2B5EF4-FFF2-40B4-BE49-F238E27FC236}">
                <a16:creationId xmlns:a16="http://schemas.microsoft.com/office/drawing/2014/main" id="{7C0D57A3-F45F-4C63-90AF-AE503D25DE03}"/>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3800" i="0" u="none" strike="noStrike" baseline="0" dirty="0">
                <a:solidFill>
                  <a:srgbClr val="FFC000"/>
                </a:solidFill>
              </a:rPr>
              <a:t>Az AIR </a:t>
            </a:r>
            <a:r>
              <a:rPr lang="en-US" sz="3800" i="0" u="none" strike="noStrike" baseline="0" dirty="0" err="1">
                <a:solidFill>
                  <a:srgbClr val="FFC000"/>
                </a:solidFill>
              </a:rPr>
              <a:t>Munkacsoport</a:t>
            </a:r>
            <a:r>
              <a:rPr lang="en-US" sz="3800" i="0" u="none" strike="noStrike" baseline="0" dirty="0">
                <a:solidFill>
                  <a:srgbClr val="FFC000"/>
                </a:solidFill>
              </a:rPr>
              <a:t> </a:t>
            </a:r>
            <a:r>
              <a:rPr lang="en-US" sz="3800" i="0" u="none" strike="noStrike" baseline="0" dirty="0" err="1">
                <a:solidFill>
                  <a:srgbClr val="FFC000"/>
                </a:solidFill>
              </a:rPr>
              <a:t>alulról</a:t>
            </a:r>
            <a:r>
              <a:rPr lang="en-US" sz="3800" i="0" u="none" strike="noStrike" baseline="0" dirty="0">
                <a:solidFill>
                  <a:srgbClr val="FFC000"/>
                </a:solidFill>
              </a:rPr>
              <a:t> </a:t>
            </a:r>
            <a:r>
              <a:rPr lang="en-US" sz="3800" i="0" u="none" strike="noStrike" baseline="0" dirty="0" err="1">
                <a:solidFill>
                  <a:srgbClr val="FFC000"/>
                </a:solidFill>
              </a:rPr>
              <a:t>nézve</a:t>
            </a:r>
            <a:r>
              <a:rPr lang="en-US" sz="3800" i="0" u="none" strike="noStrike" baseline="0" dirty="0">
                <a:solidFill>
                  <a:srgbClr val="FFC000"/>
                </a:solidFill>
              </a:rPr>
              <a:t> </a:t>
            </a:r>
            <a:r>
              <a:rPr lang="en-US" sz="3800" i="0" u="none" strike="noStrike" baseline="0" dirty="0" err="1">
                <a:solidFill>
                  <a:srgbClr val="FFC000"/>
                </a:solidFill>
              </a:rPr>
              <a:t>lelkes</a:t>
            </a:r>
            <a:r>
              <a:rPr lang="en-US" sz="3800" i="0" u="none" strike="noStrike" baseline="0" dirty="0">
                <a:solidFill>
                  <a:srgbClr val="FFC000"/>
                </a:solidFill>
              </a:rPr>
              <a:t> de </a:t>
            </a:r>
            <a:r>
              <a:rPr lang="en-US" sz="3800" i="0" u="none" strike="noStrike" baseline="0" dirty="0" err="1">
                <a:solidFill>
                  <a:srgbClr val="FFC000"/>
                </a:solidFill>
              </a:rPr>
              <a:t>eredménytelen</a:t>
            </a:r>
            <a:r>
              <a:rPr lang="en-US" sz="3800" i="0" u="none" strike="noStrike" baseline="0" dirty="0">
                <a:solidFill>
                  <a:srgbClr val="FFC000"/>
                </a:solidFill>
              </a:rPr>
              <a:t> </a:t>
            </a:r>
            <a:r>
              <a:rPr lang="en-US" sz="3800" i="0" u="none" strike="noStrike" baseline="0" dirty="0" err="1">
                <a:solidFill>
                  <a:srgbClr val="FFC000"/>
                </a:solidFill>
              </a:rPr>
              <a:t>fontoskodás</a:t>
            </a:r>
            <a:r>
              <a:rPr lang="en-US" sz="3800" i="0" u="none" strike="noStrike" baseline="0" dirty="0">
                <a:solidFill>
                  <a:srgbClr val="FFC000"/>
                </a:solidFill>
              </a:rPr>
              <a:t> volt</a:t>
            </a:r>
            <a:r>
              <a:rPr lang="en-US" sz="3800" b="0" i="0" u="none" strike="noStrike" baseline="0" dirty="0">
                <a:solidFill>
                  <a:srgbClr val="FFC000"/>
                </a:solidFill>
              </a:rPr>
              <a:t>.</a:t>
            </a:r>
            <a:endParaRPr lang="en-US" sz="3800" b="0" i="0" u="none" strike="noStrike" baseline="0" dirty="0">
              <a:solidFill>
                <a:srgbClr val="FFC000"/>
              </a:solidFill>
              <a:highlight>
                <a:srgbClr val="008000"/>
              </a:highlight>
            </a:endParaRPr>
          </a:p>
        </p:txBody>
      </p:sp>
    </p:spTree>
    <p:extLst>
      <p:ext uri="{BB962C8B-B14F-4D97-AF65-F5344CB8AC3E}">
        <p14:creationId xmlns:p14="http://schemas.microsoft.com/office/powerpoint/2010/main" val="30116096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descr="A képen fa, kültéri, épület, égbolt látható&#10;&#10;A leírás teljesen megbízható">
            <a:extLst>
              <a:ext uri="{FF2B5EF4-FFF2-40B4-BE49-F238E27FC236}">
                <a16:creationId xmlns:a16="http://schemas.microsoft.com/office/drawing/2014/main" id="{BDBDF840-343B-48C5-81F5-1FB93375C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345" y="0"/>
            <a:ext cx="7296147" cy="6721870"/>
          </a:xfrm>
          <a:prstGeom prst="rect">
            <a:avLst/>
          </a:prstGeom>
        </p:spPr>
      </p:pic>
      <p:sp>
        <p:nvSpPr>
          <p:cNvPr id="2" name="Cím 1">
            <a:extLst>
              <a:ext uri="{FF2B5EF4-FFF2-40B4-BE49-F238E27FC236}">
                <a16:creationId xmlns:a16="http://schemas.microsoft.com/office/drawing/2014/main" id="{E8F4E7AE-E4D8-40B3-9286-E342CDD4D77F}"/>
              </a:ext>
            </a:extLst>
          </p:cNvPr>
          <p:cNvSpPr>
            <a:spLocks noGrp="1"/>
          </p:cNvSpPr>
          <p:nvPr>
            <p:ph type="title"/>
          </p:nvPr>
        </p:nvSpPr>
        <p:spPr>
          <a:xfrm>
            <a:off x="506626" y="365125"/>
            <a:ext cx="11685373" cy="1325563"/>
          </a:xfrm>
        </p:spPr>
        <p:txBody>
          <a:bodyPr>
            <a:normAutofit fontScale="90000"/>
          </a:bodyPr>
          <a:lstStyle/>
          <a:p>
            <a:pPr marR="0" rtl="0"/>
            <a:r>
              <a:rPr lang="hu-HU" b="0" i="0" u="none" strike="noStrike" baseline="0" dirty="0">
                <a:solidFill>
                  <a:srgbClr val="7030A0"/>
                </a:solidFill>
                <a:latin typeface="Calibri" panose="020F0502020204030204" pitchFamily="34" charset="0"/>
              </a:rPr>
              <a:t>Magyarországot az S</a:t>
            </a:r>
            <a:r>
              <a:rPr lang="hu-HU" b="0" i="0" u="none" strike="noStrike" baseline="0" dirty="0">
                <a:solidFill>
                  <a:schemeClr val="bg1"/>
                </a:solidFill>
                <a:latin typeface="Calibri" panose="020F0502020204030204" pitchFamily="34" charset="0"/>
              </a:rPr>
              <a:t>ZKFP munkamegosztásának </a:t>
            </a:r>
            <a:r>
              <a:rPr lang="hu-HU" b="0" i="0" u="none" strike="noStrike" baseline="0" dirty="0">
                <a:solidFill>
                  <a:srgbClr val="7030A0"/>
                </a:solidFill>
                <a:latin typeface="Calibri" panose="020F0502020204030204" pitchFamily="34" charset="0"/>
              </a:rPr>
              <a:t>megfelelően a KSH k</a:t>
            </a:r>
            <a:r>
              <a:rPr lang="hu-HU" b="0" i="0" u="none" strike="noStrike" baseline="0" dirty="0">
                <a:solidFill>
                  <a:schemeClr val="bg1"/>
                </a:solidFill>
                <a:latin typeface="Calibri" panose="020F0502020204030204" pitchFamily="34" charset="0"/>
              </a:rPr>
              <a:t>épviselte az AIR Munkacsoportban</a:t>
            </a:r>
            <a:r>
              <a:rPr lang="hu-HU" b="0" i="0" u="none" strike="noStrike" baseline="0" dirty="0">
                <a:solidFill>
                  <a:srgbClr val="7030A0"/>
                </a:solidFill>
                <a:latin typeface="Calibri" panose="020F0502020204030204" pitchFamily="34" charset="0"/>
              </a:rPr>
              <a:t>.</a:t>
            </a:r>
          </a:p>
        </p:txBody>
      </p:sp>
      <p:pic>
        <p:nvPicPr>
          <p:cNvPr id="5" name="Kép 4" descr="A képen személy, ülő, csoport, személyek látható&#10;&#10;A leírás teljesen megbízható">
            <a:extLst>
              <a:ext uri="{FF2B5EF4-FFF2-40B4-BE49-F238E27FC236}">
                <a16:creationId xmlns:a16="http://schemas.microsoft.com/office/drawing/2014/main" id="{5403B87D-AB8F-4D00-8E0F-DF579E1BB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0115"/>
            <a:ext cx="6239256" cy="4459224"/>
          </a:xfrm>
          <a:prstGeom prst="rect">
            <a:avLst/>
          </a:prstGeom>
        </p:spPr>
      </p:pic>
    </p:spTree>
    <p:extLst>
      <p:ext uri="{BB962C8B-B14F-4D97-AF65-F5344CB8AC3E}">
        <p14:creationId xmlns:p14="http://schemas.microsoft.com/office/powerpoint/2010/main" val="126016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B42D61-A3D7-48E8-8109-267E8EF2ADDB}"/>
              </a:ext>
            </a:extLst>
          </p:cNvPr>
          <p:cNvSpPr>
            <a:spLocks noGrp="1"/>
          </p:cNvSpPr>
          <p:nvPr>
            <p:ph type="title"/>
          </p:nvPr>
        </p:nvSpPr>
        <p:spPr/>
        <p:txBody>
          <a:bodyPr>
            <a:normAutofit fontScale="90000"/>
          </a:bodyPr>
          <a:lstStyle/>
          <a:p>
            <a:r>
              <a:rPr lang="hu-HU" dirty="0"/>
              <a:t>Az OSZI az ágazati számítástechnikai intézmények bevonásával működött az AIR terén</a:t>
            </a:r>
          </a:p>
        </p:txBody>
      </p:sp>
      <p:sp>
        <p:nvSpPr>
          <p:cNvPr id="5" name="Téglalap 4">
            <a:extLst>
              <a:ext uri="{FF2B5EF4-FFF2-40B4-BE49-F238E27FC236}">
                <a16:creationId xmlns:a16="http://schemas.microsoft.com/office/drawing/2014/main" id="{44511F08-0B0F-4D24-8952-247E24EFB6A6}"/>
              </a:ext>
            </a:extLst>
          </p:cNvPr>
          <p:cNvSpPr/>
          <p:nvPr/>
        </p:nvSpPr>
        <p:spPr>
          <a:xfrm>
            <a:off x="975595" y="2079362"/>
            <a:ext cx="2110066" cy="923330"/>
          </a:xfrm>
          <a:prstGeom prst="rect">
            <a:avLst/>
          </a:prstGeom>
          <a:noFill/>
        </p:spPr>
        <p:txBody>
          <a:bodyPr wrap="none" lIns="91440" tIns="45720" rIns="91440" bIns="45720">
            <a:spAutoFit/>
          </a:bodyPr>
          <a:lstStyle/>
          <a:p>
            <a:pPr algn="ctr"/>
            <a:r>
              <a:rPr lang="hu-HU"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KGMTI</a:t>
            </a:r>
          </a:p>
        </p:txBody>
      </p:sp>
      <p:sp>
        <p:nvSpPr>
          <p:cNvPr id="6" name="Téglalap 5">
            <a:extLst>
              <a:ext uri="{FF2B5EF4-FFF2-40B4-BE49-F238E27FC236}">
                <a16:creationId xmlns:a16="http://schemas.microsoft.com/office/drawing/2014/main" id="{6A2BEC30-3721-4E69-B672-B0EFE3271AF6}"/>
              </a:ext>
            </a:extLst>
          </p:cNvPr>
          <p:cNvSpPr/>
          <p:nvPr/>
        </p:nvSpPr>
        <p:spPr>
          <a:xfrm>
            <a:off x="2628171" y="2929701"/>
            <a:ext cx="3352200" cy="923330"/>
          </a:xfrm>
          <a:prstGeom prst="rect">
            <a:avLst/>
          </a:prstGeom>
          <a:noFill/>
        </p:spPr>
        <p:txBody>
          <a:bodyPr wrap="none" lIns="91440" tIns="45720" rIns="91440" bIns="45720">
            <a:spAutoFit/>
          </a:bodyPr>
          <a:lstStyle/>
          <a:p>
            <a:pPr algn="ctr"/>
            <a:r>
              <a:rPr lang="hu-HU" sz="5400" b="1" cap="none" spc="0" dirty="0">
                <a:ln w="6600">
                  <a:solidFill>
                    <a:schemeClr val="accent2"/>
                  </a:solidFill>
                  <a:prstDash val="solid"/>
                </a:ln>
                <a:solidFill>
                  <a:schemeClr val="accent2">
                    <a:lumMod val="75000"/>
                  </a:schemeClr>
                </a:solidFill>
                <a:effectLst>
                  <a:outerShdw dist="38100" dir="2700000" algn="tl" rotWithShape="0">
                    <a:schemeClr val="accent2"/>
                  </a:outerShdw>
                </a:effectLst>
              </a:rPr>
              <a:t>NIMIGÜSZI</a:t>
            </a:r>
          </a:p>
        </p:txBody>
      </p:sp>
      <p:sp>
        <p:nvSpPr>
          <p:cNvPr id="7" name="Téglalap 6">
            <a:extLst>
              <a:ext uri="{FF2B5EF4-FFF2-40B4-BE49-F238E27FC236}">
                <a16:creationId xmlns:a16="http://schemas.microsoft.com/office/drawing/2014/main" id="{E35F0823-FFCA-4623-892C-72DD1ABF978A}"/>
              </a:ext>
            </a:extLst>
          </p:cNvPr>
          <p:cNvSpPr/>
          <p:nvPr/>
        </p:nvSpPr>
        <p:spPr>
          <a:xfrm>
            <a:off x="5266646" y="4168714"/>
            <a:ext cx="3586366" cy="923330"/>
          </a:xfrm>
          <a:prstGeom prst="rect">
            <a:avLst/>
          </a:prstGeom>
          <a:noFill/>
        </p:spPr>
        <p:txBody>
          <a:bodyPr wrap="none" lIns="91440" tIns="45720" rIns="91440" bIns="45720">
            <a:spAutoFit/>
          </a:bodyPr>
          <a:lstStyle/>
          <a:p>
            <a:pPr algn="ctr"/>
            <a:r>
              <a:rPr lang="hu-H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MTA SZTAKI</a:t>
            </a:r>
          </a:p>
        </p:txBody>
      </p:sp>
      <p:sp>
        <p:nvSpPr>
          <p:cNvPr id="3" name="Téglalap 2">
            <a:extLst>
              <a:ext uri="{FF2B5EF4-FFF2-40B4-BE49-F238E27FC236}">
                <a16:creationId xmlns:a16="http://schemas.microsoft.com/office/drawing/2014/main" id="{B2A90006-46FD-44BC-BBFA-63B0934D9F1A}"/>
              </a:ext>
            </a:extLst>
          </p:cNvPr>
          <p:cNvSpPr/>
          <p:nvPr/>
        </p:nvSpPr>
        <p:spPr>
          <a:xfrm>
            <a:off x="8459853" y="5253335"/>
            <a:ext cx="2711063" cy="923330"/>
          </a:xfrm>
          <a:prstGeom prst="rect">
            <a:avLst/>
          </a:prstGeom>
          <a:noFill/>
        </p:spPr>
        <p:txBody>
          <a:bodyPr wrap="none" lIns="91440" tIns="45720" rIns="91440" bIns="45720">
            <a:spAutoFit/>
          </a:bodyPr>
          <a:lstStyle/>
          <a:p>
            <a:pPr algn="ctr"/>
            <a:r>
              <a:rPr lang="hu-HU" sz="5400" b="1" cap="none" spc="0"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rPr>
              <a:t>SZÁMOK</a:t>
            </a:r>
          </a:p>
        </p:txBody>
      </p:sp>
    </p:spTree>
    <p:extLst>
      <p:ext uri="{BB962C8B-B14F-4D97-AF65-F5344CB8AC3E}">
        <p14:creationId xmlns:p14="http://schemas.microsoft.com/office/powerpoint/2010/main" val="75661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descr="A képen szöveg látható&#10;&#10;A leírás teljesen megbízható">
            <a:extLst>
              <a:ext uri="{FF2B5EF4-FFF2-40B4-BE49-F238E27FC236}">
                <a16:creationId xmlns:a16="http://schemas.microsoft.com/office/drawing/2014/main" id="{499CDD57-38C6-4BDD-8310-472B6E5989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4396" y="0"/>
            <a:ext cx="8897604" cy="6889444"/>
          </a:xfrm>
        </p:spPr>
      </p:pic>
      <p:sp>
        <p:nvSpPr>
          <p:cNvPr id="2" name="Cím 1">
            <a:extLst>
              <a:ext uri="{FF2B5EF4-FFF2-40B4-BE49-F238E27FC236}">
                <a16:creationId xmlns:a16="http://schemas.microsoft.com/office/drawing/2014/main" id="{BEAE57C9-04AA-4C36-B590-95640D2F484F}"/>
              </a:ext>
            </a:extLst>
          </p:cNvPr>
          <p:cNvSpPr>
            <a:spLocks noGrp="1"/>
          </p:cNvSpPr>
          <p:nvPr>
            <p:ph type="title"/>
          </p:nvPr>
        </p:nvSpPr>
        <p:spPr>
          <a:xfrm>
            <a:off x="232719" y="1798510"/>
            <a:ext cx="6699421" cy="2761134"/>
          </a:xfrm>
          <a:solidFill>
            <a:srgbClr val="FFFFFF">
              <a:alpha val="36863"/>
            </a:srgbClr>
          </a:solidFill>
        </p:spPr>
        <p:txBody>
          <a:bodyPr>
            <a:normAutofit fontScale="90000"/>
          </a:bodyPr>
          <a:lstStyle/>
          <a:p>
            <a:pPr marR="0" rtl="0"/>
            <a:r>
              <a:rPr lang="hu-HU" b="0" i="0" u="none" strike="noStrike" baseline="0" dirty="0">
                <a:solidFill>
                  <a:srgbClr val="7030A0"/>
                </a:solidFill>
                <a:latin typeface="Calibri" panose="020F0502020204030204" pitchFamily="34" charset="0"/>
              </a:rPr>
              <a:t>Az AIR </a:t>
            </a:r>
            <a:r>
              <a:rPr lang="hu-HU" b="0" i="0" u="none" strike="noStrike" baseline="0" dirty="0" err="1">
                <a:solidFill>
                  <a:srgbClr val="7030A0"/>
                </a:solidFill>
                <a:latin typeface="Calibri" panose="020F0502020204030204" pitchFamily="34" charset="0"/>
              </a:rPr>
              <a:t>Holidays</a:t>
            </a:r>
            <a:r>
              <a:rPr lang="hu-HU" b="0" i="0" u="none" strike="noStrike" baseline="0" dirty="0">
                <a:solidFill>
                  <a:srgbClr val="7030A0"/>
                </a:solidFill>
                <a:latin typeface="Calibri" panose="020F0502020204030204" pitchFamily="34" charset="0"/>
              </a:rPr>
              <a:t> évente két tanácskozást és összejöveteleket szervezett- mindenfelé szerte a szocialista táborban.</a:t>
            </a:r>
          </a:p>
        </p:txBody>
      </p:sp>
    </p:spTree>
    <p:extLst>
      <p:ext uri="{BB962C8B-B14F-4D97-AF65-F5344CB8AC3E}">
        <p14:creationId xmlns:p14="http://schemas.microsoft.com/office/powerpoint/2010/main" val="177399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artalom helye 5" descr="A képen kültéri, égbolt, fa, talaj látható&#10;&#10;A leírás teljesen megbízható">
            <a:extLst>
              <a:ext uri="{FF2B5EF4-FFF2-40B4-BE49-F238E27FC236}">
                <a16:creationId xmlns:a16="http://schemas.microsoft.com/office/drawing/2014/main" id="{2A4672B7-0EFE-4A6F-9358-5ED941FB06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14" r="-2" b="-2"/>
          <a:stretch/>
        </p:blipFill>
        <p:spPr>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2" name="Cím 1">
            <a:extLst>
              <a:ext uri="{FF2B5EF4-FFF2-40B4-BE49-F238E27FC236}">
                <a16:creationId xmlns:a16="http://schemas.microsoft.com/office/drawing/2014/main" id="{CF0B0788-EE58-4841-BC56-5E6C06BC4617}"/>
              </a:ext>
            </a:extLst>
          </p:cNvPr>
          <p:cNvSpPr>
            <a:spLocks noGrp="1"/>
          </p:cNvSpPr>
          <p:nvPr>
            <p:ph type="title"/>
          </p:nvPr>
        </p:nvSpPr>
        <p:spPr>
          <a:xfrm>
            <a:off x="6072445" y="3640254"/>
            <a:ext cx="5319433" cy="2076333"/>
          </a:xfrm>
        </p:spPr>
        <p:txBody>
          <a:bodyPr vert="horz" lIns="91440" tIns="45720" rIns="91440" bIns="45720" rtlCol="0" anchor="t">
            <a:normAutofit/>
          </a:bodyPr>
          <a:lstStyle/>
          <a:p>
            <a:pPr marR="0"/>
            <a:r>
              <a:rPr lang="en-US" b="0" i="0" u="none" strike="noStrike" baseline="0"/>
              <a:t>Az elsőutam Moszkván át Volgográdba vezetett.</a:t>
            </a:r>
          </a:p>
        </p:txBody>
      </p:sp>
      <p:pic>
        <p:nvPicPr>
          <p:cNvPr id="8" name="Kép 7" descr="A képen kültéri, égbolt, épület, fa látható&#10;&#10;A leírás teljesen megbízható">
            <a:extLst>
              <a:ext uri="{FF2B5EF4-FFF2-40B4-BE49-F238E27FC236}">
                <a16:creationId xmlns:a16="http://schemas.microsoft.com/office/drawing/2014/main" id="{BC778C74-9279-4E9D-B6CB-70E4BEEC8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757" y="-3308734"/>
            <a:ext cx="12962237" cy="10166734"/>
          </a:xfrm>
          <a:prstGeom prst="rect">
            <a:avLst/>
          </a:prstGeom>
        </p:spPr>
      </p:pic>
    </p:spTree>
    <p:extLst>
      <p:ext uri="{BB962C8B-B14F-4D97-AF65-F5344CB8AC3E}">
        <p14:creationId xmlns:p14="http://schemas.microsoft.com/office/powerpoint/2010/main" val="22450907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6FF98D-6E96-4DF7-A02E-2C3BC5DF39DD}"/>
              </a:ext>
            </a:extLst>
          </p:cNvPr>
          <p:cNvSpPr>
            <a:spLocks noGrp="1"/>
          </p:cNvSpPr>
          <p:nvPr>
            <p:ph type="title"/>
          </p:nvPr>
        </p:nvSpPr>
        <p:spPr/>
        <p:txBody>
          <a:bodyPr/>
          <a:lstStyle/>
          <a:p>
            <a:pPr marR="0" rtl="0"/>
            <a:r>
              <a:rPr lang="hu-HU" b="0" i="0" u="none" strike="noStrike" baseline="0">
                <a:solidFill>
                  <a:srgbClr val="FF0000"/>
                </a:solidFill>
                <a:latin typeface="Calibri" panose="020F0502020204030204" pitchFamily="34" charset="0"/>
              </a:rPr>
              <a:t>Az egyetlen komolyan vehető tárgyalás az operációs rendszerek tárgyában volt.</a:t>
            </a:r>
          </a:p>
        </p:txBody>
      </p:sp>
      <p:pic>
        <p:nvPicPr>
          <p:cNvPr id="6" name="Tartalom helye 5">
            <a:extLst>
              <a:ext uri="{FF2B5EF4-FFF2-40B4-BE49-F238E27FC236}">
                <a16:creationId xmlns:a16="http://schemas.microsoft.com/office/drawing/2014/main" id="{0EA90005-6A8C-4B68-9F19-7BBCE6A344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9265" y="1666721"/>
            <a:ext cx="6845643" cy="5191279"/>
          </a:xfrm>
        </p:spPr>
      </p:pic>
    </p:spTree>
    <p:extLst>
      <p:ext uri="{BB962C8B-B14F-4D97-AF65-F5344CB8AC3E}">
        <p14:creationId xmlns:p14="http://schemas.microsoft.com/office/powerpoint/2010/main" val="260015126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1572</TotalTime>
  <Words>2147</Words>
  <Application>Microsoft Office PowerPoint</Application>
  <PresentationFormat>Szélesvásznú</PresentationFormat>
  <Paragraphs>92</Paragraphs>
  <Slides>20</Slides>
  <Notes>17</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20</vt:i4>
      </vt:variant>
    </vt:vector>
  </HeadingPairs>
  <TitlesOfParts>
    <vt:vector size="24" baseType="lpstr">
      <vt:lpstr>Arial</vt:lpstr>
      <vt:lpstr>Calibri</vt:lpstr>
      <vt:lpstr>Calibri Light</vt:lpstr>
      <vt:lpstr>Office-téma</vt:lpstr>
      <vt:lpstr>Együttműködés alulnézetből</vt:lpstr>
      <vt:lpstr>A SZÁMALK-nál és elődeinél dolgozva vettem részt az ESZR-MSZR együttműködésekben.</vt:lpstr>
      <vt:lpstr>Az Automatizált Irányítási Rendszerek az ESZR gépek alkalmazásának koordinálást célozták meg.</vt:lpstr>
      <vt:lpstr>Az AIR Munkacsoport alulról nézve lelkes de eredménytelen fontoskodás volt.</vt:lpstr>
      <vt:lpstr>Magyarországot az SZKFP munkamegosztásának megfelelően a KSH képviselte az AIR Munkacsoportban.</vt:lpstr>
      <vt:lpstr>Az OSZI az ágazati számítástechnikai intézmények bevonásával működött az AIR terén</vt:lpstr>
      <vt:lpstr>Az AIR Holidays évente két tanácskozást és összejöveteleket szervezett- mindenfelé szerte a szocialista táborban.</vt:lpstr>
      <vt:lpstr>Az elsőutam Moszkván át Volgográdba vezetett.</vt:lpstr>
      <vt:lpstr>Az egyetlen komolyan vehető tárgyalás az operációs rendszerek tárgyában volt.</vt:lpstr>
      <vt:lpstr>Nevezetes értekezletek voltak a budapesti, a visegrádi, az uljanovszki, a kijevi, a taskenti és a jereváni</vt:lpstr>
      <vt:lpstr>PowerPoint-bemutató</vt:lpstr>
      <vt:lpstr>Az MSZR évente háromszor rendezett csoportbulit valahol Európában</vt:lpstr>
      <vt:lpstr>Az MSZR-üléseken házasságok is köttettek.</vt:lpstr>
      <vt:lpstr>Az első MSZR-utam Dusanbe volt.</vt:lpstr>
      <vt:lpstr>Kisinyovban megtekintettük a Borgazdaság automatizált irányítási rendszerét.</vt:lpstr>
      <vt:lpstr>Kivételesen munkával telt el a csehszlovák PC aprobációja Pozsonyban</vt:lpstr>
      <vt:lpstr>Emlékezetes a tallinni értekezlet, amikor is barackpálinkán vettünk vonatjegyet Leningrádból.</vt:lpstr>
      <vt:lpstr>Vilniuszból egy nap késéssel jöttünk haza, mert akkor volt a kosárlabda play-off Moszkvában</vt:lpstr>
      <vt:lpstr>Isten bocsássa meg nekem, az SZM4-et én kezdtem Magyarországon forgalmazni.</vt:lpstr>
      <vt:lpstr>1986-ban ellenállhatatlan ajánlatot kaptam: legyek a SZÁMALK Könyvkiadó vezetője.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Együttműködés alulnézetből</dc:title>
  <dc:creator>Adam Kis</dc:creator>
  <cp:lastModifiedBy>Ádám Kis</cp:lastModifiedBy>
  <cp:revision>3</cp:revision>
  <dcterms:created xsi:type="dcterms:W3CDTF">2018-05-05T14:40:59Z</dcterms:created>
  <dcterms:modified xsi:type="dcterms:W3CDTF">2018-05-17T05:31:36Z</dcterms:modified>
</cp:coreProperties>
</file>