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3"/>
  </p:sldMasterIdLst>
  <p:notesMasterIdLst>
    <p:notesMasterId r:id="rId33"/>
  </p:notesMasterIdLst>
  <p:handoutMasterIdLst>
    <p:handoutMasterId r:id="rId34"/>
  </p:handoutMasterIdLst>
  <p:sldIdLst>
    <p:sldId id="384" r:id="rId4"/>
    <p:sldId id="385" r:id="rId5"/>
    <p:sldId id="388" r:id="rId6"/>
    <p:sldId id="386" r:id="rId7"/>
    <p:sldId id="391" r:id="rId8"/>
    <p:sldId id="390" r:id="rId9"/>
    <p:sldId id="389" r:id="rId10"/>
    <p:sldId id="392" r:id="rId11"/>
    <p:sldId id="393" r:id="rId12"/>
    <p:sldId id="341" r:id="rId13"/>
    <p:sldId id="342" r:id="rId14"/>
    <p:sldId id="512" r:id="rId15"/>
    <p:sldId id="516" r:id="rId16"/>
    <p:sldId id="394" r:id="rId17"/>
    <p:sldId id="436" r:id="rId18"/>
    <p:sldId id="510" r:id="rId19"/>
    <p:sldId id="517" r:id="rId20"/>
    <p:sldId id="267" r:id="rId21"/>
    <p:sldId id="268" r:id="rId22"/>
    <p:sldId id="277" r:id="rId23"/>
    <p:sldId id="272" r:id="rId24"/>
    <p:sldId id="269" r:id="rId25"/>
    <p:sldId id="511" r:id="rId26"/>
    <p:sldId id="266" r:id="rId27"/>
    <p:sldId id="515" r:id="rId28"/>
    <p:sldId id="296" r:id="rId29"/>
    <p:sldId id="297" r:id="rId30"/>
    <p:sldId id="513" r:id="rId31"/>
    <p:sldId id="261" r:id="rId32"/>
  </p:sldIdLst>
  <p:sldSz cx="12192000" cy="6858000"/>
  <p:notesSz cx="6884988" cy="10018713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Ericsson Capital TT" panose="02000503000000020004" pitchFamily="2" charset="0"/>
      <p:regular r:id="rId39"/>
    </p:embeddedFont>
    <p:embeddedFont>
      <p:font typeface="Ericsson Hilda" panose="00000500000000000000" pitchFamily="2" charset="0"/>
      <p:regular r:id="rId40"/>
      <p:bold r:id="rId41"/>
    </p:embeddedFont>
    <p:embeddedFont>
      <p:font typeface="Ericsson Hilda Light" panose="00000400000000000000" pitchFamily="2" charset="0"/>
      <p:regular r:id="rId42"/>
    </p:embeddedFont>
    <p:embeddedFont>
      <p:font typeface="MS PGothic" panose="020B0600070205080204" pitchFamily="34" charset="-128"/>
      <p:regular r:id="rId43"/>
    </p:embeddedFont>
  </p:embeddedFontLst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86CF36-BFA9-4BB0-91B9-1B19D4CB6FFA}">
          <p14:sldIdLst>
            <p14:sldId id="384"/>
            <p14:sldId id="385"/>
            <p14:sldId id="388"/>
            <p14:sldId id="386"/>
            <p14:sldId id="391"/>
            <p14:sldId id="390"/>
            <p14:sldId id="389"/>
            <p14:sldId id="392"/>
            <p14:sldId id="393"/>
            <p14:sldId id="341"/>
            <p14:sldId id="342"/>
            <p14:sldId id="512"/>
            <p14:sldId id="516"/>
            <p14:sldId id="394"/>
            <p14:sldId id="436"/>
            <p14:sldId id="510"/>
            <p14:sldId id="517"/>
            <p14:sldId id="267"/>
            <p14:sldId id="268"/>
            <p14:sldId id="277"/>
            <p14:sldId id="272"/>
            <p14:sldId id="269"/>
            <p14:sldId id="511"/>
            <p14:sldId id="266"/>
            <p14:sldId id="515"/>
            <p14:sldId id="296"/>
            <p14:sldId id="297"/>
            <p14:sldId id="513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36" userDrawn="1">
          <p15:clr>
            <a:srgbClr val="A4A3A4"/>
          </p15:clr>
        </p15:guide>
        <p15:guide id="2" orient="horz" pos="4110" userDrawn="1">
          <p15:clr>
            <a:srgbClr val="A4A3A4"/>
          </p15:clr>
        </p15:guide>
        <p15:guide id="3" orient="horz" pos="151" userDrawn="1">
          <p15:clr>
            <a:srgbClr val="A4A3A4"/>
          </p15:clr>
        </p15:guide>
        <p15:guide id="4" orient="horz" pos="2449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orient="horz" pos="2545" userDrawn="1">
          <p15:clr>
            <a:srgbClr val="A4A3A4"/>
          </p15:clr>
        </p15:guide>
        <p15:guide id="7" orient="horz" pos="3845" userDrawn="1">
          <p15:clr>
            <a:srgbClr val="A4A3A4"/>
          </p15:clr>
        </p15:guide>
        <p15:guide id="8" pos="6625" userDrawn="1">
          <p15:clr>
            <a:srgbClr val="A4A3A4"/>
          </p15:clr>
        </p15:guide>
        <p15:guide id="9" pos="2588" userDrawn="1">
          <p15:clr>
            <a:srgbClr val="A4A3A4"/>
          </p15:clr>
        </p15:guide>
        <p15:guide id="10" pos="5091" userDrawn="1">
          <p15:clr>
            <a:srgbClr val="A4A3A4"/>
          </p15:clr>
        </p15:guide>
        <p15:guide id="11" pos="4969" userDrawn="1">
          <p15:clr>
            <a:srgbClr val="A4A3A4"/>
          </p15:clr>
        </p15:guide>
        <p15:guide id="12" pos="3779" userDrawn="1">
          <p15:clr>
            <a:srgbClr val="A4A3A4"/>
          </p15:clr>
        </p15:guide>
        <p15:guide id="13" pos="3901" userDrawn="1">
          <p15:clr>
            <a:srgbClr val="A4A3A4"/>
          </p15:clr>
        </p15:guide>
        <p15:guide id="14" pos="331" userDrawn="1">
          <p15:clr>
            <a:srgbClr val="A4A3A4"/>
          </p15:clr>
        </p15:guide>
        <p15:guide id="15" pos="2712" userDrawn="1">
          <p15:clr>
            <a:srgbClr val="A4A3A4"/>
          </p15:clr>
        </p15:guide>
        <p15:guide id="16" pos="3839" userDrawn="1">
          <p15:clr>
            <a:srgbClr val="A4A3A4"/>
          </p15:clr>
        </p15:guide>
        <p15:guide id="17" pos="3568" userDrawn="1">
          <p15:clr>
            <a:srgbClr val="A4A3A4"/>
          </p15:clr>
        </p15:guide>
        <p15:guide id="18" pos="4112" userDrawn="1">
          <p15:clr>
            <a:srgbClr val="A4A3A4"/>
          </p15:clr>
        </p15:guide>
        <p15:guide id="19" pos="73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D5EAFF"/>
    <a:srgbClr val="97C3FF"/>
    <a:srgbClr val="FABB00"/>
    <a:srgbClr val="F08A00"/>
    <a:srgbClr val="007B78"/>
    <a:srgbClr val="89BA17"/>
    <a:srgbClr val="00A9D4"/>
    <a:srgbClr val="00A900"/>
    <a:srgbClr val="E3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280" autoAdjust="0"/>
  </p:normalViewPr>
  <p:slideViewPr>
    <p:cSldViewPr snapToGrid="0" snapToObjects="1">
      <p:cViewPr varScale="1">
        <p:scale>
          <a:sx n="50" d="100"/>
          <a:sy n="50" d="100"/>
        </p:scale>
        <p:origin x="730" y="34"/>
      </p:cViewPr>
      <p:guideLst>
        <p:guide orient="horz" pos="1136"/>
        <p:guide orient="horz" pos="4110"/>
        <p:guide orient="horz" pos="151"/>
        <p:guide orient="horz" pos="2449"/>
        <p:guide orient="horz" pos="3566"/>
        <p:guide orient="horz" pos="2545"/>
        <p:guide orient="horz" pos="3845"/>
        <p:guide pos="6625"/>
        <p:guide pos="2588"/>
        <p:guide pos="5091"/>
        <p:guide pos="4969"/>
        <p:guide pos="3779"/>
        <p:guide pos="3901"/>
        <p:guide pos="331"/>
        <p:guide pos="2712"/>
        <p:guide pos="3839"/>
        <p:guide pos="3568"/>
        <p:guide pos="4112"/>
        <p:guide pos="73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28"/>
    </p:cViewPr>
  </p:sorterViewPr>
  <p:notesViewPr>
    <p:cSldViewPr snapToGrid="0" snapToObjects="1">
      <p:cViewPr varScale="1">
        <p:scale>
          <a:sx n="64" d="100"/>
          <a:sy n="64" d="100"/>
        </p:scale>
        <p:origin x="-3414" y="-126"/>
      </p:cViewPr>
      <p:guideLst>
        <p:guide orient="horz" pos="3155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3495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/>
            </a:lvl1pPr>
          </a:lstStyle>
          <a:p>
            <a:r>
              <a:rPr lang="en-US" sz="1200"/>
              <a:t> </a:t>
            </a:r>
            <a:endParaRPr lang="en-US" sz="12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900" y="0"/>
            <a:ext cx="2983495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r>
              <a:rPr lang="en-US" sz="1200"/>
              <a:t>2017-09-04 </a:t>
            </a:r>
            <a:endParaRPr lang="en-US" sz="1200" dirty="0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6038"/>
            <a:ext cx="2983495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300"/>
            </a:lvl1pPr>
          </a:lstStyle>
          <a:p>
            <a:r>
              <a:rPr lang="en-US" sz="1200"/>
              <a:t> </a:t>
            </a:r>
            <a:endParaRPr lang="en-US" sz="1200" dirty="0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900" y="9516038"/>
            <a:ext cx="2983495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88" tIns="48294" rIns="96588" bIns="4829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fld id="{4ECEF30E-552D-42ED-82CA-C73F83CA10A8}" type="slidenum">
              <a:rPr lang="en-US" sz="120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558323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2017-09-04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2353D-F306-481A-B3D0-C36CE0BF95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7861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07038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25733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06592B9-EE1B-4AE6-B2E2-486D62D9C6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T-Mobile - Ericsson, LTE Demonstration 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1E31D57-9FB1-41F8-8171-CF73220DCF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2010-09-24 </a:t>
            </a:r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3B822183-D82F-4A76-A36C-911D9ED4CA4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Ericsson 2010 </a:t>
            </a:r>
          </a:p>
        </p:txBody>
      </p:sp>
      <p:sp>
        <p:nvSpPr>
          <p:cNvPr id="6149" name="Rectangle 7">
            <a:extLst>
              <a:ext uri="{FF2B5EF4-FFF2-40B4-BE49-F238E27FC236}">
                <a16:creationId xmlns:a16="http://schemas.microsoft.com/office/drawing/2014/main" id="{988ED47D-24AC-49B5-A366-2758E803A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F417F8-64C8-4F40-8BDA-025BF9316AF0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6150" name="Rectangle 2">
            <a:extLst>
              <a:ext uri="{FF2B5EF4-FFF2-40B4-BE49-F238E27FC236}">
                <a16:creationId xmlns:a16="http://schemas.microsoft.com/office/drawing/2014/main" id="{236C1915-2B9B-46B5-A815-B66A319C1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1" name="Rectangle 3">
            <a:extLst>
              <a:ext uri="{FF2B5EF4-FFF2-40B4-BE49-F238E27FC236}">
                <a16:creationId xmlns:a16="http://schemas.microsoft.com/office/drawing/2014/main" id="{B507D78E-5252-4079-901C-96E438B22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2697" indent="-281807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2722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7811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29008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989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3078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168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3257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/>
              <a:t>TELL DAY TEMPLATE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2697" indent="-281807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2722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7811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29008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989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3078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168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3257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/>
              <a:t>2014-10-22 </a:t>
            </a:r>
          </a:p>
        </p:txBody>
      </p:sp>
      <p:sp>
        <p:nvSpPr>
          <p:cNvPr id="5632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2697" indent="-281807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2722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7811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29008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989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3078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168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3257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300"/>
              <a:t> 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2697" indent="-281807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2722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78117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29008" indent="-225445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7989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30789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38168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32570" indent="-225445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3D369FD-F704-4D72-87C7-F92212D5AA70}" type="slidenum">
              <a:rPr lang="en-US" sz="1300" smtClean="0"/>
              <a:t>15</a:t>
            </a:fld>
            <a:endParaRPr lang="en-US" sz="1300"/>
          </a:p>
        </p:txBody>
      </p:sp>
      <p:sp>
        <p:nvSpPr>
          <p:cNvPr id="563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950" y="739775"/>
            <a:ext cx="6581775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R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3948" indent="-297673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0690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66965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3241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19517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95792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72069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48344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300" dirty="0">
                <a:solidFill>
                  <a:srgbClr val="000000"/>
                </a:solidFill>
              </a:rPr>
              <a:t>TELL DAY TEMPLATE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3948" indent="-297673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0690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66965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3241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19517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95792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72069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48344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300" dirty="0">
                <a:solidFill>
                  <a:srgbClr val="000000"/>
                </a:solidFill>
              </a:rPr>
              <a:t>2014-10-22 </a:t>
            </a: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3948" indent="-297673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0690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66965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3241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19517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95792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72069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48344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3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413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3948" indent="-297673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0690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66965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43241" indent="-23813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19517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3095792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572069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4048344" indent="-238138" eaLnBrk="0" fontAlgn="base" hangingPunct="0">
              <a:spcBef>
                <a:spcPct val="5000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FD8B68C-2852-49DA-9ECC-08950F9C8204}" type="slidenum">
              <a:rPr lang="en-US" sz="1300" smtClean="0">
                <a:solidFill>
                  <a:srgbClr val="000000"/>
                </a:solidFill>
              </a:rPr>
              <a:pPr eaLnBrk="1" hangingPunct="1">
                <a:defRPr/>
              </a:pPr>
              <a:t>16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727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3" y="757238"/>
            <a:ext cx="65786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691063"/>
            <a:ext cx="4984750" cy="444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/>
            <a:endParaRPr lang="en-US" sz="2800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>
            <a:extLst>
              <a:ext uri="{FF2B5EF4-FFF2-40B4-BE49-F238E27FC236}">
                <a16:creationId xmlns:a16="http://schemas.microsoft.com/office/drawing/2014/main" id="{074AB6D5-32F0-4091-BB78-A296D0B51E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2015-08-11 </a:t>
            </a:r>
          </a:p>
        </p:txBody>
      </p:sp>
      <p:sp>
        <p:nvSpPr>
          <p:cNvPr id="16387" name="Slide Number Placeholder 2">
            <a:extLst>
              <a:ext uri="{FF2B5EF4-FFF2-40B4-BE49-F238E27FC236}">
                <a16:creationId xmlns:a16="http://schemas.microsoft.com/office/drawing/2014/main" id="{FCA37DC3-C4F4-41D8-BC8C-614498721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fld id="{33BD7D7D-57F3-4904-8558-CD3494A25B0C}" type="slidenum">
              <a:rPr lang="en-US" altLang="en-US" smtClean="0"/>
              <a:pPr>
                <a:spcBef>
                  <a:spcPct val="50000"/>
                </a:spcBef>
              </a:pPr>
              <a:t>18</a:t>
            </a:fld>
            <a:endParaRPr lang="en-US" altLang="en-US"/>
          </a:p>
        </p:txBody>
      </p:sp>
      <p:sp>
        <p:nvSpPr>
          <p:cNvPr id="16388" name="Header Placeholder 3">
            <a:extLst>
              <a:ext uri="{FF2B5EF4-FFF2-40B4-BE49-F238E27FC236}">
                <a16:creationId xmlns:a16="http://schemas.microsoft.com/office/drawing/2014/main" id="{3FD6F53F-D125-41CF-8301-887637044F79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F727AC5E-C2F3-418B-ACC0-5DA685BB8F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200"/>
              <a:t> </a:t>
            </a:r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BE15AF0C-7261-49B9-8EBD-D25F711DBB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7BC0B04B-722B-42FC-AFF3-538F905DE1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7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A3B59151-5343-4306-8C48-F26A80F7E0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E2A9A5A-6C56-4F6A-9FFE-4F7E163A9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54096-8021-4EC7-B29C-D5D1FD01A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18437" name="Slide Number Placeholder 4">
            <a:extLst>
              <a:ext uri="{FF2B5EF4-FFF2-40B4-BE49-F238E27FC236}">
                <a16:creationId xmlns:a16="http://schemas.microsoft.com/office/drawing/2014/main" id="{0CDDB1F7-78E4-4F33-BA86-56EA18A39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AEC447-6C49-48CF-B8B4-2DF08F301F02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A8F2C3B-6CE9-41F1-97C7-AFC52F36E3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85CEA8-78AD-4AE2-BB53-5636769F93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68D455D5-18CD-4070-BFB3-7AE50509E2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43DA614-3475-4057-BEBD-41C263BBA5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8CB0751A-EF73-4D7F-AF5F-E5FF3DEB4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/>
              <a:t>2013-05-12 2011-10-19 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3241EF40-FDFF-4845-82CC-FE4715522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fld id="{A34665AA-85BD-417C-9140-E9D7DA451178}" type="slidenum">
              <a:rPr lang="en-US" altLang="en-US" smtClean="0"/>
              <a:pPr>
                <a:spcBef>
                  <a:spcPct val="50000"/>
                </a:spcBef>
              </a:pPr>
              <a:t>22</a:t>
            </a:fld>
            <a:endParaRPr lang="en-US" altLang="en-US"/>
          </a:p>
        </p:txBody>
      </p:sp>
      <p:sp>
        <p:nvSpPr>
          <p:cNvPr id="19462" name="Header Placeholder 5">
            <a:extLst>
              <a:ext uri="{FF2B5EF4-FFF2-40B4-BE49-F238E27FC236}">
                <a16:creationId xmlns:a16="http://schemas.microsoft.com/office/drawing/2014/main" id="{0343CBED-39F9-498B-880A-1B5D511EAFE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200"/>
              <a:t>  </a:t>
            </a:r>
          </a:p>
        </p:txBody>
      </p:sp>
      <p:sp>
        <p:nvSpPr>
          <p:cNvPr id="19463" name="Footer Placeholder 6">
            <a:extLst>
              <a:ext uri="{FF2B5EF4-FFF2-40B4-BE49-F238E27FC236}">
                <a16:creationId xmlns:a16="http://schemas.microsoft.com/office/drawing/2014/main" id="{5D1A22D4-8B08-4148-9DD7-D592096E7F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629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0E77885-F5C9-4665-B3E3-F72FD7D68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A5FC766-3FA8-481C-9421-594A4CB3C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759325"/>
            <a:ext cx="5507038" cy="511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" panose="020B0604020202020204" pitchFamily="34" charset="0"/>
              </a:rPr>
              <a:t>Find the place:</a:t>
            </a:r>
          </a:p>
          <a:p>
            <a:r>
              <a:rPr lang="en-US" altLang="en-US">
                <a:latin typeface="Arial" panose="020B0604020202020204" pitchFamily="34" charset="0"/>
              </a:rPr>
              <a:t>2013. nov.: 1st email from Szabolcs, NC lease expire in Jan 2016 and SP lease in Sept, 2017. We started to talk with Vilmos why don’t we move together</a:t>
            </a:r>
          </a:p>
          <a:p>
            <a:r>
              <a:rPr lang="en-US" altLang="en-US">
                <a:latin typeface="Arial" panose="020B0604020202020204" pitchFamily="34" charset="0"/>
              </a:rPr>
              <a:t>2014 jan: 1st meeting with Vili, Szabolcs, regional REFM managerr and JLL.</a:t>
            </a:r>
          </a:p>
          <a:p>
            <a:r>
              <a:rPr lang="en-US" altLang="en-US">
                <a:latin typeface="Arial" panose="020B0604020202020204" pitchFamily="34" charset="0"/>
              </a:rPr>
              <a:t>This is more of a landlord market, no big development planned. We decided to start the search immediately.</a:t>
            </a:r>
          </a:p>
          <a:p>
            <a:r>
              <a:rPr lang="en-US" altLang="en-US">
                <a:latin typeface="Arial" panose="020B0604020202020204" pitchFamily="34" charset="0"/>
              </a:rPr>
              <a:t>2014. 03. Steering committee created..</a:t>
            </a:r>
          </a:p>
          <a:p>
            <a:r>
              <a:rPr lang="en-US" altLang="en-US">
                <a:latin typeface="Arial" panose="020B0604020202020204" pitchFamily="34" charset="0"/>
              </a:rPr>
              <a:t>Many scenarios evaluated, just to land on BTS. </a:t>
            </a:r>
          </a:p>
          <a:p>
            <a:r>
              <a:rPr lang="en-US" altLang="en-US">
                <a:latin typeface="Arial" panose="020B0604020202020204" pitchFamily="34" charset="0"/>
              </a:rPr>
              <a:t>24 sites/projects were presented by JLL – non of them were expected, because we wanted to have a common building for everyone, which is close to the universities</a:t>
            </a:r>
          </a:p>
          <a:p>
            <a:r>
              <a:rPr lang="en-US" altLang="en-US">
                <a:latin typeface="Arial" panose="020B0604020202020204" pitchFamily="34" charset="0"/>
              </a:rPr>
              <a:t>I ordered a new search: look at also plans, strategic directions, close to unis.</a:t>
            </a:r>
          </a:p>
          <a:p>
            <a:r>
              <a:rPr lang="en-US" altLang="en-US" b="1">
                <a:latin typeface="Arial" panose="020B0604020202020204" pitchFamily="34" charset="0"/>
              </a:rPr>
              <a:t>Select the best:</a:t>
            </a:r>
          </a:p>
          <a:p>
            <a:r>
              <a:rPr lang="en-US" altLang="en-US">
                <a:latin typeface="Arial" panose="020B0604020202020204" pitchFamily="34" charset="0"/>
              </a:rPr>
              <a:t>Tender pocess,among 3 main contenders. I hoped that the best location will win, and yes!</a:t>
            </a:r>
          </a:p>
          <a:p>
            <a:r>
              <a:rPr lang="en-US" altLang="en-US" b="1">
                <a:latin typeface="Arial" panose="020B0604020202020204" pitchFamily="34" charset="0"/>
              </a:rPr>
              <a:t>Approval process</a:t>
            </a:r>
            <a:r>
              <a:rPr lang="en-US" altLang="en-US">
                <a:latin typeface="Arial" panose="020B0604020202020204" pitchFamily="34" charset="0"/>
              </a:rPr>
              <a:t>:</a:t>
            </a:r>
          </a:p>
          <a:p>
            <a:r>
              <a:rPr lang="en-US" altLang="en-US">
                <a:latin typeface="Arial" panose="020B0604020202020204" pitchFamily="34" charset="0"/>
              </a:rPr>
              <a:t>Anders Lindblad, Arun Bansal, Per Borkling, Magnus Mandersson, Jan Frykhammar. We missed a quatelry LME BoD meeting to approve</a:t>
            </a:r>
          </a:p>
          <a:p>
            <a:r>
              <a:rPr lang="en-US" altLang="en-US">
                <a:latin typeface="Arial" panose="020B0604020202020204" pitchFamily="34" charset="0"/>
              </a:rPr>
              <a:t>Difficulty: P+, nobody wanted to commit headcounts</a:t>
            </a:r>
          </a:p>
          <a:p>
            <a:r>
              <a:rPr lang="en-US" altLang="en-US" b="1">
                <a:latin typeface="Arial" panose="020B0604020202020204" pitchFamily="34" charset="0"/>
              </a:rPr>
              <a:t>Getting the land and the building permit</a:t>
            </a:r>
          </a:p>
          <a:p>
            <a:r>
              <a:rPr lang="en-US" altLang="en-US">
                <a:latin typeface="Arial" panose="020B0604020202020204" pitchFamily="34" charset="0"/>
              </a:rPr>
              <a:t>Now we have everything:</a:t>
            </a:r>
          </a:p>
          <a:p>
            <a:r>
              <a:rPr lang="en-US" altLang="en-US">
                <a:latin typeface="Arial" panose="020B0604020202020204" pitchFamily="34" charset="0"/>
              </a:rPr>
              <a:t>Commitment from HQ for 5 years after 2017. A brand new building built for us.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33CC-1848-4A99-912D-6BDB4F9D62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2015-11-12 </a:t>
            </a:r>
            <a:endParaRPr lang="en-US" dirty="0"/>
          </a:p>
        </p:txBody>
      </p:sp>
      <p:sp>
        <p:nvSpPr>
          <p:cNvPr id="14341" name="Slide Number Placeholder 4">
            <a:extLst>
              <a:ext uri="{FF2B5EF4-FFF2-40B4-BE49-F238E27FC236}">
                <a16:creationId xmlns:a16="http://schemas.microsoft.com/office/drawing/2014/main" id="{3292A0CD-C066-4E4F-B306-5A2F3F4A8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5BED9E-7621-4FCC-8496-8DFD17F24FA0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A0459C1-62CE-4A16-B164-F6A4EC004D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9B63B8-9D81-4B8E-AF17-4191F71225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841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C0E77885-F5C9-4665-B3E3-F72FD7D68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A5FC766-3FA8-481C-9421-594A4CB3C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759325"/>
            <a:ext cx="5507038" cy="511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" panose="020B0604020202020204" pitchFamily="34" charset="0"/>
              </a:rPr>
              <a:t>Find the place:</a:t>
            </a:r>
          </a:p>
          <a:p>
            <a:r>
              <a:rPr lang="en-US" altLang="en-US">
                <a:latin typeface="Arial" panose="020B0604020202020204" pitchFamily="34" charset="0"/>
              </a:rPr>
              <a:t>2013. nov.: 1st email from Szabolcs, NC lease expire in Jan 2016 and SP lease in Sept, 2017. We started to talk with Vilmos why don’t we move together</a:t>
            </a:r>
          </a:p>
          <a:p>
            <a:r>
              <a:rPr lang="en-US" altLang="en-US">
                <a:latin typeface="Arial" panose="020B0604020202020204" pitchFamily="34" charset="0"/>
              </a:rPr>
              <a:t>2014 jan: 1st meeting with Vili, Szabolcs, regional REFM managerr and JLL.</a:t>
            </a:r>
          </a:p>
          <a:p>
            <a:r>
              <a:rPr lang="en-US" altLang="en-US">
                <a:latin typeface="Arial" panose="020B0604020202020204" pitchFamily="34" charset="0"/>
              </a:rPr>
              <a:t>This is more of a landlord market, no big development planned. We decided to start the search immediately.</a:t>
            </a:r>
          </a:p>
          <a:p>
            <a:r>
              <a:rPr lang="en-US" altLang="en-US">
                <a:latin typeface="Arial" panose="020B0604020202020204" pitchFamily="34" charset="0"/>
              </a:rPr>
              <a:t>2014. 03. Steering committee created..</a:t>
            </a:r>
          </a:p>
          <a:p>
            <a:r>
              <a:rPr lang="en-US" altLang="en-US">
                <a:latin typeface="Arial" panose="020B0604020202020204" pitchFamily="34" charset="0"/>
              </a:rPr>
              <a:t>Many scenarios evaluated, just to land on BTS. </a:t>
            </a:r>
          </a:p>
          <a:p>
            <a:r>
              <a:rPr lang="en-US" altLang="en-US">
                <a:latin typeface="Arial" panose="020B0604020202020204" pitchFamily="34" charset="0"/>
              </a:rPr>
              <a:t>24 sites/projects were presented by JLL – non of them were expected, because we wanted to have a common building for everyone, which is close to the universities</a:t>
            </a:r>
          </a:p>
          <a:p>
            <a:r>
              <a:rPr lang="en-US" altLang="en-US">
                <a:latin typeface="Arial" panose="020B0604020202020204" pitchFamily="34" charset="0"/>
              </a:rPr>
              <a:t>I ordered a new search: look at also plans, strategic directions, close to unis.</a:t>
            </a:r>
          </a:p>
          <a:p>
            <a:r>
              <a:rPr lang="en-US" altLang="en-US" b="1">
                <a:latin typeface="Arial" panose="020B0604020202020204" pitchFamily="34" charset="0"/>
              </a:rPr>
              <a:t>Select the best:</a:t>
            </a:r>
          </a:p>
          <a:p>
            <a:r>
              <a:rPr lang="en-US" altLang="en-US">
                <a:latin typeface="Arial" panose="020B0604020202020204" pitchFamily="34" charset="0"/>
              </a:rPr>
              <a:t>Tender pocess,among 3 main contenders. I hoped that the best location will win, and yes!</a:t>
            </a:r>
          </a:p>
          <a:p>
            <a:r>
              <a:rPr lang="en-US" altLang="en-US" b="1">
                <a:latin typeface="Arial" panose="020B0604020202020204" pitchFamily="34" charset="0"/>
              </a:rPr>
              <a:t>Approval process</a:t>
            </a:r>
            <a:r>
              <a:rPr lang="en-US" altLang="en-US">
                <a:latin typeface="Arial" panose="020B0604020202020204" pitchFamily="34" charset="0"/>
              </a:rPr>
              <a:t>:</a:t>
            </a:r>
          </a:p>
          <a:p>
            <a:r>
              <a:rPr lang="en-US" altLang="en-US">
                <a:latin typeface="Arial" panose="020B0604020202020204" pitchFamily="34" charset="0"/>
              </a:rPr>
              <a:t>Anders Lindblad, Arun Bansal, Per Borkling, Magnus Mandersson, Jan Frykhammar. We missed a quatelry LME BoD meeting to approve</a:t>
            </a:r>
          </a:p>
          <a:p>
            <a:r>
              <a:rPr lang="en-US" altLang="en-US">
                <a:latin typeface="Arial" panose="020B0604020202020204" pitchFamily="34" charset="0"/>
              </a:rPr>
              <a:t>Difficulty: P+, nobody wanted to commit headcounts</a:t>
            </a:r>
          </a:p>
          <a:p>
            <a:r>
              <a:rPr lang="en-US" altLang="en-US" b="1">
                <a:latin typeface="Arial" panose="020B0604020202020204" pitchFamily="34" charset="0"/>
              </a:rPr>
              <a:t>Getting the land and the building permit</a:t>
            </a:r>
          </a:p>
          <a:p>
            <a:r>
              <a:rPr lang="en-US" altLang="en-US">
                <a:latin typeface="Arial" panose="020B0604020202020204" pitchFamily="34" charset="0"/>
              </a:rPr>
              <a:t>Now we have everything:</a:t>
            </a:r>
          </a:p>
          <a:p>
            <a:r>
              <a:rPr lang="en-US" altLang="en-US">
                <a:latin typeface="Arial" panose="020B0604020202020204" pitchFamily="34" charset="0"/>
              </a:rPr>
              <a:t>Commitment from HQ for 5 years after 2017. A brand new building built for us.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633CC-1848-4A99-912D-6BDB4F9D62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2015-11-12 </a:t>
            </a:r>
            <a:endParaRPr lang="en-US" dirty="0"/>
          </a:p>
        </p:txBody>
      </p:sp>
      <p:sp>
        <p:nvSpPr>
          <p:cNvPr id="14341" name="Slide Number Placeholder 4">
            <a:extLst>
              <a:ext uri="{FF2B5EF4-FFF2-40B4-BE49-F238E27FC236}">
                <a16:creationId xmlns:a16="http://schemas.microsoft.com/office/drawing/2014/main" id="{3292A0CD-C066-4E4F-B306-5A2F3F4A8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5BED9E-7621-4FCC-8496-8DFD17F24FA0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A0459C1-62CE-4A16-B164-F6A4EC004D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9B63B8-9D81-4B8E-AF17-4191F71225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0607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78612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2017-09-04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419299-427E-4AC8-920B-13D8B2995493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LeftInfo"/>
          <p:cNvSpPr txBox="1">
            <a:spLocks noChangeArrowheads="1"/>
          </p:cNvSpPr>
          <p:nvPr/>
        </p:nvSpPr>
        <p:spPr bwMode="auto">
          <a:xfrm>
            <a:off x="-2019299" y="2828876"/>
            <a:ext cx="19685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Slide title</a:t>
            </a: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70 pt</a:t>
            </a: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9FB7D3"/>
                </a:solidFill>
              </a:rPr>
              <a:t>CAPITALS</a:t>
            </a: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Slide subtitle </a:t>
            </a:r>
          </a:p>
          <a:p>
            <a:pPr algn="r"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</a:rPr>
              <a:t>minimum 30 pt</a:t>
            </a:r>
          </a:p>
          <a:p>
            <a:pPr algn="r">
              <a:spcBef>
                <a:spcPct val="0"/>
              </a:spcBef>
            </a:pP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" name="Logo2011" descr="ERI_UF_rg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8483" y="432000"/>
            <a:ext cx="1027112" cy="900113"/>
          </a:xfrm>
          <a:prstGeom prst="rect">
            <a:avLst/>
          </a:prstGeom>
          <a:noFill/>
        </p:spPr>
      </p:pic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4932" y="5137201"/>
            <a:ext cx="11140019" cy="1386001"/>
          </a:xfrm>
        </p:spPr>
        <p:txBody>
          <a:bodyPr anchor="b" anchorCtr="0"/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charset="0"/>
              <a:buNone/>
              <a:defRPr sz="3000" baseline="0">
                <a:latin typeface="+mn-lt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4934" y="1808710"/>
            <a:ext cx="11135785" cy="2839491"/>
          </a:xfrm>
        </p:spPr>
        <p:txBody>
          <a:bodyPr anchor="ctr">
            <a:normAutofit/>
          </a:bodyPr>
          <a:lstStyle>
            <a:lvl1pPr>
              <a:lnSpc>
                <a:spcPct val="75000"/>
              </a:lnSpc>
              <a:defRPr sz="7000">
                <a:latin typeface="Ericsson Capital T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24934" y="4010025"/>
            <a:ext cx="11140017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24935" y="1795463"/>
            <a:ext cx="11140016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Content over two content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193367" y="4010025"/>
            <a:ext cx="5471584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24934" y="4010025"/>
            <a:ext cx="5473700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529167" y="1795463"/>
            <a:ext cx="11135784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wo content parts over conten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524934" y="4010025"/>
            <a:ext cx="11140017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193367" y="1795463"/>
            <a:ext cx="5471584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 hasCustomPrompt="1"/>
          </p:nvPr>
        </p:nvSpPr>
        <p:spPr>
          <a:xfrm>
            <a:off x="529167" y="1795463"/>
            <a:ext cx="5469467" cy="20701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6193367" y="4013201"/>
            <a:ext cx="5467351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193367" y="1795464"/>
            <a:ext cx="5467351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524934" y="1795463"/>
            <a:ext cx="5465233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3"/>
          </p:nvPr>
        </p:nvSpPr>
        <p:spPr>
          <a:xfrm>
            <a:off x="6197601" y="1795463"/>
            <a:ext cx="5467351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529168" y="4013201"/>
            <a:ext cx="5465233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529168" y="1795464"/>
            <a:ext cx="5465233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27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4"/>
          </p:nvPr>
        </p:nvSpPr>
        <p:spPr>
          <a:xfrm>
            <a:off x="6197601" y="4022726"/>
            <a:ext cx="5467351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529168" y="4022726"/>
            <a:ext cx="5465233" cy="2066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/>
          </p:nvPr>
        </p:nvSpPr>
        <p:spPr>
          <a:xfrm>
            <a:off x="6197601" y="1804989"/>
            <a:ext cx="5467351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/>
          </p:nvPr>
        </p:nvSpPr>
        <p:spPr>
          <a:xfrm>
            <a:off x="529168" y="1804989"/>
            <a:ext cx="5465233" cy="2065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111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35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037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638" y="1376363"/>
            <a:ext cx="5491162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6363"/>
            <a:ext cx="5492750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051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75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529168" y="1800000"/>
            <a:ext cx="11135785" cy="385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2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93672-2A04-4EF3-916F-2C920729FB0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72000" rIns="72000"/>
          <a:lstStyle/>
          <a:p>
            <a:pPr>
              <a:spcBef>
                <a:spcPct val="50000"/>
              </a:spcBef>
              <a:defRPr/>
            </a:pPr>
            <a:endParaRPr lang="en-US" dirty="0">
              <a:latin typeface="Ericsson Hilda Light" panose="00000400000000000000" pitchFamily="2" charset="0"/>
              <a:cs typeface="+mn-cs"/>
            </a:endParaRPr>
          </a:p>
        </p:txBody>
      </p:sp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title, Ericsson Hilda Light 40pt, Ericsson Black, max 2-lines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13FB31-E723-434D-8FBC-0054A5416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5472113" cy="4392613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n-US" dirty="0"/>
              <a:t>For heading, use Ericsson Hilda in bold. For copy and bullets, use Ericsson Hilda.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54721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Slide title, Eric. Hilda Light 40pt, </a:t>
            </a:r>
            <a:r>
              <a:rPr lang="en-US" dirty="0" err="1"/>
              <a:t>Eri</a:t>
            </a:r>
            <a:r>
              <a:rPr lang="en-US" dirty="0"/>
              <a:t>. Black, max 2-lines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F844D-0CF3-4814-B0DE-3D27A83936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    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5176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6000" b="0" kern="1400" spc="-160" baseline="0">
                <a:latin typeface="+mj-lt"/>
              </a:defRPr>
            </a:lvl1pPr>
          </a:lstStyle>
          <a:p>
            <a:r>
              <a:rPr lang="en-US" dirty="0"/>
              <a:t>Presentation title,</a:t>
            </a:r>
            <a:br>
              <a:rPr lang="en-US" dirty="0"/>
            </a:br>
            <a:r>
              <a:rPr lang="en-US" dirty="0"/>
              <a:t>Ericsson Hilda Light 60pt,</a:t>
            </a:r>
            <a:br>
              <a:rPr lang="en-US" dirty="0"/>
            </a:br>
            <a:r>
              <a:rPr lang="en-US" dirty="0"/>
              <a:t>Ericsson Black,</a:t>
            </a:r>
            <a:br>
              <a:rPr lang="en-US" dirty="0"/>
            </a:br>
            <a:r>
              <a:rPr lang="en-US" dirty="0"/>
              <a:t>max 4-lines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Presentation description/subtitle</a:t>
            </a:r>
            <a:br>
              <a:rPr lang="en-US" dirty="0"/>
            </a:br>
            <a:r>
              <a:rPr lang="en-US" dirty="0"/>
              <a:t>Ericsson Hilda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689214" y="6237287"/>
            <a:ext cx="2469030" cy="287336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9281601" y="6237286"/>
            <a:ext cx="146304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anchor="b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r>
              <a:rPr lang="en-US" dirty="0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37287"/>
            <a:ext cx="89750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anchor="b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pPr lvl="0"/>
            <a:r>
              <a:rPr lang="en-US" dirty="0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721320527"/>
      </p:ext>
    </p:extLst>
  </p:cSld>
  <p:clrMapOvr>
    <a:masterClrMapping/>
  </p:clrMapOvr>
  <p:hf sldNum="0" hdr="0" ftr="0"/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 w. B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A763E3F-D546-48DC-86FC-898851FBC7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                                                                        Click icon to add a bright image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2330958"/>
          </a:xfrm>
        </p:spPr>
        <p:txBody>
          <a:bodyPr/>
          <a:lstStyle>
            <a:lvl1pPr>
              <a:lnSpc>
                <a:spcPct val="85000"/>
              </a:lnSpc>
              <a:defRPr sz="6000" b="0" kern="1400" spc="-160" baseline="0">
                <a:latin typeface="+mj-lt"/>
              </a:defRPr>
            </a:lvl1pPr>
          </a:lstStyle>
          <a:p>
            <a:r>
              <a:rPr lang="en-US" dirty="0"/>
              <a:t>Presentation title,</a:t>
            </a:r>
            <a:br>
              <a:rPr lang="en-US" dirty="0"/>
            </a:br>
            <a:r>
              <a:rPr lang="en-US" dirty="0"/>
              <a:t>Ericsson Hilda Light 60pt,</a:t>
            </a:r>
            <a:br>
              <a:rPr lang="en-US" dirty="0"/>
            </a:br>
            <a:r>
              <a:rPr lang="en-US" dirty="0"/>
              <a:t>Ericsson Black,</a:t>
            </a:r>
            <a:br>
              <a:rPr lang="en-US" dirty="0"/>
            </a:br>
            <a:r>
              <a:rPr lang="en-US" dirty="0"/>
              <a:t>max 4-lines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Presentation description/subtitle</a:t>
            </a:r>
            <a:br>
              <a:rPr lang="en-US" dirty="0"/>
            </a:br>
            <a:r>
              <a:rPr lang="en-US" dirty="0"/>
              <a:t>Ericsson Hilda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689214" y="6237287"/>
            <a:ext cx="2469030" cy="287336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9281601" y="6237286"/>
            <a:ext cx="146304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anchor="b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r>
              <a:rPr lang="en-US" dirty="0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37287"/>
            <a:ext cx="89750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anchor="b"/>
          <a:lstStyle>
            <a:lvl1pPr marL="0" indent="0" algn="ctr">
              <a:buNone/>
              <a:defRPr lang="en-US" sz="1200" dirty="0">
                <a:latin typeface="+mn-lt"/>
              </a:defRPr>
            </a:lvl1pPr>
          </a:lstStyle>
          <a:p>
            <a:pPr lvl="0"/>
            <a:r>
              <a:rPr lang="en-US" dirty="0"/>
              <a:t>YYYY-MM-DD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E03516D-EC68-4282-84F4-9729304A5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0452" y="476250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0761"/>
      </p:ext>
    </p:extLst>
  </p:cSld>
  <p:clrMapOvr>
    <a:masterClrMapping/>
  </p:clrMapOvr>
  <p:hf sldNum="0" hdr="0" ftr="0"/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quarter" idx="3"/>
          </p:nvPr>
        </p:nvSpPr>
        <p:spPr>
          <a:xfrm>
            <a:off x="6193367" y="1795464"/>
            <a:ext cx="5467351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/>
          </p:nvPr>
        </p:nvSpPr>
        <p:spPr>
          <a:xfrm>
            <a:off x="524934" y="1795463"/>
            <a:ext cx="5465233" cy="4284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72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8081434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4305300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24934" y="1800225"/>
            <a:ext cx="3583517" cy="4724399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24934" y="1800225"/>
            <a:ext cx="5473700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3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524934" y="1800225"/>
            <a:ext cx="5139267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5139265" cy="10853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54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6191251" y="1800225"/>
            <a:ext cx="5473700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6191251" y="1800225"/>
            <a:ext cx="5473700" cy="4724400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93367" y="239714"/>
            <a:ext cx="4324351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0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small title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6191251" y="3545841"/>
            <a:ext cx="5473700" cy="2978785"/>
          </a:xfr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91251" y="1797525"/>
            <a:ext cx="5473700" cy="10853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6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LeftInfo"/>
          <p:cNvSpPr txBox="1">
            <a:spLocks noChangeArrowheads="1"/>
          </p:cNvSpPr>
          <p:nvPr/>
        </p:nvSpPr>
        <p:spPr bwMode="auto">
          <a:xfrm>
            <a:off x="-2515809" y="438151"/>
            <a:ext cx="2352392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Slide title </a:t>
            </a: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44 pt</a:t>
            </a: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Text and bullet level 1</a:t>
            </a: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 minimum 24 pt</a:t>
            </a: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Bullets level 2-5</a:t>
            </a: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rgbClr val="FFFFFF"/>
                </a:solidFill>
              </a:rPr>
              <a:t>minimum 20 pt</a:t>
            </a:r>
          </a:p>
          <a:p>
            <a:pPr algn="r">
              <a:spcBef>
                <a:spcPct val="0"/>
              </a:spcBef>
            </a:pPr>
            <a:endParaRPr lang="en-US" sz="1200" noProof="0" dirty="0">
              <a:solidFill>
                <a:srgbClr val="FFFFFF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pPr algn="r"/>
            <a:endParaRPr lang="en-US" sz="800" noProof="0" dirty="0">
              <a:solidFill>
                <a:schemeClr val="bg1"/>
              </a:solidFill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+mn-lt"/>
              </a:rPr>
              <a:t>Characters for Embedded font:</a:t>
            </a:r>
            <a:br>
              <a:rPr lang="en-US" sz="500" noProof="0" dirty="0">
                <a:solidFill>
                  <a:srgbClr val="9FB7D3"/>
                </a:solidFill>
                <a:latin typeface="+mn-lt"/>
              </a:rPr>
            </a:br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!"#$%&amp;'()*+,-./0123456789:;&lt;=&gt;?@ABCDEFGHIJKLMNOPQRSTUVWXYZ[\]^_`abcdefghijklmnopqrstuvwxyz{|}~¡¢£¤¥¦§¨©ª«¬®¯°±²³´¶·¸¹º»¼½ÀÁÂÃÄÅÆÇÈËÌÍÎÏÐÑÒÓÔÕÖ×ØÙÚÛÜÝÞßàáâãäåæçèéêëìíîïðñòóôõö÷øùúûüýþÿĀāĂăąĆćĊċČĎďĐđĒĖėĘęĚěĞğĠġĢģĪīĮįİıĶķĹĺĻļĽľŁłŃńŅņŇňŌŐőŒœŔŕŖŗŘřŚśŞşŠšŢţŤťŪūŮůŰűŲųŴŵŶŷŸŹźŻżŽžƒȘșˆˇ˘˙˚˛˜˝ẀẁẃẄẅỲỳ–—‘’‚“”„†‡•…‰‹›⁄€™ĀĀĂĂĄĄĆĆĊĊČČĎĎĐĐĒĒĖĖĘĘĚĚĞĞĠĠĢĢĪĪĮĮİĶĶĹĹĻĻĽĽŃŃŅŅŇŇŌŌŐŐŔŔŖŖŘŘŚŚŞŞŢŢŤŤŪŪŮŮŰŰŲŲŴŴŶŶŹŹŻŻȘș−≤≥ﬁﬂ</a:t>
            </a:r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ΆΈΉΊΌΎΏΐΑΒΓΕΖΗΘΙΚΛΜΝΞΟΠΡΣΤΥΦΧΨΪΫΆΈΉΊΰαβγδεζηθικλνξορςΣΤΥΦΧΨΩΪΫΌΎΏ</a:t>
            </a:r>
            <a:endParaRPr lang="en-US" sz="500" i="1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r>
              <a:rPr lang="en-US" sz="500" noProof="0" dirty="0">
                <a:solidFill>
                  <a:srgbClr val="9FB7D3"/>
                </a:solidFill>
                <a:latin typeface="Ericsson Capital TT" pitchFamily="2" charset="0"/>
              </a:rPr>
              <a:t>ЁЂЃЄЅІЇЈЉЊЋЌЎЏАБВГДЕЖЗИЙКЛМНОПРСТУФХЦЧШЩЪЫЬЭЮЯАБВГДЕЖЗИЙКЛМНОПРСТУФХЦЧШЩЪЫЬЭЮЯЁЂЃЄЅІЇЈЉЊЋЌЎЏѢѢѲѲѴѴҐҐәǽẀẁẂẃẄẅỲỳ№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500" noProof="0" dirty="0">
              <a:solidFill>
                <a:srgbClr val="9FB7D3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5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800" noProof="0" dirty="0">
              <a:solidFill>
                <a:schemeClr val="bg1"/>
              </a:solidFill>
              <a:latin typeface="Ericsson Capital TT" pitchFamily="2" charset="0"/>
            </a:endParaRPr>
          </a:p>
          <a:p>
            <a:pPr algn="r">
              <a:spcBef>
                <a:spcPct val="0"/>
              </a:spcBef>
            </a:pPr>
            <a:endParaRPr lang="en-US" sz="1400" noProof="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en-US" sz="1200" noProof="0" dirty="0">
                <a:solidFill>
                  <a:schemeClr val="bg1"/>
                </a:solidFill>
              </a:rPr>
              <a:t>Do not add objects or text in the footer area</a:t>
            </a:r>
          </a:p>
        </p:txBody>
      </p:sp>
      <p:pic>
        <p:nvPicPr>
          <p:cNvPr id="9" name="Econ2011" descr="ECON_RGB"/>
          <p:cNvPicPr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209564" y="360000"/>
            <a:ext cx="444500" cy="588962"/>
          </a:xfrm>
          <a:prstGeom prst="rect">
            <a:avLst/>
          </a:prstGeom>
          <a:noFill/>
        </p:spPr>
      </p:pic>
      <p:sp>
        <p:nvSpPr>
          <p:cNvPr id="21523" name="txtfooterCopy"/>
          <p:cNvSpPr txBox="1">
            <a:spLocks noChangeArrowheads="1"/>
          </p:cNvSpPr>
          <p:nvPr/>
        </p:nvSpPr>
        <p:spPr bwMode="auto">
          <a:xfrm>
            <a:off x="527050" y="6524625"/>
            <a:ext cx="9865783" cy="215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72000" rIns="72000"/>
          <a:lstStyle/>
          <a:p>
            <a:pPr algn="l"/>
            <a:r>
              <a:rPr lang="en-US" sz="800" b="0" i="0" u="none">
                <a:solidFill>
                  <a:srgbClr val="87888A"/>
                </a:solidFill>
              </a:rPr>
              <a:t>Ericsson Internal  |  2017-09-04  |  Page </a:t>
            </a:r>
            <a:fld id="{2753EE8D-0D39-4B50-9F9B-4D5C0B67C7DE}" type="slidenum">
              <a:rPr lang="en-US" sz="800" b="0" i="0" u="none" smtClean="0">
                <a:solidFill>
                  <a:srgbClr val="87888A"/>
                </a:solidFill>
              </a:rPr>
              <a:t>‹#›</a:t>
            </a:fld>
            <a:endParaRPr lang="en-US" sz="800" b="0" i="0" u="none" dirty="0">
              <a:solidFill>
                <a:srgbClr val="87888A"/>
              </a:solidFill>
            </a:endParaRPr>
          </a:p>
        </p:txBody>
      </p:sp>
      <p:sp>
        <p:nvSpPr>
          <p:cNvPr id="21507" name="Content_SM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168" y="1800000"/>
            <a:ext cx="11135785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524935" y="239714"/>
            <a:ext cx="9992784" cy="108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Add Header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00" r:id="rId3"/>
    <p:sldLayoutId id="2147483681" r:id="rId4"/>
    <p:sldLayoutId id="2147483680" r:id="rId5"/>
    <p:sldLayoutId id="2147483699" r:id="rId6"/>
    <p:sldLayoutId id="2147483696" r:id="rId7"/>
    <p:sldLayoutId id="2147483698" r:id="rId8"/>
    <p:sldLayoutId id="2147483697" r:id="rId9"/>
    <p:sldLayoutId id="2147483685" r:id="rId10"/>
    <p:sldLayoutId id="2147483686" r:id="rId11"/>
    <p:sldLayoutId id="2147483687" r:id="rId12"/>
    <p:sldLayoutId id="2147483682" r:id="rId13"/>
    <p:sldLayoutId id="2147483683" r:id="rId14"/>
    <p:sldLayoutId id="2147483684" r:id="rId15"/>
    <p:sldLayoutId id="2147483688" r:id="rId16"/>
    <p:sldLayoutId id="2147483695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</p:sldLayoutIdLst>
  <p:hf sldNum="0" hdr="0" ftr="0" dt="0"/>
  <p:txStyles>
    <p:titleStyle>
      <a:lvl1pPr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Ericsson Capital T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Capital TT" pitchFamily="2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lr>
          <a:srgbClr val="00A9D4"/>
        </a:buClr>
        <a:buFont typeface="Arial" charset="0"/>
        <a:buChar char="›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7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–"/>
        <a:defRPr sz="2000">
          <a:solidFill>
            <a:schemeClr val="tx1"/>
          </a:solidFill>
          <a:latin typeface="+mn-lt"/>
        </a:defRPr>
      </a:lvl2pPr>
      <a:lvl3pPr marL="892175" indent="-179388" algn="l" rtl="0" eaLnBrk="1" fontAlgn="base" hangingPunct="1">
        <a:spcBef>
          <a:spcPct val="20000"/>
        </a:spcBef>
        <a:spcAft>
          <a:spcPct val="0"/>
        </a:spcAft>
        <a:buClr>
          <a:srgbClr val="92CCE5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3pPr>
      <a:lvl4pPr marL="125253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-"/>
        <a:defRPr sz="2000">
          <a:solidFill>
            <a:schemeClr val="tx1"/>
          </a:solidFill>
          <a:latin typeface="+mn-lt"/>
        </a:defRPr>
      </a:lvl4pPr>
      <a:lvl5pPr marL="16144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5pPr>
      <a:lvl6pPr marL="20716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6pPr>
      <a:lvl7pPr marL="25288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7pPr>
      <a:lvl8pPr marL="29860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8pPr>
      <a:lvl9pPr marL="3443288" indent="-1809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Ericsson Capital TT" pitchFamily="2" charset="0"/>
        <a:buChar char="›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jpeg"/><Relationship Id="rId4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2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6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6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jpeg"/><Relationship Id="rId11" Type="http://schemas.openxmlformats.org/officeDocument/2006/relationships/image" Target="../media/image75.jpg"/><Relationship Id="rId5" Type="http://schemas.openxmlformats.org/officeDocument/2006/relationships/image" Target="../media/image4.svg"/><Relationship Id="rId10" Type="http://schemas.openxmlformats.org/officeDocument/2006/relationships/image" Target="../media/image74.jpeg"/><Relationship Id="rId4" Type="http://schemas.openxmlformats.org/officeDocument/2006/relationships/image" Target="../media/image3.png"/><Relationship Id="rId9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9DCA6F-96C1-4D9E-A22B-489D158F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5" y="1265542"/>
            <a:ext cx="11135785" cy="4326915"/>
          </a:xfrm>
        </p:spPr>
        <p:txBody>
          <a:bodyPr/>
          <a:lstStyle/>
          <a:p>
            <a:r>
              <a:rPr lang="hu-HU" sz="2800" kern="1200" dirty="0">
                <a:latin typeface="Ericsson Hilda" panose="00000500000000000000" pitchFamily="2" charset="0"/>
                <a:ea typeface="ＭＳ Ｐゴシック" pitchFamily="34" charset="-128"/>
              </a:rPr>
              <a:t>Mobilhálózatok fejlődése: 3G </a:t>
            </a:r>
            <a:r>
              <a:rPr lang="en-US" sz="2800" kern="1200" dirty="0">
                <a:latin typeface="Ericsson Hilda" panose="00000500000000000000" pitchFamily="2" charset="0"/>
                <a:ea typeface="ＭＳ Ｐゴシック" pitchFamily="34" charset="-128"/>
              </a:rPr>
              <a:t>/ 4G / 5G</a:t>
            </a:r>
            <a:endParaRPr lang="hu-HU" sz="2800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pPr lvl="1"/>
            <a:r>
              <a:rPr lang="en-US" sz="2400" kern="1200" dirty="0">
                <a:latin typeface="Ericsson Hilda" panose="00000500000000000000" pitchFamily="2" charset="0"/>
                <a:ea typeface="ＭＳ Ｐゴシック" pitchFamily="34" charset="-128"/>
              </a:rPr>
              <a:t>Bet</a:t>
            </a:r>
            <a:r>
              <a:rPr lang="hu-HU" sz="2400" kern="1200" dirty="0" err="1">
                <a:latin typeface="Ericsson Hilda" panose="00000500000000000000" pitchFamily="2" charset="0"/>
                <a:ea typeface="ＭＳ Ｐゴシック" pitchFamily="34" charset="-128"/>
              </a:rPr>
              <a:t>örés</a:t>
            </a:r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 a Pannon GSM-be</a:t>
            </a:r>
            <a:endParaRPr lang="en-US" sz="2400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pPr lvl="1"/>
            <a:r>
              <a:rPr lang="en-US" sz="2400" kern="1200" dirty="0">
                <a:latin typeface="Ericsson Hilda" panose="00000500000000000000" pitchFamily="2" charset="0"/>
                <a:ea typeface="ＭＳ Ｐゴシック" pitchFamily="34" charset="-128"/>
              </a:rPr>
              <a:t>K</a:t>
            </a:r>
            <a:r>
              <a:rPr lang="hu-HU" sz="2400" kern="1200" dirty="0" err="1">
                <a:latin typeface="Ericsson Hilda" panose="00000500000000000000" pitchFamily="2" charset="0"/>
                <a:ea typeface="ＭＳ Ｐゴシック" pitchFamily="34" charset="-128"/>
              </a:rPr>
              <a:t>ülföldi</a:t>
            </a:r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 sikereink</a:t>
            </a:r>
            <a:r>
              <a:rPr lang="en-US" sz="2400" kern="1200" dirty="0">
                <a:latin typeface="Ericsson Hilda" panose="00000500000000000000" pitchFamily="2" charset="0"/>
                <a:ea typeface="ＭＳ Ｐゴシック" pitchFamily="34" charset="-128"/>
              </a:rPr>
              <a:t>: </a:t>
            </a:r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Macedónia és </a:t>
            </a:r>
            <a:r>
              <a:rPr lang="hu-HU" sz="2400" kern="1200" dirty="0" err="1">
                <a:latin typeface="Ericsson Hilda" panose="00000500000000000000" pitchFamily="2" charset="0"/>
                <a:ea typeface="ＭＳ Ｐゴシック" pitchFamily="34" charset="-128"/>
              </a:rPr>
              <a:t>Montenegro</a:t>
            </a:r>
            <a:endParaRPr lang="hu-HU" sz="2400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pPr lvl="1"/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Magyar Telekom 4G (Somogyi Gábor)</a:t>
            </a:r>
          </a:p>
          <a:p>
            <a:pPr lvl="1"/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Első országos Menedzselt Szolgáltatásunk: UPC Magyarország</a:t>
            </a:r>
          </a:p>
          <a:p>
            <a:pPr lvl="1"/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A negyedik szolgáltató</a:t>
            </a:r>
            <a:r>
              <a:rPr lang="en-US" sz="2400" kern="1200" dirty="0">
                <a:latin typeface="Ericsson Hilda" panose="00000500000000000000" pitchFamily="2" charset="0"/>
                <a:ea typeface="ＭＳ Ｐゴシック" pitchFamily="34" charset="-128"/>
              </a:rPr>
              <a:t>: Digi </a:t>
            </a:r>
            <a:r>
              <a:rPr lang="en-US" sz="2400" kern="1200" dirty="0" err="1">
                <a:latin typeface="Ericsson Hilda" panose="00000500000000000000" pitchFamily="2" charset="0"/>
                <a:ea typeface="ＭＳ Ｐゴシック" pitchFamily="34" charset="-128"/>
              </a:rPr>
              <a:t>Magyarorsz</a:t>
            </a:r>
            <a:r>
              <a:rPr lang="hu-HU" sz="2400" kern="1200" dirty="0">
                <a:latin typeface="Ericsson Hilda" panose="00000500000000000000" pitchFamily="2" charset="0"/>
                <a:ea typeface="ＭＳ Ｐゴシック" pitchFamily="34" charset="-128"/>
              </a:rPr>
              <a:t>ág (Rádi Szabolcs)</a:t>
            </a:r>
          </a:p>
          <a:p>
            <a:r>
              <a:rPr lang="hu-HU" sz="2800" kern="1200" dirty="0">
                <a:latin typeface="Ericsson Hilda" panose="00000500000000000000" pitchFamily="2" charset="0"/>
                <a:ea typeface="ＭＳ Ｐゴシック" pitchFamily="34" charset="-128"/>
              </a:rPr>
              <a:t>Az Ericsson Magyarország 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5E3404-9EAE-46CD-9EBF-CA345209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Ericsson Hilda" panose="00000500000000000000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301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7059">
            <a:extLst>
              <a:ext uri="{FF2B5EF4-FFF2-40B4-BE49-F238E27FC236}">
                <a16:creationId xmlns:a16="http://schemas.microsoft.com/office/drawing/2014/main" id="{8887662C-D291-49A2-BBD7-4883860D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121920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>
            <a:extLst>
              <a:ext uri="{FF2B5EF4-FFF2-40B4-BE49-F238E27FC236}">
                <a16:creationId xmlns:a16="http://schemas.microsoft.com/office/drawing/2014/main" id="{F715F56D-CDA7-4E38-AA08-90711AB1A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463" y="200025"/>
            <a:ext cx="10434637" cy="8524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08A00"/>
                </a:solidFill>
              </a:rPr>
              <a:t>demo Long Journey</a:t>
            </a:r>
            <a:br>
              <a:rPr lang="en-US" altLang="en-US"/>
            </a:br>
            <a:r>
              <a:rPr lang="en-US" altLang="en-US" sz="2400">
                <a:solidFill>
                  <a:srgbClr val="FABB00"/>
                </a:solidFill>
              </a:rPr>
              <a:t>Preparations started early this year</a:t>
            </a:r>
          </a:p>
        </p:txBody>
      </p:sp>
      <p:sp>
        <p:nvSpPr>
          <p:cNvPr id="284677" name="Rectangle 5">
            <a:extLst>
              <a:ext uri="{FF2B5EF4-FFF2-40B4-BE49-F238E27FC236}">
                <a16:creationId xmlns:a16="http://schemas.microsoft.com/office/drawing/2014/main" id="{94045575-0215-491F-AD18-F0C7DFD54F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28638" y="1376363"/>
            <a:ext cx="5491162" cy="48942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April 30: the LTE kick-off press demo &amp; press conference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April 30: demonstration for the top 50 managers of Magyar Telekom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May 12: presentation to the NT CTO of TMH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June 7: closed demo an a meeting with the management group of Hungarian National Telecom Authorities (i.e. NHH)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June 17: open demo for representatives from universities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July 26: internal demo for management team of Magyar Telekom group i.e. C level from MT corporate as well as operations in Macedonia and Montenegro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1: internal demo for global radio management team of Ericsson GCU DT</a:t>
            </a:r>
          </a:p>
        </p:txBody>
      </p:sp>
      <p:sp>
        <p:nvSpPr>
          <p:cNvPr id="284678" name="Rectangle 6">
            <a:extLst>
              <a:ext uri="{FF2B5EF4-FFF2-40B4-BE49-F238E27FC236}">
                <a16:creationId xmlns:a16="http://schemas.microsoft.com/office/drawing/2014/main" id="{EE15C939-0958-48BF-B4BB-292F3157CF9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August 24: closed demo for governmental customers of TMH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3: closed demo for technology experts from MT group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23: internal for Ericsson R&amp;D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24: open public demonstration as part of the Researchers’ Night event (Kutatók éjszakája 2010)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27: demonstration to the students of the Budapest University of Technology and Economics as part of a telecommunication course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September 29: finally at home, Ericsson Laborc office</a:t>
            </a:r>
          </a:p>
        </p:txBody>
      </p:sp>
      <p:pic>
        <p:nvPicPr>
          <p:cNvPr id="284680" name="Picture 8" descr="6996">
            <a:extLst>
              <a:ext uri="{FF2B5EF4-FFF2-40B4-BE49-F238E27FC236}">
                <a16:creationId xmlns:a16="http://schemas.microsoft.com/office/drawing/2014/main" id="{088C12C4-0072-4B69-B3BB-22190318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9313">
            <a:off x="0" y="1562100"/>
            <a:ext cx="2309813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1" name="Picture 9" descr="7021">
            <a:extLst>
              <a:ext uri="{FF2B5EF4-FFF2-40B4-BE49-F238E27FC236}">
                <a16:creationId xmlns:a16="http://schemas.microsoft.com/office/drawing/2014/main" id="{446F2C3D-5D42-4A2B-90BA-7654E892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12727"/>
          <a:stretch>
            <a:fillRect/>
          </a:stretch>
        </p:blipFill>
        <p:spPr bwMode="auto">
          <a:xfrm rot="1567862">
            <a:off x="1914525" y="2557463"/>
            <a:ext cx="248602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3" name="Picture 11" descr="7097">
            <a:extLst>
              <a:ext uri="{FF2B5EF4-FFF2-40B4-BE49-F238E27FC236}">
                <a16:creationId xmlns:a16="http://schemas.microsoft.com/office/drawing/2014/main" id="{6A65A490-40EE-427E-A423-D89D65C4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067">
            <a:off x="4645025" y="1568450"/>
            <a:ext cx="441801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2" name="Picture 10" descr="7059">
            <a:extLst>
              <a:ext uri="{FF2B5EF4-FFF2-40B4-BE49-F238E27FC236}">
                <a16:creationId xmlns:a16="http://schemas.microsoft.com/office/drawing/2014/main" id="{749B8188-F2E8-4330-86AE-2A967340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6164">
            <a:off x="3028950" y="3228975"/>
            <a:ext cx="6862763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4" name="Picture 12" descr="IMG_5174">
            <a:extLst>
              <a:ext uri="{FF2B5EF4-FFF2-40B4-BE49-F238E27FC236}">
                <a16:creationId xmlns:a16="http://schemas.microsoft.com/office/drawing/2014/main" id="{F253CB7A-BFF4-40B7-B16E-704B334F0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9776">
            <a:off x="8183563" y="1682750"/>
            <a:ext cx="3409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5" name="Picture 13" descr="IMG_5291">
            <a:extLst>
              <a:ext uri="{FF2B5EF4-FFF2-40B4-BE49-F238E27FC236}">
                <a16:creationId xmlns:a16="http://schemas.microsoft.com/office/drawing/2014/main" id="{7855ADEA-54BD-4488-99C2-B4F6ED30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1" b="28720"/>
          <a:stretch>
            <a:fillRect/>
          </a:stretch>
        </p:blipFill>
        <p:spPr bwMode="auto">
          <a:xfrm rot="677403">
            <a:off x="8953500" y="3983038"/>
            <a:ext cx="2808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4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4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4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4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4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4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4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4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4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4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84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4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4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4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5" dur="500"/>
                                        <p:tgtEl>
                                          <p:spTgt spid="284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84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7" grpId="0" build="p"/>
      <p:bldP spid="28467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>
            <a:extLst>
              <a:ext uri="{FF2B5EF4-FFF2-40B4-BE49-F238E27FC236}">
                <a16:creationId xmlns:a16="http://schemas.microsoft.com/office/drawing/2014/main" id="{2B397141-8B34-496F-8B1F-975C3C8A5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463" y="560388"/>
            <a:ext cx="10434637" cy="492125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4G RfQ</a:t>
            </a:r>
            <a:endParaRPr lang="hu-HU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030D9-F6DB-4F90-9C74-B3732BB94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6192">
            <a:off x="647700" y="511175"/>
            <a:ext cx="4029075" cy="5667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8767D8-2241-4F4F-9A95-C9CCE17FF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4785">
            <a:off x="3316288" y="392113"/>
            <a:ext cx="4038600" cy="5667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34E58-EE92-4ADD-B05F-7CFD8CE04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762">
            <a:off x="5576888" y="425450"/>
            <a:ext cx="4048125" cy="5600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6FC2E-AC20-425B-B6DD-95CF90295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688">
            <a:off x="7389813" y="1114425"/>
            <a:ext cx="4029075" cy="56197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E584-CBFD-44D8-9532-F748709C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ricsson Hilda" panose="00000500000000000000" pitchFamily="2" charset="0"/>
              </a:rPr>
              <a:t>CTIA Las </a:t>
            </a:r>
            <a:r>
              <a:rPr lang="en-US" dirty="0" err="1">
                <a:latin typeface="Ericsson Hilda" panose="00000500000000000000" pitchFamily="2" charset="0"/>
              </a:rPr>
              <a:t>Vegasban</a:t>
            </a:r>
            <a:endParaRPr lang="en-US" dirty="0">
              <a:latin typeface="Ericsson Hilda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D7EBE-2D6D-455A-A146-B5C18409B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685">
            <a:off x="639012" y="1527009"/>
            <a:ext cx="6616296" cy="496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9BB3C-FBBE-49BD-9D9D-A6FF7E097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531">
            <a:off x="5607252" y="1183906"/>
            <a:ext cx="6616296" cy="4962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22AC3-B0B8-482C-B7E2-0AAB76C40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52" y="947889"/>
            <a:ext cx="6616296" cy="49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93C7-A1B0-4EBD-935D-D0CC70AF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ricsson Hilda" panose="00000500000000000000" pitchFamily="2" charset="0"/>
              </a:rPr>
              <a:t>T-Nap a </a:t>
            </a:r>
            <a:r>
              <a:rPr lang="hu-HU" dirty="0">
                <a:latin typeface="Ericsson Hilda" panose="00000500000000000000" pitchFamily="2" charset="0"/>
              </a:rPr>
              <a:t>film</a:t>
            </a:r>
            <a:r>
              <a:rPr lang="en-US" dirty="0" err="1">
                <a:latin typeface="Ericsson Hilda" panose="00000500000000000000" pitchFamily="2" charset="0"/>
              </a:rPr>
              <a:t>studi</a:t>
            </a:r>
            <a:r>
              <a:rPr lang="hu-HU" dirty="0">
                <a:latin typeface="Ericsson Hilda" panose="00000500000000000000" pitchFamily="2" charset="0"/>
              </a:rPr>
              <a:t>óban</a:t>
            </a:r>
            <a:endParaRPr lang="en-US" dirty="0">
              <a:latin typeface="Ericsson Hilda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FF509-5AA7-47F5-9887-E07974ED8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4" y="1112347"/>
            <a:ext cx="8662308" cy="576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80B5B-1FCD-411D-BFDF-E0C5DBD91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78" y="1100998"/>
            <a:ext cx="8662308" cy="576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9980A0-E39B-4EF8-A11B-334B6D86E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014 </a:t>
            </a:r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kar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ácsonyán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jött az első RFI, 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015 j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úliusában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aláírtuk a szerződést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015 </a:t>
            </a:r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okt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. 1-t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ől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folyamatosan szolgáltatunk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00 </a:t>
            </a:r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munkat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árs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15 telephely, 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Globális NOC</a:t>
            </a:r>
          </a:p>
          <a:p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3D81E-3BB0-4284-B4D7-1F0CFFFB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 dirty="0">
                <a:latin typeface="Ericsson Hilda" panose="00000500000000000000" pitchFamily="2" charset="0"/>
              </a:rPr>
              <a:t>Els</a:t>
            </a:r>
            <a:r>
              <a:rPr lang="hu-HU" dirty="0">
                <a:latin typeface="Ericsson Hilda" panose="00000500000000000000" pitchFamily="2" charset="0"/>
              </a:rPr>
              <a:t>ő országos Menedzselt Szolgáltatásunk: UPC Magyarország</a:t>
            </a:r>
            <a:endParaRPr lang="en-US" dirty="0">
              <a:latin typeface="Ericsson Hilda" panose="000005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E68C27-5C4D-47E6-ABC7-26E79A3089AA}"/>
              </a:ext>
            </a:extLst>
          </p:cNvPr>
          <p:cNvGrpSpPr/>
          <p:nvPr/>
        </p:nvGrpSpPr>
        <p:grpSpPr>
          <a:xfrm>
            <a:off x="4896451" y="2403786"/>
            <a:ext cx="6916052" cy="4141108"/>
            <a:chOff x="4645182" y="2077530"/>
            <a:chExt cx="2903409" cy="1958143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D75C2644-84A8-42C1-89EB-B18E7D1F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lum bright="15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182" y="2077530"/>
              <a:ext cx="2903409" cy="1958143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/>
          </p:spPr>
        </p:pic>
        <p:sp>
          <p:nvSpPr>
            <p:cNvPr id="9" name="Isosceles Triangle 10">
              <a:extLst>
                <a:ext uri="{FF2B5EF4-FFF2-40B4-BE49-F238E27FC236}">
                  <a16:creationId xmlns:a16="http://schemas.microsoft.com/office/drawing/2014/main" id="{46F6262C-8792-4F38-9B1F-D0699BE4E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7065" y="2607195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0" name="Isosceles Triangle 11">
              <a:extLst>
                <a:ext uri="{FF2B5EF4-FFF2-40B4-BE49-F238E27FC236}">
                  <a16:creationId xmlns:a16="http://schemas.microsoft.com/office/drawing/2014/main" id="{EB7996FC-93EC-4BD9-BAF3-6DA9FE304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340" y="2754784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1" name="Isosceles Triangle 12">
              <a:extLst>
                <a:ext uri="{FF2B5EF4-FFF2-40B4-BE49-F238E27FC236}">
                  <a16:creationId xmlns:a16="http://schemas.microsoft.com/office/drawing/2014/main" id="{23B543D0-DAA2-46AC-A373-F4FC2C817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327" y="2527846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2" name="Isosceles Triangle 13">
              <a:extLst>
                <a:ext uri="{FF2B5EF4-FFF2-40B4-BE49-F238E27FC236}">
                  <a16:creationId xmlns:a16="http://schemas.microsoft.com/office/drawing/2014/main" id="{6B3E566C-31E3-45C2-8B8F-CC0E483A4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402" y="2640522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3" name="Isosceles Triangle 14">
              <a:extLst>
                <a:ext uri="{FF2B5EF4-FFF2-40B4-BE49-F238E27FC236}">
                  <a16:creationId xmlns:a16="http://schemas.microsoft.com/office/drawing/2014/main" id="{EA72D903-3A26-4CB4-823E-C8C7EEAE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415" y="2312017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4" name="Isosceles Triangle 15">
              <a:extLst>
                <a:ext uri="{FF2B5EF4-FFF2-40B4-BE49-F238E27FC236}">
                  <a16:creationId xmlns:a16="http://schemas.microsoft.com/office/drawing/2014/main" id="{914C5CC7-E40A-4F02-8D55-14361B90E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952" y="2850003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" name="Isosceles Triangle 16">
              <a:extLst>
                <a:ext uri="{FF2B5EF4-FFF2-40B4-BE49-F238E27FC236}">
                  <a16:creationId xmlns:a16="http://schemas.microsoft.com/office/drawing/2014/main" id="{B28F8FDC-CE55-4597-8023-8094772AC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4927" y="2254886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6" name="Isosceles Triangle 17">
              <a:extLst>
                <a:ext uri="{FF2B5EF4-FFF2-40B4-BE49-F238E27FC236}">
                  <a16:creationId xmlns:a16="http://schemas.microsoft.com/office/drawing/2014/main" id="{E4314A45-AA6D-440D-8823-EBA6FAB85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090" y="2353279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7" name="Isosceles Triangle 18">
              <a:extLst>
                <a:ext uri="{FF2B5EF4-FFF2-40B4-BE49-F238E27FC236}">
                  <a16:creationId xmlns:a16="http://schemas.microsoft.com/office/drawing/2014/main" id="{874FF059-B368-4105-AFAA-D798BE520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140" y="3694274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8" name="Isosceles Triangle 19">
              <a:extLst>
                <a:ext uri="{FF2B5EF4-FFF2-40B4-BE49-F238E27FC236}">
                  <a16:creationId xmlns:a16="http://schemas.microsoft.com/office/drawing/2014/main" id="{3EA5AA6A-C6E9-4F9E-B568-9E05CADD5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390" y="2934112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9" name="Isosceles Triangle 20">
              <a:extLst>
                <a:ext uri="{FF2B5EF4-FFF2-40B4-BE49-F238E27FC236}">
                  <a16:creationId xmlns:a16="http://schemas.microsoft.com/office/drawing/2014/main" id="{D56FF8E3-8B90-4B07-B489-1418ED865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902" y="3434010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0" name="Isosceles Triangle 21">
              <a:extLst>
                <a:ext uri="{FF2B5EF4-FFF2-40B4-BE49-F238E27FC236}">
                  <a16:creationId xmlns:a16="http://schemas.microsoft.com/office/drawing/2014/main" id="{CE2120D4-226F-477D-8262-93081A7C7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015" y="2745262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1" name="Isosceles Triangle 22">
              <a:extLst>
                <a:ext uri="{FF2B5EF4-FFF2-40B4-BE49-F238E27FC236}">
                  <a16:creationId xmlns:a16="http://schemas.microsoft.com/office/drawing/2014/main" id="{195164F0-0873-4CF5-BDC1-2789EAA4E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015" y="3021396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2" name="Isosceles Triangle 23">
              <a:extLst>
                <a:ext uri="{FF2B5EF4-FFF2-40B4-BE49-F238E27FC236}">
                  <a16:creationId xmlns:a16="http://schemas.microsoft.com/office/drawing/2014/main" id="{7E2164A8-B4D9-4721-9572-0C7AE806D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577" y="2745262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3" name="Isosceles Triangle 24">
              <a:extLst>
                <a:ext uri="{FF2B5EF4-FFF2-40B4-BE49-F238E27FC236}">
                  <a16:creationId xmlns:a16="http://schemas.microsoft.com/office/drawing/2014/main" id="{8B6D4D50-904A-4E98-8936-2C0C19AD1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5552" y="3056310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6560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imbing_2008__68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solidFill>
                  <a:schemeClr val="bg1"/>
                </a:solidFill>
                <a:latin typeface="+mj-lt"/>
              </a:rPr>
              <a:t>TELL DAY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Econ20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9564" y="360001"/>
            <a:ext cx="444500" cy="587179"/>
          </a:xfrm>
          <a:prstGeom prst="rect">
            <a:avLst/>
          </a:prstGeom>
        </p:spPr>
      </p:pic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6527800" y="1559878"/>
            <a:ext cx="5384800" cy="9953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lIns="72000" rIns="72000" anchor="ctr"/>
          <a:lstStyle/>
          <a:p>
            <a:pPr algn="l">
              <a:spcBef>
                <a:spcPct val="50000"/>
              </a:spcBef>
            </a:pPr>
            <a:endParaRPr lang="sv-SE" sz="2200">
              <a:solidFill>
                <a:schemeClr val="bg1"/>
              </a:solidFill>
              <a:latin typeface="Ericsson Capital TT" pitchFamily="2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731000" y="1840533"/>
            <a:ext cx="4978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hu-HU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Az </a:t>
            </a:r>
            <a:r>
              <a:rPr lang="en-US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ERICSSON</a:t>
            </a:r>
          </a:p>
        </p:txBody>
      </p:sp>
      <p:sp>
        <p:nvSpPr>
          <p:cNvPr id="29" name="AutoShape 2"/>
          <p:cNvSpPr>
            <a:spLocks noChangeArrowheads="1"/>
          </p:cNvSpPr>
          <p:nvPr/>
        </p:nvSpPr>
        <p:spPr bwMode="auto">
          <a:xfrm>
            <a:off x="6527800" y="2818767"/>
            <a:ext cx="5384800" cy="777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rIns="72000" anchor="ctr"/>
          <a:lstStyle/>
          <a:p>
            <a:pPr algn="l">
              <a:spcBef>
                <a:spcPct val="50000"/>
              </a:spcBef>
            </a:pPr>
            <a:endParaRPr lang="sv-SE" sz="2200">
              <a:solidFill>
                <a:schemeClr val="bg1"/>
              </a:solidFill>
              <a:latin typeface="Ericsson Capital TT" pitchFamily="2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731000" y="2829247"/>
            <a:ext cx="4978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hu-HU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Az ericsson a régióban és itthon</a:t>
            </a:r>
            <a:endParaRPr lang="en-US" sz="2200" dirty="0">
              <a:solidFill>
                <a:schemeClr val="bg1"/>
              </a:solidFill>
              <a:latin typeface="Ericsson Capital TT" pitchFamily="2" charset="0"/>
              <a:cs typeface="Arial" pitchFamily="34" charset="0"/>
            </a:endParaRPr>
          </a:p>
        </p:txBody>
      </p:sp>
      <p:sp>
        <p:nvSpPr>
          <p:cNvPr id="31" name="AutoShape 2"/>
          <p:cNvSpPr>
            <a:spLocks noChangeArrowheads="1"/>
          </p:cNvSpPr>
          <p:nvPr/>
        </p:nvSpPr>
        <p:spPr bwMode="auto">
          <a:xfrm>
            <a:off x="6527800" y="4798390"/>
            <a:ext cx="5384800" cy="88374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rIns="72000" anchor="ctr"/>
          <a:lstStyle/>
          <a:p>
            <a:pPr algn="l">
              <a:spcBef>
                <a:spcPct val="50000"/>
              </a:spcBef>
            </a:pPr>
            <a:endParaRPr lang="sv-SE" sz="2200">
              <a:solidFill>
                <a:schemeClr val="bg1"/>
              </a:solidFill>
              <a:latin typeface="Ericsson Capital TT" pitchFamily="2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731000" y="5034611"/>
            <a:ext cx="4978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hu-HU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Kérdések és válaszok</a:t>
            </a:r>
            <a:endParaRPr lang="en-US" sz="2200" dirty="0">
              <a:solidFill>
                <a:schemeClr val="bg1"/>
              </a:solidFill>
              <a:latin typeface="Ericsson Capital TT" pitchFamily="2" charset="0"/>
              <a:cs typeface="Arial" pitchFamily="34" charset="0"/>
            </a:endParaRPr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6527800" y="3814140"/>
            <a:ext cx="5384800" cy="777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rIns="72000" anchor="ctr"/>
          <a:lstStyle/>
          <a:p>
            <a:pPr algn="l">
              <a:spcBef>
                <a:spcPct val="50000"/>
              </a:spcBef>
            </a:pPr>
            <a:endParaRPr lang="sv-SE" sz="2200">
              <a:solidFill>
                <a:schemeClr val="bg1"/>
              </a:solidFill>
              <a:latin typeface="Ericsson Capital TT" pitchFamily="2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6731000" y="3972663"/>
            <a:ext cx="497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2176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2176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ERICSSON </a:t>
            </a:r>
            <a:r>
              <a:rPr lang="hu-HU" sz="2200" dirty="0">
                <a:solidFill>
                  <a:schemeClr val="bg1"/>
                </a:solidFill>
                <a:latin typeface="Ericsson Capital TT" pitchFamily="2" charset="0"/>
                <a:cs typeface="Arial" pitchFamily="34" charset="0"/>
              </a:rPr>
              <a:t>és te</a:t>
            </a:r>
            <a:endParaRPr lang="en-US" sz="2200" dirty="0">
              <a:solidFill>
                <a:schemeClr val="bg1"/>
              </a:solidFill>
              <a:latin typeface="Ericsson Capital TT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70"/>
          <p:cNvSpPr>
            <a:spLocks noChangeShapeType="1"/>
          </p:cNvSpPr>
          <p:nvPr/>
        </p:nvSpPr>
        <p:spPr bwMode="auto">
          <a:xfrm flipH="1">
            <a:off x="8109251" y="3064669"/>
            <a:ext cx="25400" cy="2644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23" name="Line 70"/>
          <p:cNvSpPr>
            <a:spLocks noChangeShapeType="1"/>
          </p:cNvSpPr>
          <p:nvPr/>
        </p:nvSpPr>
        <p:spPr bwMode="auto">
          <a:xfrm>
            <a:off x="1847852" y="2962276"/>
            <a:ext cx="19049" cy="2644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8272" name="Line 20"/>
          <p:cNvSpPr>
            <a:spLocks noChangeShapeType="1"/>
          </p:cNvSpPr>
          <p:nvPr/>
        </p:nvSpPr>
        <p:spPr bwMode="auto">
          <a:xfrm>
            <a:off x="11432117" y="3035300"/>
            <a:ext cx="0" cy="482600"/>
          </a:xfrm>
          <a:prstGeom prst="line">
            <a:avLst/>
          </a:prstGeom>
          <a:blipFill>
            <a:blip r:embed="rId3"/>
            <a:stretch>
              <a:fillRect/>
            </a:stretch>
          </a:blipFill>
          <a:ln w="31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74" name="Line 20"/>
          <p:cNvSpPr>
            <a:spLocks noChangeShapeType="1"/>
          </p:cNvSpPr>
          <p:nvPr/>
        </p:nvSpPr>
        <p:spPr bwMode="auto">
          <a:xfrm>
            <a:off x="-234951" y="4575045"/>
            <a:ext cx="0" cy="482600"/>
          </a:xfrm>
          <a:prstGeom prst="line">
            <a:avLst/>
          </a:prstGeom>
          <a:solidFill>
            <a:srgbClr val="A66C99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>
            <a:off x="6989669" y="2580016"/>
            <a:ext cx="205254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sz="1600" b="1" dirty="0"/>
              <a:t>HR találkozó</a:t>
            </a:r>
          </a:p>
        </p:txBody>
      </p:sp>
      <p:sp>
        <p:nvSpPr>
          <p:cNvPr id="28690" name="Text Box 47"/>
          <p:cNvSpPr txBox="1">
            <a:spLocks noChangeArrowheads="1"/>
          </p:cNvSpPr>
          <p:nvPr/>
        </p:nvSpPr>
        <p:spPr bwMode="auto">
          <a:xfrm>
            <a:off x="2716742" y="2270106"/>
            <a:ext cx="15388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hu-HU" sz="1600" b="1" dirty="0">
                <a:latin typeface="+mn-lt"/>
              </a:rPr>
              <a:t>Szerződés </a:t>
            </a:r>
          </a:p>
          <a:p>
            <a:pPr algn="ctr">
              <a:defRPr/>
            </a:pPr>
            <a:r>
              <a:rPr lang="hu-HU" sz="1600" b="1" dirty="0">
                <a:latin typeface="+mn-lt"/>
              </a:rPr>
              <a:t>aláírása</a:t>
            </a:r>
            <a:endParaRPr lang="en-GB" sz="1600" b="1" dirty="0">
              <a:latin typeface="+mn-lt"/>
            </a:endParaRPr>
          </a:p>
        </p:txBody>
      </p:sp>
      <p:sp>
        <p:nvSpPr>
          <p:cNvPr id="53" name="Rectangle 56"/>
          <p:cNvSpPr>
            <a:spLocks noChangeArrowheads="1"/>
          </p:cNvSpPr>
          <p:nvPr/>
        </p:nvSpPr>
        <p:spPr bwMode="auto">
          <a:xfrm>
            <a:off x="411238" y="238978"/>
            <a:ext cx="11157857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2000" tIns="0" rIns="72000" bIns="0" anchor="b">
            <a:spAutoFit/>
          </a:bodyPr>
          <a:lstStyle/>
          <a:p>
            <a:pPr>
              <a:defRPr/>
            </a:pPr>
            <a:r>
              <a:rPr lang="hu-HU" sz="3600" dirty="0">
                <a:latin typeface="+mj-lt"/>
                <a:cs typeface="+mj-cs"/>
              </a:rPr>
              <a:t>Fontosabb mérföldkövek</a:t>
            </a:r>
          </a:p>
        </p:txBody>
      </p:sp>
      <p:sp>
        <p:nvSpPr>
          <p:cNvPr id="30735" name="Line 70"/>
          <p:cNvSpPr>
            <a:spLocks noChangeShapeType="1"/>
          </p:cNvSpPr>
          <p:nvPr/>
        </p:nvSpPr>
        <p:spPr bwMode="auto">
          <a:xfrm flipH="1">
            <a:off x="3486151" y="2985294"/>
            <a:ext cx="25400" cy="2644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36" name="Line 57"/>
          <p:cNvSpPr>
            <a:spLocks noChangeShapeType="1"/>
          </p:cNvSpPr>
          <p:nvPr/>
        </p:nvSpPr>
        <p:spPr bwMode="auto">
          <a:xfrm flipH="1">
            <a:off x="7920270" y="2788916"/>
            <a:ext cx="4233" cy="35131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Dot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25627" name="AutoShape 14"/>
          <p:cNvSpPr>
            <a:spLocks noChangeArrowheads="1"/>
          </p:cNvSpPr>
          <p:nvPr/>
        </p:nvSpPr>
        <p:spPr bwMode="auto">
          <a:xfrm>
            <a:off x="9558262" y="4117976"/>
            <a:ext cx="2246389" cy="379413"/>
          </a:xfrm>
          <a:prstGeom prst="homePlate">
            <a:avLst>
              <a:gd name="adj" fmla="val 39883"/>
            </a:avLst>
          </a:prstGeom>
          <a:solidFill>
            <a:srgbClr val="00285F"/>
          </a:solidFill>
          <a:ln w="31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FFFFFF"/>
                </a:solidFill>
                <a:latin typeface="+mn-lt"/>
                <a:cs typeface="Arial" pitchFamily="34" charset="0"/>
              </a:rPr>
              <a:t>ERICSSON</a:t>
            </a:r>
            <a:endParaRPr lang="en-GB" sz="1600" b="1" dirty="0">
              <a:solidFill>
                <a:srgbClr val="FFFF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30738" name="Text Box 51"/>
          <p:cNvSpPr txBox="1">
            <a:spLocks noChangeArrowheads="1"/>
          </p:cNvSpPr>
          <p:nvPr/>
        </p:nvSpPr>
        <p:spPr bwMode="auto">
          <a:xfrm>
            <a:off x="5345272" y="5819776"/>
            <a:ext cx="1395501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/>
              <a:t>2015. augusztus</a:t>
            </a:r>
            <a:endParaRPr lang="en-US" sz="1600" b="1" dirty="0"/>
          </a:p>
        </p:txBody>
      </p:sp>
      <p:sp>
        <p:nvSpPr>
          <p:cNvPr id="25631" name="AutoShape 10"/>
          <p:cNvSpPr>
            <a:spLocks noChangeArrowheads="1"/>
          </p:cNvSpPr>
          <p:nvPr/>
        </p:nvSpPr>
        <p:spPr bwMode="auto">
          <a:xfrm>
            <a:off x="411237" y="4097338"/>
            <a:ext cx="9147024" cy="400050"/>
          </a:xfrm>
          <a:prstGeom prst="homePlate">
            <a:avLst>
              <a:gd name="adj" fmla="val 27328"/>
            </a:avLst>
          </a:prstGeom>
          <a:solidFill>
            <a:schemeClr val="tx2">
              <a:lumMod val="50000"/>
              <a:lumOff val="50000"/>
            </a:schemeClr>
          </a:solidFill>
          <a:ln w="31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hu-HU" sz="1600" b="1" dirty="0">
                <a:solidFill>
                  <a:srgbClr val="FFFFFF"/>
                </a:solidFill>
                <a:latin typeface="+mn-lt"/>
              </a:rPr>
              <a:t>UPC</a:t>
            </a:r>
            <a:endParaRPr lang="en-GB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11264900" y="5819776"/>
            <a:ext cx="0" cy="5937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sz="2800" dirty="0"/>
          </a:p>
        </p:txBody>
      </p:sp>
      <p:sp>
        <p:nvSpPr>
          <p:cNvPr id="8240" name="Text Box 47"/>
          <p:cNvSpPr txBox="1">
            <a:spLocks noChangeArrowheads="1"/>
          </p:cNvSpPr>
          <p:nvPr/>
        </p:nvSpPr>
        <p:spPr bwMode="auto">
          <a:xfrm>
            <a:off x="864782" y="2227264"/>
            <a:ext cx="1757769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sz="1600" b="1" dirty="0">
                <a:latin typeface="+mn-lt"/>
              </a:rPr>
              <a:t>Szerződés tárgyalása</a:t>
            </a:r>
            <a:endParaRPr lang="en-GB" sz="1600" b="1" dirty="0">
              <a:latin typeface="+mn-lt"/>
            </a:endParaRPr>
          </a:p>
        </p:txBody>
      </p:sp>
      <p:sp>
        <p:nvSpPr>
          <p:cNvPr id="30747" name="Line 70"/>
          <p:cNvSpPr>
            <a:spLocks noChangeShapeType="1"/>
          </p:cNvSpPr>
          <p:nvPr/>
        </p:nvSpPr>
        <p:spPr bwMode="auto">
          <a:xfrm flipH="1">
            <a:off x="632884" y="5743575"/>
            <a:ext cx="1063201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2800" dirty="0"/>
          </a:p>
        </p:txBody>
      </p:sp>
      <p:sp>
        <p:nvSpPr>
          <p:cNvPr id="30751" name="Line 70"/>
          <p:cNvSpPr>
            <a:spLocks noChangeShapeType="1"/>
          </p:cNvSpPr>
          <p:nvPr/>
        </p:nvSpPr>
        <p:spPr bwMode="auto">
          <a:xfrm flipH="1">
            <a:off x="4390360" y="3496089"/>
            <a:ext cx="14817" cy="219456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58" name="Line 70"/>
          <p:cNvSpPr>
            <a:spLocks noChangeShapeType="1"/>
          </p:cNvSpPr>
          <p:nvPr/>
        </p:nvSpPr>
        <p:spPr bwMode="auto">
          <a:xfrm flipH="1">
            <a:off x="6043024" y="3017753"/>
            <a:ext cx="29633" cy="265176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0770" name="AutoShape 8"/>
          <p:cNvSpPr>
            <a:spLocks noChangeArrowheads="1"/>
          </p:cNvSpPr>
          <p:nvPr/>
        </p:nvSpPr>
        <p:spPr bwMode="auto">
          <a:xfrm>
            <a:off x="632884" y="1625601"/>
            <a:ext cx="2878667" cy="568325"/>
          </a:xfrm>
          <a:prstGeom prst="homePlate">
            <a:avLst>
              <a:gd name="adj" fmla="val 14904"/>
            </a:avLst>
          </a:prstGeom>
          <a:ln>
            <a:noFill/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rIns="45720" anchor="ctr" anchorCtr="1"/>
          <a:lstStyle/>
          <a:p>
            <a:pPr eaLnBrk="0" hangingPunct="0">
              <a:spcBef>
                <a:spcPct val="50000"/>
              </a:spcBef>
            </a:pPr>
            <a:r>
              <a:rPr lang="hu-HU" sz="1800" b="1" dirty="0">
                <a:latin typeface="Arial Narrow" pitchFamily="34" charset="0"/>
              </a:rPr>
              <a:t>SZERZŐDÉSES SZAKASZ</a:t>
            </a:r>
            <a:endParaRPr lang="en-US" sz="1800" b="1" dirty="0">
              <a:latin typeface="Arial Narrow" pitchFamily="34" charset="0"/>
            </a:endParaRPr>
          </a:p>
        </p:txBody>
      </p:sp>
      <p:sp>
        <p:nvSpPr>
          <p:cNvPr id="30771" name="AutoShape 8"/>
          <p:cNvSpPr>
            <a:spLocks noChangeArrowheads="1"/>
          </p:cNvSpPr>
          <p:nvPr/>
        </p:nvSpPr>
        <p:spPr bwMode="auto">
          <a:xfrm>
            <a:off x="3608918" y="1625601"/>
            <a:ext cx="5882217" cy="612709"/>
          </a:xfrm>
          <a:prstGeom prst="homePlate">
            <a:avLst>
              <a:gd name="adj" fmla="val 14923"/>
            </a:avLst>
          </a:prstGeom>
          <a:solidFill>
            <a:schemeClr val="tx1">
              <a:lumMod val="60000"/>
              <a:lumOff val="40000"/>
            </a:schemeClr>
          </a:solidFill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45720" rIns="45720" anchor="ctr" anchorCtr="1"/>
          <a:lstStyle/>
          <a:p>
            <a:pPr eaLnBrk="0" hangingPunct="0">
              <a:spcBef>
                <a:spcPct val="50000"/>
              </a:spcBef>
            </a:pPr>
            <a:r>
              <a:rPr lang="hu-HU" sz="1800" b="1" dirty="0">
                <a:solidFill>
                  <a:schemeClr val="bg1"/>
                </a:solidFill>
                <a:latin typeface="Arial Narrow" pitchFamily="34" charset="0"/>
              </a:rPr>
              <a:t>ELŐKÉSZÍTÉSI SZAKASZ</a:t>
            </a:r>
            <a:endParaRPr lang="en-US" sz="1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772" name="AutoShape 8"/>
          <p:cNvSpPr>
            <a:spLocks noChangeArrowheads="1"/>
          </p:cNvSpPr>
          <p:nvPr/>
        </p:nvSpPr>
        <p:spPr bwMode="auto">
          <a:xfrm>
            <a:off x="9558261" y="1625601"/>
            <a:ext cx="2206172" cy="612709"/>
          </a:xfrm>
          <a:prstGeom prst="homePlate">
            <a:avLst>
              <a:gd name="adj" fmla="val 14948"/>
            </a:avLst>
          </a:prstGeom>
          <a:solidFill>
            <a:schemeClr val="accent1"/>
          </a:solidFill>
          <a:ln>
            <a:noFill/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720" rIns="45720" anchor="ctr" anchorCtr="1"/>
          <a:lstStyle/>
          <a:p>
            <a:pPr eaLnBrk="0" hangingPunct="0">
              <a:spcBef>
                <a:spcPct val="50000"/>
              </a:spcBef>
            </a:pPr>
            <a:r>
              <a:rPr lang="hu-HU" sz="1800" b="1" dirty="0">
                <a:latin typeface="Arial Narrow" pitchFamily="34" charset="0"/>
              </a:rPr>
              <a:t>TRANSZFER SZAKASZ</a:t>
            </a:r>
            <a:endParaRPr lang="en-US" sz="1800" b="1" dirty="0">
              <a:latin typeface="Arial Narrow" pitchFamily="34" charset="0"/>
            </a:endParaRPr>
          </a:p>
        </p:txBody>
      </p:sp>
      <p:sp>
        <p:nvSpPr>
          <p:cNvPr id="30774" name="Text Box 67"/>
          <p:cNvSpPr txBox="1">
            <a:spLocks noChangeArrowheads="1"/>
          </p:cNvSpPr>
          <p:nvPr/>
        </p:nvSpPr>
        <p:spPr bwMode="auto">
          <a:xfrm>
            <a:off x="3618382" y="5786625"/>
            <a:ext cx="1509183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>
                <a:solidFill>
                  <a:srgbClr val="FF0000"/>
                </a:solidFill>
              </a:rPr>
              <a:t>Mai nap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775" name="Text Box 51"/>
          <p:cNvSpPr txBox="1">
            <a:spLocks noChangeArrowheads="1"/>
          </p:cNvSpPr>
          <p:nvPr/>
        </p:nvSpPr>
        <p:spPr bwMode="auto">
          <a:xfrm>
            <a:off x="7372351" y="5808664"/>
            <a:ext cx="1377949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/>
              <a:t>2015. szeptember</a:t>
            </a:r>
            <a:endParaRPr lang="en-US" sz="1600" b="1" dirty="0"/>
          </a:p>
        </p:txBody>
      </p:sp>
      <p:sp>
        <p:nvSpPr>
          <p:cNvPr id="30777" name="Line 54"/>
          <p:cNvSpPr>
            <a:spLocks noChangeShapeType="1"/>
          </p:cNvSpPr>
          <p:nvPr/>
        </p:nvSpPr>
        <p:spPr bwMode="auto">
          <a:xfrm flipH="1">
            <a:off x="9518651" y="2584450"/>
            <a:ext cx="0" cy="26654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9" name="Line 20"/>
          <p:cNvSpPr>
            <a:spLocks noChangeShapeType="1"/>
          </p:cNvSpPr>
          <p:nvPr/>
        </p:nvSpPr>
        <p:spPr bwMode="auto">
          <a:xfrm>
            <a:off x="9819217" y="3017838"/>
            <a:ext cx="0" cy="482600"/>
          </a:xfrm>
          <a:prstGeom prst="line">
            <a:avLst/>
          </a:prstGeom>
          <a:blipFill>
            <a:blip r:embed="rId3"/>
            <a:stretch>
              <a:fillRect/>
            </a:stretch>
          </a:blipFill>
          <a:ln w="31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82" name="Text Box 51"/>
          <p:cNvSpPr txBox="1">
            <a:spLocks noChangeArrowheads="1"/>
          </p:cNvSpPr>
          <p:nvPr/>
        </p:nvSpPr>
        <p:spPr bwMode="auto">
          <a:xfrm>
            <a:off x="8930217" y="5799139"/>
            <a:ext cx="1229783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sz="1600" b="1" dirty="0"/>
              <a:t>2015. október 1.</a:t>
            </a:r>
            <a:endParaRPr lang="en-US" sz="1600" b="1" dirty="0"/>
          </a:p>
        </p:txBody>
      </p:sp>
      <p:sp>
        <p:nvSpPr>
          <p:cNvPr id="30783" name="Line 57"/>
          <p:cNvSpPr>
            <a:spLocks noChangeShapeType="1"/>
          </p:cNvSpPr>
          <p:nvPr/>
        </p:nvSpPr>
        <p:spPr bwMode="auto">
          <a:xfrm>
            <a:off x="9507009" y="3027023"/>
            <a:ext cx="23283" cy="265176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70" name="Line 20"/>
          <p:cNvSpPr>
            <a:spLocks noChangeShapeType="1"/>
          </p:cNvSpPr>
          <p:nvPr/>
        </p:nvSpPr>
        <p:spPr bwMode="auto">
          <a:xfrm>
            <a:off x="-234951" y="5014536"/>
            <a:ext cx="0" cy="482600"/>
          </a:xfrm>
          <a:prstGeom prst="line">
            <a:avLst/>
          </a:prstGeom>
          <a:solidFill>
            <a:srgbClr val="A66C99"/>
          </a:solidFill>
          <a:ln w="317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8703251" y="2303910"/>
            <a:ext cx="2245631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sz="1600" b="1" dirty="0"/>
              <a:t>Ericsson szolgáltatás  kezdetének napja</a:t>
            </a:r>
            <a:endParaRPr lang="en-US" sz="1600" b="1" dirty="0"/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5008343" y="2278436"/>
            <a:ext cx="2052548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sz="1600" b="1" dirty="0"/>
              <a:t>Ericsson előadás és talákozó</a:t>
            </a:r>
          </a:p>
          <a:p>
            <a:pPr algn="ctr">
              <a:defRPr/>
            </a:pPr>
            <a:r>
              <a:rPr lang="hu-HU" sz="1600" b="1" dirty="0"/>
              <a:t>Road Show</a:t>
            </a:r>
            <a:endParaRPr lang="en-US" sz="1600" b="1" dirty="0"/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3635769" y="2727957"/>
            <a:ext cx="15388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hu-HU" sz="1600" b="1" dirty="0">
                <a:latin typeface="+mn-lt"/>
              </a:rPr>
              <a:t>Első személyes találkozó</a:t>
            </a:r>
          </a:p>
        </p:txBody>
      </p:sp>
      <p:sp>
        <p:nvSpPr>
          <p:cNvPr id="25635" name="AutoShape 46"/>
          <p:cNvSpPr>
            <a:spLocks noChangeArrowheads="1"/>
          </p:cNvSpPr>
          <p:nvPr/>
        </p:nvSpPr>
        <p:spPr bwMode="auto">
          <a:xfrm>
            <a:off x="1619251" y="3300283"/>
            <a:ext cx="465667" cy="379412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50" name="AutoShape 46"/>
          <p:cNvSpPr>
            <a:spLocks noChangeArrowheads="1"/>
          </p:cNvSpPr>
          <p:nvPr/>
        </p:nvSpPr>
        <p:spPr bwMode="auto">
          <a:xfrm>
            <a:off x="3253316" y="3309938"/>
            <a:ext cx="465667" cy="381000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52" name="AutoShape 42"/>
          <p:cNvSpPr>
            <a:spLocks noChangeArrowheads="1"/>
          </p:cNvSpPr>
          <p:nvPr/>
        </p:nvSpPr>
        <p:spPr bwMode="auto">
          <a:xfrm>
            <a:off x="5839823" y="3300283"/>
            <a:ext cx="465667" cy="379412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56" name="AutoShape 46"/>
          <p:cNvSpPr>
            <a:spLocks noChangeArrowheads="1"/>
          </p:cNvSpPr>
          <p:nvPr/>
        </p:nvSpPr>
        <p:spPr bwMode="auto">
          <a:xfrm>
            <a:off x="4172343" y="3679118"/>
            <a:ext cx="465667" cy="379412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sz="2400" b="1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42"/>
          <p:cNvSpPr>
            <a:spLocks noChangeArrowheads="1"/>
          </p:cNvSpPr>
          <p:nvPr/>
        </p:nvSpPr>
        <p:spPr bwMode="auto">
          <a:xfrm>
            <a:off x="7924502" y="3350873"/>
            <a:ext cx="465667" cy="379412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42"/>
          <p:cNvSpPr>
            <a:spLocks noChangeArrowheads="1"/>
          </p:cNvSpPr>
          <p:nvPr/>
        </p:nvSpPr>
        <p:spPr bwMode="auto">
          <a:xfrm>
            <a:off x="9295313" y="3282555"/>
            <a:ext cx="465667" cy="379412"/>
          </a:xfrm>
          <a:prstGeom prst="diamond">
            <a:avLst/>
          </a:prstGeom>
          <a:solidFill>
            <a:srgbClr val="89BA17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58585A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529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9980A0-E39B-4EF8-A11B-334B6D86E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3D81E-3BB0-4284-B4D7-1F0CFFFB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4" y="239714"/>
            <a:ext cx="10600265" cy="1085371"/>
          </a:xfrm>
        </p:spPr>
        <p:txBody>
          <a:bodyPr/>
          <a:lstStyle/>
          <a:p>
            <a:r>
              <a:rPr lang="hu-HU" dirty="0">
                <a:latin typeface="Ericsson Hilda" panose="00000500000000000000" pitchFamily="2" charset="0"/>
              </a:rPr>
              <a:t>A negyedik szolgáltató: </a:t>
            </a:r>
            <a:r>
              <a:rPr lang="hu-HU" dirty="0" err="1">
                <a:latin typeface="Ericsson Hilda" panose="00000500000000000000" pitchFamily="2" charset="0"/>
              </a:rPr>
              <a:t>Digi</a:t>
            </a:r>
            <a:r>
              <a:rPr lang="hu-HU" dirty="0">
                <a:latin typeface="Ericsson Hilda" panose="00000500000000000000" pitchFamily="2" charset="0"/>
              </a:rPr>
              <a:t> Magyarország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39CBE-7DAB-4BAB-A19C-F21F1B93F2F7}"/>
              </a:ext>
            </a:extLst>
          </p:cNvPr>
          <p:cNvSpPr/>
          <p:nvPr/>
        </p:nvSpPr>
        <p:spPr>
          <a:xfrm>
            <a:off x="803563" y="1325085"/>
            <a:ext cx="101830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dirty="0">
                <a:latin typeface="Ericsson Hilda" panose="00000500000000000000" pitchFamily="2" charset="0"/>
                <a:ea typeface="ＭＳ Ｐゴシック" pitchFamily="34" charset="-128"/>
              </a:rPr>
              <a:t>014 Digi meg</a:t>
            </a:r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szerzi az első licenszét 1800 MHz-en több évi próbálkozás után</a:t>
            </a:r>
          </a:p>
          <a:p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dirty="0">
                <a:latin typeface="Ericsson Hilda" panose="00000500000000000000" pitchFamily="2" charset="0"/>
                <a:ea typeface="ＭＳ Ｐゴシック" pitchFamily="34" charset="-128"/>
              </a:rPr>
              <a:t>01</a:t>
            </a:r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6 tavaszán kiírja az első tendert a hálózat szívére, a </a:t>
            </a:r>
            <a:r>
              <a:rPr lang="hu-HU" dirty="0" err="1">
                <a:latin typeface="Ericsson Hilda" panose="00000500000000000000" pitchFamily="2" charset="0"/>
                <a:ea typeface="ＭＳ Ｐゴシック" pitchFamily="34" charset="-128"/>
              </a:rPr>
              <a:t>Core</a:t>
            </a:r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 hálózatra</a:t>
            </a:r>
          </a:p>
          <a:p>
            <a:r>
              <a:rPr lang="hu-HU" dirty="0">
                <a:latin typeface="Ericsson Hilda" panose="00000500000000000000" pitchFamily="2" charset="0"/>
                <a:ea typeface="ＭＳ Ｐゴシック" pitchFamily="34" charset="-128"/>
              </a:rPr>
              <a:t>2016 nyarán kiírásra kerül a rádiós rész</a:t>
            </a:r>
          </a:p>
          <a:p>
            <a:endParaRPr lang="hu-HU" dirty="0">
              <a:latin typeface="Ericsson Hilda" panose="00000500000000000000" pitchFamily="2" charset="0"/>
              <a:ea typeface="ＭＳ Ｐゴシック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8024A-B981-48E1-B350-AC5AA3515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9135">
            <a:off x="6178323" y="2130956"/>
            <a:ext cx="5422691" cy="3052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D5783-82CF-4498-A8D0-C4472570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21580">
            <a:off x="998645" y="1883872"/>
            <a:ext cx="5827708" cy="3274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A9A0A-A770-41C7-AD85-F7C7E7EB8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08" y="2402635"/>
            <a:ext cx="6453140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7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ounded Rectangle 43">
            <a:extLst>
              <a:ext uri="{FF2B5EF4-FFF2-40B4-BE49-F238E27FC236}">
                <a16:creationId xmlns:a16="http://schemas.microsoft.com/office/drawing/2014/main" id="{57F8DFE9-F468-4308-819B-A3C73986C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0935" y="1840082"/>
            <a:ext cx="3579813" cy="4541668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txBody>
          <a:bodyPr wrap="none" lIns="71983" tIns="45709" rIns="71983" bIns="45709"/>
          <a:lstStyle>
            <a:lvl1pPr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AF565A-D236-41F4-8DD3-2647976B6EBA}"/>
              </a:ext>
            </a:extLst>
          </p:cNvPr>
          <p:cNvSpPr/>
          <p:nvPr/>
        </p:nvSpPr>
        <p:spPr bwMode="auto">
          <a:xfrm>
            <a:off x="4368800" y="1911350"/>
            <a:ext cx="3454400" cy="2219325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7188" marR="0" indent="-357188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—"/>
              <a:tabLst/>
            </a:pP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122" name="Rectangle 16">
            <a:extLst>
              <a:ext uri="{FF2B5EF4-FFF2-40B4-BE49-F238E27FC236}">
                <a16:creationId xmlns:a16="http://schemas.microsoft.com/office/drawing/2014/main" id="{A2C73645-6F94-4CF2-A87E-B0C3E6D60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Ericsson Hilda" panose="00000500000000000000" pitchFamily="2" charset="0"/>
              </a:rPr>
              <a:t>Az Ericsson </a:t>
            </a:r>
            <a:r>
              <a:rPr lang="en-US" dirty="0" err="1">
                <a:latin typeface="Ericsson Hilda" panose="00000500000000000000" pitchFamily="2" charset="0"/>
              </a:rPr>
              <a:t>Magyarorsz</a:t>
            </a:r>
            <a:r>
              <a:rPr lang="hu-HU" dirty="0">
                <a:latin typeface="Ericsson Hilda" panose="00000500000000000000" pitchFamily="2" charset="0"/>
              </a:rPr>
              <a:t>ág ma</a:t>
            </a:r>
            <a:endParaRPr lang="en-US" altLang="en-US" sz="4399" kern="1200" dirty="0"/>
          </a:p>
        </p:txBody>
      </p:sp>
      <p:sp>
        <p:nvSpPr>
          <p:cNvPr id="15386" name="Rounded Rectangle 2">
            <a:extLst>
              <a:ext uri="{FF2B5EF4-FFF2-40B4-BE49-F238E27FC236}">
                <a16:creationId xmlns:a16="http://schemas.microsoft.com/office/drawing/2014/main" id="{44B1A58F-493F-4A0F-997F-95AE7C405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156" y="1840082"/>
            <a:ext cx="3527480" cy="4541668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txBody>
          <a:bodyPr wrap="none" lIns="71983" tIns="45709" rIns="71983" bIns="45709"/>
          <a:lstStyle>
            <a:lvl1pPr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5387" name="Picture 4" descr="Nepliget_oromzat">
            <a:extLst>
              <a:ext uri="{FF2B5EF4-FFF2-40B4-BE49-F238E27FC236}">
                <a16:creationId xmlns:a16="http://schemas.microsoft.com/office/drawing/2014/main" id="{CF19964B-C195-4D41-8EDF-1DA5640A8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r="1370"/>
          <a:stretch>
            <a:fillRect/>
          </a:stretch>
        </p:blipFill>
        <p:spPr bwMode="auto">
          <a:xfrm>
            <a:off x="4918010" y="2027006"/>
            <a:ext cx="2238375" cy="29845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8" name="Rectangle 7">
            <a:extLst>
              <a:ext uri="{FF2B5EF4-FFF2-40B4-BE49-F238E27FC236}">
                <a16:creationId xmlns:a16="http://schemas.microsoft.com/office/drawing/2014/main" id="{DE1CEDE5-02CE-4298-A176-11095AFB4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052" y="5391150"/>
            <a:ext cx="26146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9BA17"/>
                </a:solidFill>
                <a:miter lim="800000"/>
                <a:headEnd/>
                <a:tailEnd/>
              </a14:hiddenLine>
            </a:ext>
          </a:extLst>
        </p:spPr>
        <p:txBody>
          <a:bodyPr lIns="71983" tIns="0" rIns="71983" bIns="0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hu-HU" altLang="en-US" sz="2000" dirty="0">
                <a:latin typeface="+mn-lt"/>
              </a:rPr>
              <a:t>Népliget Center</a:t>
            </a:r>
            <a:br>
              <a:rPr lang="hu-HU" altLang="en-US" sz="2000" dirty="0">
                <a:latin typeface="+mn-lt"/>
              </a:rPr>
            </a:br>
            <a:r>
              <a:rPr lang="en-US" altLang="en-US" sz="2000" dirty="0">
                <a:latin typeface="+mn-lt"/>
              </a:rPr>
              <a:t> </a:t>
            </a:r>
            <a:r>
              <a:rPr lang="hu-HU" altLang="en-US" sz="2000" dirty="0">
                <a:latin typeface="+mn-lt"/>
              </a:rPr>
              <a:t>Globális Szolgáltató Központ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7B53A4F-71F6-4B0D-980D-3A037CAB4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891" y="4403934"/>
            <a:ext cx="30099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83" tIns="0" rIns="71983" bIns="0"/>
          <a:lstStyle>
            <a:lvl1pPr eaLnBrk="0" hangingPunct="0">
              <a:spcBef>
                <a:spcPct val="20000"/>
              </a:spcBef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lang="en-US" altLang="en-US" sz="3599" dirty="0">
                <a:latin typeface="+mn-lt"/>
              </a:rPr>
              <a:t>15 </a:t>
            </a:r>
            <a:endParaRPr lang="en-US" altLang="en-US" sz="2000" dirty="0"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hu-HU" altLang="en-US" sz="2000" dirty="0">
                <a:latin typeface="+mn-lt"/>
              </a:rPr>
              <a:t>t</a:t>
            </a:r>
            <a:r>
              <a:rPr lang="en-US" altLang="en-US" sz="2000" dirty="0" err="1">
                <a:latin typeface="+mn-lt"/>
              </a:rPr>
              <a:t>ech</a:t>
            </a:r>
            <a:r>
              <a:rPr lang="hu-HU" altLang="en-US" sz="2000" dirty="0" err="1">
                <a:latin typeface="+mn-lt"/>
              </a:rPr>
              <a:t>nikai</a:t>
            </a:r>
            <a:r>
              <a:rPr lang="hu-HU" altLang="en-US" sz="2000" dirty="0">
                <a:latin typeface="+mn-lt"/>
              </a:rPr>
              <a:t> állomás országszerte</a:t>
            </a:r>
            <a:endParaRPr lang="en-US" altLang="en-US" sz="2000" dirty="0"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en-US" altLang="en-US" sz="2000" dirty="0">
                <a:latin typeface="+mn-lt"/>
              </a:rPr>
              <a:t>(</a:t>
            </a:r>
            <a:r>
              <a:rPr lang="hu-HU" altLang="en-US" sz="2000" dirty="0">
                <a:latin typeface="+mn-lt"/>
              </a:rPr>
              <a:t>helyszíni és telephelyi  karbantartás</a:t>
            </a:r>
            <a:r>
              <a:rPr lang="en-US" altLang="en-US" sz="2000" dirty="0">
                <a:latin typeface="+mn-lt"/>
              </a:rPr>
              <a:t>)</a:t>
            </a:r>
            <a:endParaRPr lang="hu-HU" altLang="en-US" sz="2000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268D9D-A53E-4791-A8D0-5B36F847EAED}"/>
              </a:ext>
            </a:extLst>
          </p:cNvPr>
          <p:cNvGrpSpPr/>
          <p:nvPr/>
        </p:nvGrpSpPr>
        <p:grpSpPr>
          <a:xfrm>
            <a:off x="8421468" y="2219399"/>
            <a:ext cx="2981270" cy="1958143"/>
            <a:chOff x="4708015" y="2095276"/>
            <a:chExt cx="2981270" cy="1958143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8089F394-FCE4-4527-8305-12A19BD01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89BA1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876" y="2095276"/>
              <a:ext cx="2903409" cy="1958143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/>
          </p:spPr>
        </p:pic>
        <p:sp>
          <p:nvSpPr>
            <p:cNvPr id="15371" name="Isosceles Triangle 10">
              <a:extLst>
                <a:ext uri="{FF2B5EF4-FFF2-40B4-BE49-F238E27FC236}">
                  <a16:creationId xmlns:a16="http://schemas.microsoft.com/office/drawing/2014/main" id="{34A40F8B-C1F5-4031-BF3F-934E45BBB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7065" y="2607195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2" name="Isosceles Triangle 11">
              <a:extLst>
                <a:ext uri="{FF2B5EF4-FFF2-40B4-BE49-F238E27FC236}">
                  <a16:creationId xmlns:a16="http://schemas.microsoft.com/office/drawing/2014/main" id="{EBF006EF-5C69-4E04-8C11-52CCC5715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340" y="2754784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3" name="Isosceles Triangle 12">
              <a:extLst>
                <a:ext uri="{FF2B5EF4-FFF2-40B4-BE49-F238E27FC236}">
                  <a16:creationId xmlns:a16="http://schemas.microsoft.com/office/drawing/2014/main" id="{510D4BA9-A519-4104-AAFE-576D94475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3327" y="2527846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4" name="Isosceles Triangle 13">
              <a:extLst>
                <a:ext uri="{FF2B5EF4-FFF2-40B4-BE49-F238E27FC236}">
                  <a16:creationId xmlns:a16="http://schemas.microsoft.com/office/drawing/2014/main" id="{BCDEB4E6-FEAA-49BC-9F0A-0CE62BFCB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6402" y="2640522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5" name="Isosceles Triangle 14">
              <a:extLst>
                <a:ext uri="{FF2B5EF4-FFF2-40B4-BE49-F238E27FC236}">
                  <a16:creationId xmlns:a16="http://schemas.microsoft.com/office/drawing/2014/main" id="{E250B75D-B35E-469A-923D-945109736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6415" y="2312017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6" name="Isosceles Triangle 15">
              <a:extLst>
                <a:ext uri="{FF2B5EF4-FFF2-40B4-BE49-F238E27FC236}">
                  <a16:creationId xmlns:a16="http://schemas.microsoft.com/office/drawing/2014/main" id="{3D604606-3E08-4961-8497-3512FB156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952" y="2850003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7" name="Isosceles Triangle 16">
              <a:extLst>
                <a:ext uri="{FF2B5EF4-FFF2-40B4-BE49-F238E27FC236}">
                  <a16:creationId xmlns:a16="http://schemas.microsoft.com/office/drawing/2014/main" id="{EB0D93B1-A222-4220-AE08-48824324E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4927" y="2254886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8" name="Isosceles Triangle 17">
              <a:extLst>
                <a:ext uri="{FF2B5EF4-FFF2-40B4-BE49-F238E27FC236}">
                  <a16:creationId xmlns:a16="http://schemas.microsoft.com/office/drawing/2014/main" id="{C5EDF76D-5606-4C14-81FE-FF6367A3A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090" y="2353279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79" name="Isosceles Triangle 18">
              <a:extLst>
                <a:ext uri="{FF2B5EF4-FFF2-40B4-BE49-F238E27FC236}">
                  <a16:creationId xmlns:a16="http://schemas.microsoft.com/office/drawing/2014/main" id="{70FD7D9F-1F9A-4D72-8252-AAF240540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7140" y="3694274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0" name="Isosceles Triangle 19">
              <a:extLst>
                <a:ext uri="{FF2B5EF4-FFF2-40B4-BE49-F238E27FC236}">
                  <a16:creationId xmlns:a16="http://schemas.microsoft.com/office/drawing/2014/main" id="{B8115E7C-AE25-4C9B-B81A-106979765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390" y="2934112"/>
              <a:ext cx="98425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1" name="Isosceles Triangle 20">
              <a:extLst>
                <a:ext uri="{FF2B5EF4-FFF2-40B4-BE49-F238E27FC236}">
                  <a16:creationId xmlns:a16="http://schemas.microsoft.com/office/drawing/2014/main" id="{EFC4CCBD-DFE4-4EEC-8FAF-23DE31F59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902" y="3434010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2" name="Isosceles Triangle 21">
              <a:extLst>
                <a:ext uri="{FF2B5EF4-FFF2-40B4-BE49-F238E27FC236}">
                  <a16:creationId xmlns:a16="http://schemas.microsoft.com/office/drawing/2014/main" id="{0CAE3261-30A5-4B1D-BDB3-A240A37D3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015" y="2745262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3" name="Isosceles Triangle 22">
              <a:extLst>
                <a:ext uri="{FF2B5EF4-FFF2-40B4-BE49-F238E27FC236}">
                  <a16:creationId xmlns:a16="http://schemas.microsoft.com/office/drawing/2014/main" id="{B8AC469A-C4CE-45E8-AB35-39B94BB22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015" y="3021396"/>
              <a:ext cx="100012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4" name="Isosceles Triangle 23">
              <a:extLst>
                <a:ext uri="{FF2B5EF4-FFF2-40B4-BE49-F238E27FC236}">
                  <a16:creationId xmlns:a16="http://schemas.microsoft.com/office/drawing/2014/main" id="{CBDBA540-FED0-47B9-977E-BE7F2C015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577" y="2745262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5385" name="Isosceles Triangle 24">
              <a:extLst>
                <a:ext uri="{FF2B5EF4-FFF2-40B4-BE49-F238E27FC236}">
                  <a16:creationId xmlns:a16="http://schemas.microsoft.com/office/drawing/2014/main" id="{8C0BFBC6-42AF-4969-8723-DC18B7C2A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5552" y="3056310"/>
              <a:ext cx="100013" cy="104740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</p:spPr>
          <p:txBody>
            <a:bodyPr wrap="none" lIns="71983" tIns="45709" rIns="71983" bIns="45709"/>
            <a:lstStyle>
              <a:lvl1pPr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5FC267-2494-4BF5-91D0-161FAF3BF2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r="38082"/>
          <a:stretch/>
        </p:blipFill>
        <p:spPr>
          <a:xfrm>
            <a:off x="520636" y="1845674"/>
            <a:ext cx="3579813" cy="3356641"/>
          </a:xfrm>
          <a:prstGeom prst="rect">
            <a:avLst/>
          </a:prstGeom>
        </p:spPr>
      </p:pic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F873F533-7D95-4E1A-A6D0-7054FCE26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24" y="5202315"/>
            <a:ext cx="3579813" cy="1179435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txBody>
          <a:bodyPr wrap="none" lIns="71983" tIns="45709" rIns="71983" bIns="45709"/>
          <a:lstStyle>
            <a:lvl1pPr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D5D9CA04-A504-4BEB-8E21-C63E16922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58" y="5391150"/>
            <a:ext cx="3292742" cy="13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9BA17"/>
                </a:solidFill>
                <a:miter lim="800000"/>
                <a:headEnd/>
                <a:tailEnd/>
              </a14:hiddenLine>
            </a:ext>
          </a:extLst>
        </p:spPr>
        <p:txBody>
          <a:bodyPr lIns="71983" tIns="0" rIns="71983" bIns="0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hu-HU" altLang="en-US" sz="2000" dirty="0">
                <a:latin typeface="+mn-lt"/>
              </a:rPr>
              <a:t>Ericsson Ház </a:t>
            </a:r>
            <a:br>
              <a:rPr lang="hu-HU" altLang="en-US" sz="2000" dirty="0">
                <a:latin typeface="+mn-lt"/>
              </a:rPr>
            </a:br>
            <a:r>
              <a:rPr lang="hu-HU" altLang="en-US" sz="2000" dirty="0">
                <a:latin typeface="+mn-lt"/>
              </a:rPr>
              <a:t>Kutatás-Fejlesztés,</a:t>
            </a:r>
            <a:br>
              <a:rPr lang="hu-HU" altLang="en-US" sz="2000" dirty="0">
                <a:latin typeface="+mn-lt"/>
              </a:rPr>
            </a:br>
            <a:r>
              <a:rPr lang="hu-HU" altLang="en-US" sz="2000" dirty="0">
                <a:latin typeface="+mn-lt"/>
              </a:rPr>
              <a:t> üzleti és operatív területek</a:t>
            </a:r>
          </a:p>
        </p:txBody>
      </p:sp>
    </p:spTree>
    <p:extLst>
      <p:ext uri="{BB962C8B-B14F-4D97-AF65-F5344CB8AC3E}">
        <p14:creationId xmlns:p14="http://schemas.microsoft.com/office/powerpoint/2010/main" val="122667611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A05125-5E31-42D7-B849-2D6E7472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9550836" cy="1081088"/>
          </a:xfrm>
        </p:spPr>
        <p:txBody>
          <a:bodyPr/>
          <a:lstStyle/>
          <a:p>
            <a:pPr>
              <a:defRPr/>
            </a:pPr>
            <a:r>
              <a:rPr lang="hu-HU" dirty="0">
                <a:latin typeface="Ericsson Hilda" panose="00000500000000000000" pitchFamily="2" charset="0"/>
              </a:rPr>
              <a:t>Szervezeti egységek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17410" name="Content Placeholder 4">
            <a:extLst>
              <a:ext uri="{FF2B5EF4-FFF2-40B4-BE49-F238E27FC236}">
                <a16:creationId xmlns:a16="http://schemas.microsoft.com/office/drawing/2014/main" id="{5B711961-D9DE-4F9D-BAAE-9F26431EAE3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68437" y="3316777"/>
            <a:ext cx="5295900" cy="1645588"/>
          </a:xfrm>
          <a:extLst>
            <a:ext uri="{909E8E84-426E-40DD-AFC4-6F175D3DCCD1}">
              <a14:hiddenFill xmlns:a14="http://schemas.microsoft.com/office/drawing/2010/main">
                <a:solidFill>
                  <a:srgbClr val="89BA17"/>
                </a:solidFill>
              </a14:hiddenFill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altLang="en-US" sz="2000" b="1" dirty="0">
                <a:latin typeface="Ericsson Hilda" panose="00000500000000000000" pitchFamily="2" charset="0"/>
              </a:rPr>
              <a:t>Globális Szolgáltató Központ</a:t>
            </a:r>
            <a:br>
              <a:rPr lang="en-US" altLang="en-US" sz="1800" b="1" dirty="0"/>
            </a:br>
            <a:r>
              <a:rPr lang="hu-HU" altLang="en-US" sz="1800" dirty="0">
                <a:latin typeface="Ericsson Hilda" panose="00000500000000000000" pitchFamily="2" charset="0"/>
              </a:rPr>
              <a:t>3</a:t>
            </a:r>
            <a:r>
              <a:rPr lang="en-US" altLang="en-US" sz="1800" dirty="0">
                <a:latin typeface="Ericsson Hilda" panose="00000500000000000000" pitchFamily="2" charset="0"/>
              </a:rPr>
              <a:t>00 </a:t>
            </a:r>
            <a:r>
              <a:rPr lang="hu-HU" altLang="en-US" sz="1800" dirty="0">
                <a:latin typeface="Ericsson Hilda" panose="00000500000000000000" pitchFamily="2" charset="0"/>
              </a:rPr>
              <a:t>fő</a:t>
            </a:r>
            <a:endParaRPr lang="en-US" altLang="en-US" sz="1800" dirty="0">
              <a:latin typeface="Ericsson Hilda" panose="00000500000000000000" pitchFamily="2" charset="0"/>
            </a:endParaRPr>
          </a:p>
          <a:p>
            <a:pPr marL="463550" lvl="1"/>
            <a:r>
              <a:rPr lang="hu-HU" altLang="en-US" sz="1800" dirty="0">
                <a:latin typeface="Ericsson Hilda" panose="00000500000000000000" pitchFamily="2" charset="0"/>
                <a:ea typeface="+mn-ea"/>
                <a:cs typeface="+mn-cs"/>
              </a:rPr>
              <a:t>Távközlési rendszerek kiszolgálása, projektek megvalóstása, tervezése, szerelése, tesztelése, a különböző rendszerek integrációja és támogatása a világ számos országában</a:t>
            </a:r>
            <a:endParaRPr lang="en-US" altLang="en-US" sz="1800" dirty="0">
              <a:latin typeface="Ericsson Hilda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F0BCD77-46C1-47A2-B84B-F99348EE38E3}"/>
              </a:ext>
            </a:extLst>
          </p:cNvPr>
          <p:cNvSpPr txBox="1">
            <a:spLocks/>
          </p:cNvSpPr>
          <p:nvPr/>
        </p:nvSpPr>
        <p:spPr bwMode="auto">
          <a:xfrm>
            <a:off x="654276" y="5121721"/>
            <a:ext cx="5295900" cy="138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9BA17"/>
                </a:solidFill>
              </a14:hiddenFill>
            </a:ext>
          </a:extLst>
        </p:spPr>
        <p:txBody>
          <a:bodyPr lIns="72000" tIns="0" rIns="72000" bIns="0"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921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2525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16144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Telephelyi karbantartó tevékenység</a:t>
            </a:r>
            <a:br>
              <a:rPr lang="en-US" sz="1800" b="1" kern="0" dirty="0"/>
            </a:br>
            <a:r>
              <a:rPr lang="en-US" sz="1800" dirty="0">
                <a:latin typeface="Ericsson Hilda" panose="00000500000000000000" pitchFamily="2" charset="0"/>
              </a:rPr>
              <a:t>2</a:t>
            </a:r>
            <a:r>
              <a:rPr lang="hu-HU" sz="1800" dirty="0">
                <a:latin typeface="Ericsson Hilda" panose="00000500000000000000" pitchFamily="2" charset="0"/>
              </a:rPr>
              <a:t>0</a:t>
            </a:r>
            <a:r>
              <a:rPr lang="en-US" sz="1800" dirty="0">
                <a:latin typeface="Ericsson Hilda" panose="00000500000000000000" pitchFamily="2" charset="0"/>
              </a:rPr>
              <a:t>0 </a:t>
            </a:r>
            <a:r>
              <a:rPr lang="hu-HU" sz="1800" dirty="0">
                <a:latin typeface="Ericsson Hilda" panose="00000500000000000000" pitchFamily="2" charset="0"/>
              </a:rPr>
              <a:t>fő</a:t>
            </a:r>
            <a:endParaRPr lang="en-US" sz="180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dirty="0">
                <a:latin typeface="Ericsson Hilda" panose="00000500000000000000" pitchFamily="2" charset="0"/>
              </a:rPr>
              <a:t>Az UPC országos hálózatának helyszíni és telephelyi karbantartás</a:t>
            </a:r>
            <a:endParaRPr lang="en-US" sz="1800" dirty="0">
              <a:latin typeface="Ericsson Hilda" panose="00000500000000000000" pitchFamily="2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9FEF8E1-31A6-41C0-9290-10EFEF261F07}"/>
              </a:ext>
            </a:extLst>
          </p:cNvPr>
          <p:cNvSpPr txBox="1">
            <a:spLocks/>
          </p:cNvSpPr>
          <p:nvPr/>
        </p:nvSpPr>
        <p:spPr bwMode="auto">
          <a:xfrm>
            <a:off x="6238651" y="1557338"/>
            <a:ext cx="5786891" cy="49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9BA17"/>
                </a:solidFill>
              </a14:hiddenFill>
            </a:ext>
          </a:extLst>
        </p:spPr>
        <p:txBody>
          <a:bodyPr lIns="72000" tIns="0" rIns="72000" bIns="0"/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921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2525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16144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hu-HU" sz="2000" b="1" kern="0" dirty="0" err="1">
                <a:latin typeface="Ericsson Hilda" panose="00000500000000000000" pitchFamily="2" charset="0"/>
              </a:rPr>
              <a:t>Kutatás+Fejlesztési</a:t>
            </a:r>
            <a:r>
              <a:rPr lang="hu-HU" sz="2000" b="1" kern="0" dirty="0">
                <a:latin typeface="Ericsson Hilda" panose="00000500000000000000" pitchFamily="2" charset="0"/>
              </a:rPr>
              <a:t> Központ</a:t>
            </a:r>
            <a:br>
              <a:rPr lang="en-US" sz="1800" b="1" kern="0" dirty="0"/>
            </a:br>
            <a:r>
              <a:rPr lang="en-US" sz="1800" kern="0" dirty="0">
                <a:latin typeface="Ericsson Hilda" panose="00000500000000000000" pitchFamily="2" charset="0"/>
              </a:rPr>
              <a:t>1</a:t>
            </a:r>
            <a:r>
              <a:rPr lang="hu-HU" sz="1800" kern="0" dirty="0">
                <a:latin typeface="Ericsson Hilda" panose="00000500000000000000" pitchFamily="2" charset="0"/>
              </a:rPr>
              <a:t>4</a:t>
            </a:r>
            <a:r>
              <a:rPr lang="en-US" sz="1800" kern="0" dirty="0">
                <a:latin typeface="Ericsson Hilda" panose="00000500000000000000" pitchFamily="2" charset="0"/>
              </a:rPr>
              <a:t>00 </a:t>
            </a:r>
            <a:r>
              <a:rPr lang="hu-HU" sz="1800" kern="0" dirty="0">
                <a:latin typeface="Ericsson Hilda" panose="00000500000000000000" pitchFamily="2" charset="0"/>
              </a:rPr>
              <a:t>fő</a:t>
            </a:r>
            <a:endParaRPr lang="hu-HU" sz="1800" kern="0" dirty="0"/>
          </a:p>
          <a:p>
            <a:pPr marL="463550" lvl="1">
              <a:defRPr/>
            </a:pPr>
            <a:r>
              <a:rPr lang="en-US" sz="1800" kern="0" dirty="0">
                <a:latin typeface="Ericsson Hilda" panose="00000500000000000000" pitchFamily="2" charset="0"/>
              </a:rPr>
              <a:t>100 </a:t>
            </a:r>
            <a:r>
              <a:rPr lang="hu-HU" sz="1800" kern="0" dirty="0">
                <a:latin typeface="Ericsson Hilda" panose="00000500000000000000" pitchFamily="2" charset="0"/>
              </a:rPr>
              <a:t>+ </a:t>
            </a:r>
            <a:r>
              <a:rPr lang="en-US" sz="1800" kern="0" dirty="0">
                <a:latin typeface="Ericsson Hilda" panose="00000500000000000000" pitchFamily="2" charset="0"/>
              </a:rPr>
              <a:t>PhD, ~ 1300 </a:t>
            </a:r>
            <a:r>
              <a:rPr lang="hu-HU" sz="1800" kern="0" dirty="0">
                <a:latin typeface="Ericsson Hilda" panose="00000500000000000000" pitchFamily="2" charset="0"/>
              </a:rPr>
              <a:t>mérnök és informatikus</a:t>
            </a:r>
          </a:p>
          <a:p>
            <a:pPr marL="463550" lvl="1">
              <a:defRPr/>
            </a:pPr>
            <a:r>
              <a:rPr lang="en-US" sz="1800" kern="0" dirty="0">
                <a:latin typeface="Ericsson Hilda" panose="00000500000000000000" pitchFamily="2" charset="0"/>
              </a:rPr>
              <a:t>60% MSc </a:t>
            </a:r>
            <a:r>
              <a:rPr lang="hu-HU" sz="1800" kern="0" dirty="0">
                <a:latin typeface="Ericsson Hilda" panose="00000500000000000000" pitchFamily="2" charset="0"/>
              </a:rPr>
              <a:t>vagy magasabb képzettség</a:t>
            </a:r>
            <a:r>
              <a:rPr lang="en-US" sz="1800" kern="0" dirty="0">
                <a:latin typeface="Ericsson Hilda" panose="00000500000000000000" pitchFamily="2" charset="0"/>
              </a:rPr>
              <a:t>, </a:t>
            </a:r>
            <a:br>
              <a:rPr lang="hu-HU" sz="1800" kern="0" dirty="0">
                <a:latin typeface="Ericsson Hilda" panose="00000500000000000000" pitchFamily="2" charset="0"/>
              </a:rPr>
            </a:br>
            <a:r>
              <a:rPr lang="en-US" sz="1800" kern="0" dirty="0">
                <a:latin typeface="Ericsson Hilda" panose="00000500000000000000" pitchFamily="2" charset="0"/>
              </a:rPr>
              <a:t>9% </a:t>
            </a:r>
            <a:r>
              <a:rPr lang="hu-HU" sz="1800" kern="0" dirty="0">
                <a:latin typeface="Ericsson Hilda" panose="00000500000000000000" pitchFamily="2" charset="0"/>
              </a:rPr>
              <a:t>nő, </a:t>
            </a:r>
            <a:r>
              <a:rPr lang="en-US" sz="1800" kern="0" dirty="0">
                <a:latin typeface="Ericsson Hilda" panose="00000500000000000000" pitchFamily="2" charset="0"/>
              </a:rPr>
              <a:t>50% &lt; 35 </a:t>
            </a:r>
            <a:r>
              <a:rPr lang="hu-HU" sz="1800" kern="0" dirty="0">
                <a:latin typeface="Ericsson Hilda" panose="00000500000000000000" pitchFamily="2" charset="0"/>
              </a:rPr>
              <a:t>év</a:t>
            </a: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Az Ericsson négy legfontosabb K+F Központjának egyike</a:t>
            </a:r>
            <a:endParaRPr lang="en-US" sz="1800" kern="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Megvalósul a teljes innovációs lánc </a:t>
            </a:r>
            <a:endParaRPr lang="en-US" sz="1800" kern="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Egyetemi kapcsolatok</a:t>
            </a:r>
            <a:endParaRPr lang="en-US" sz="1800" kern="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Több mint </a:t>
            </a:r>
            <a:r>
              <a:rPr lang="en-US" sz="1800" kern="0" dirty="0">
                <a:latin typeface="Ericsson Hilda" panose="00000500000000000000" pitchFamily="2" charset="0"/>
              </a:rPr>
              <a:t>500 </a:t>
            </a:r>
            <a:r>
              <a:rPr lang="hu-HU" sz="1800" kern="0" dirty="0">
                <a:latin typeface="Ericsson Hilda" panose="00000500000000000000" pitchFamily="2" charset="0"/>
              </a:rPr>
              <a:t>szabadalom</a:t>
            </a:r>
            <a:endParaRPr lang="en-US" sz="1800" kern="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Kutatási területek: IP hálózatok, Hálózatok, hálózat menedzsment, analitika, </a:t>
            </a:r>
            <a:r>
              <a:rPr lang="hu-HU" sz="1800" kern="0" dirty="0" err="1">
                <a:latin typeface="Ericsson Hilda" panose="00000500000000000000" pitchFamily="2" charset="0"/>
              </a:rPr>
              <a:t>virtualizáció</a:t>
            </a:r>
            <a:endParaRPr lang="hu-HU" sz="1800" kern="0" dirty="0">
              <a:latin typeface="Ericsson Hilda" panose="00000500000000000000" pitchFamily="2" charset="0"/>
            </a:endParaRPr>
          </a:p>
          <a:p>
            <a:pPr marL="463550" lvl="1">
              <a:defRPr/>
            </a:pPr>
            <a:r>
              <a:rPr lang="hu-HU" sz="1800" kern="0" dirty="0">
                <a:latin typeface="Ericsson Hilda" panose="00000500000000000000" pitchFamily="2" charset="0"/>
              </a:rPr>
              <a:t>Szoftver termékek fejlesztése, szakterületek: gerinchálózati termékek, szoftver platformok, telekommunikációs applikációk, hálózatmenedzsment és analitika</a:t>
            </a:r>
          </a:p>
          <a:p>
            <a:pPr marL="280988" lvl="1">
              <a:defRPr/>
            </a:pPr>
            <a:endParaRPr lang="en-US" sz="1600" kern="0" dirty="0"/>
          </a:p>
        </p:txBody>
      </p:sp>
      <p:cxnSp>
        <p:nvCxnSpPr>
          <p:cNvPr id="17414" name="Straight Connector 2">
            <a:extLst>
              <a:ext uri="{FF2B5EF4-FFF2-40B4-BE49-F238E27FC236}">
                <a16:creationId xmlns:a16="http://schemas.microsoft.com/office/drawing/2014/main" id="{3F874D62-F8FA-4012-8BF9-6736DA210C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1607440"/>
            <a:ext cx="0" cy="4717160"/>
          </a:xfrm>
          <a:prstGeom prst="line">
            <a:avLst/>
          </a:prstGeom>
          <a:noFill/>
          <a:ln w="19050" cap="rnd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C892E06-25D3-4CDF-A320-C553255F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76" y="1607440"/>
            <a:ext cx="5295900" cy="132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89BA17"/>
                </a:solidFill>
              </a14:hiddenFill>
            </a:ext>
          </a:extLst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A9D4"/>
              </a:buClr>
              <a:buFont typeface="Arial" charset="0"/>
              <a:buChar char="›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892175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2CCE5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2525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16144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altLang="en-US" sz="2000" b="1" kern="0" dirty="0">
                <a:latin typeface="Ericsson Hilda" panose="00000500000000000000" pitchFamily="2" charset="0"/>
              </a:rPr>
              <a:t>Market </a:t>
            </a:r>
            <a:r>
              <a:rPr lang="hu-HU" altLang="en-US" sz="2000" b="1" kern="0" dirty="0" err="1">
                <a:latin typeface="Ericsson Hilda" panose="00000500000000000000" pitchFamily="2" charset="0"/>
              </a:rPr>
              <a:t>Area</a:t>
            </a:r>
            <a:r>
              <a:rPr lang="hu-HU" altLang="en-US" sz="2000" b="1" kern="0" dirty="0">
                <a:latin typeface="Ericsson Hilda" panose="00000500000000000000" pitchFamily="2" charset="0"/>
              </a:rPr>
              <a:t> szervezet</a:t>
            </a:r>
            <a:br>
              <a:rPr lang="en-US" altLang="en-US" sz="1800" b="1" kern="0" dirty="0"/>
            </a:br>
            <a:r>
              <a:rPr lang="hu-HU" altLang="en-US" sz="1800" b="1" kern="0" dirty="0">
                <a:latin typeface="Ericsson Hilda" panose="00000500000000000000" pitchFamily="2" charset="0"/>
              </a:rPr>
              <a:t>1</a:t>
            </a:r>
            <a:r>
              <a:rPr lang="en-US" altLang="en-US" sz="1800" kern="0" dirty="0">
                <a:latin typeface="Ericsson Hilda" panose="00000500000000000000" pitchFamily="2" charset="0"/>
              </a:rPr>
              <a:t>00 </a:t>
            </a:r>
            <a:r>
              <a:rPr lang="hu-HU" altLang="en-US" sz="1800" kern="0" dirty="0">
                <a:latin typeface="Ericsson Hilda" panose="00000500000000000000" pitchFamily="2" charset="0"/>
              </a:rPr>
              <a:t>fő</a:t>
            </a:r>
            <a:endParaRPr lang="en-US" altLang="en-US" sz="1800" kern="0" dirty="0">
              <a:latin typeface="Ericsson Hilda" panose="00000500000000000000" pitchFamily="2" charset="0"/>
            </a:endParaRPr>
          </a:p>
          <a:p>
            <a:pPr marL="463550" lvl="1"/>
            <a:r>
              <a:rPr lang="hu-HU" altLang="en-US" sz="1800" kern="0" dirty="0">
                <a:latin typeface="Ericsson Hilda" panose="00000500000000000000" pitchFamily="2" charset="0"/>
              </a:rPr>
              <a:t>Közép-Európai Régió központ</a:t>
            </a:r>
          </a:p>
          <a:p>
            <a:pPr marL="463550" lvl="1"/>
            <a:r>
              <a:rPr lang="hu-HU" altLang="en-US" sz="1800" kern="0" dirty="0">
                <a:latin typeface="Ericsson Hilda" panose="00000500000000000000" pitchFamily="2" charset="0"/>
              </a:rPr>
              <a:t>Értékesítés, ügyfélmenedzsment</a:t>
            </a:r>
          </a:p>
          <a:p>
            <a:pPr marL="463550" lvl="1"/>
            <a:r>
              <a:rPr lang="hu-HU" altLang="en-US" sz="1800" kern="0" dirty="0">
                <a:latin typeface="Ericsson Hilda" panose="00000500000000000000" pitchFamily="2" charset="0"/>
              </a:rPr>
              <a:t>Közös kiszolgáló egységek</a:t>
            </a:r>
            <a:endParaRPr lang="en-US" altLang="en-US" sz="1600" kern="0" dirty="0">
              <a:latin typeface="Ericsson Hild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72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ED0841-526C-4586-8765-0E4DD7B1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9" y="1800000"/>
            <a:ext cx="10426698" cy="4397600"/>
          </a:xfrm>
        </p:spPr>
        <p:txBody>
          <a:bodyPr/>
          <a:lstStyle/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004-ben 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a Pannon GSM kiírta 3G tenderét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Korábban tiszta Nokia hálózatuk volt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Külön csapat alakult, hogy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 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a lehető legjobban felkészüljünk a tenderre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6 hónapon és 1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0-12 k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örön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át, két alkalommal a Siemenst hirdetve ki győztesnek, végül megnyertük a nyugati országrész 2G cseréjét és az egész országban a 3G bevezetését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005-ben 1500 site-on </a:t>
            </a:r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cser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éltük ki a 2G bázisállomásokat és sokszáz 3G állomást is felszereltünk, csúcsidőben havi 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00-at</a:t>
            </a:r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Később a HSDPA-t is bevezettük, a hálózat 2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010-ig m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űködött</a:t>
            </a:r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A rádióhálózaton kívül a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Packet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Core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és OSS is a miénk volt </a:t>
            </a:r>
            <a:r>
              <a:rPr lang="en-US" b="1" dirty="0"/>
              <a:t> </a:t>
            </a:r>
          </a:p>
          <a:p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endParaRPr lang="en-US" kern="1200" dirty="0">
              <a:latin typeface="Ericsson Hilda" panose="00000500000000000000" pitchFamily="2" charset="0"/>
              <a:ea typeface="ＭＳ Ｐゴシック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8C453-0BF5-482E-A5CE-2203A34B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Ericsson Hilda" panose="00000500000000000000" pitchFamily="2" charset="0"/>
              </a:rPr>
              <a:t>Betörés a Pannon GSM-be</a:t>
            </a:r>
            <a:endParaRPr lang="en-US" dirty="0">
              <a:latin typeface="Ericsson Hilda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D92EF-9A72-428E-9406-269869203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/>
          <a:stretch/>
        </p:blipFill>
        <p:spPr>
          <a:xfrm>
            <a:off x="5653" y="-1"/>
            <a:ext cx="7196667" cy="68681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F9F5990-D7BA-468E-A1EC-AD8B65B608B8}"/>
              </a:ext>
            </a:extLst>
          </p:cNvPr>
          <p:cNvGrpSpPr/>
          <p:nvPr/>
        </p:nvGrpSpPr>
        <p:grpSpPr>
          <a:xfrm>
            <a:off x="7207973" y="350519"/>
            <a:ext cx="4984027" cy="6507481"/>
            <a:chOff x="7207973" y="350519"/>
            <a:chExt cx="4984027" cy="6507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EE5D0C-4079-4E06-813A-7BD4CCAAA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973" y="350519"/>
              <a:ext cx="4984027" cy="524571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CC972F-2AC0-43C6-994E-FD995D8168D4}"/>
                </a:ext>
              </a:extLst>
            </p:cNvPr>
            <p:cNvSpPr/>
            <p:nvPr/>
          </p:nvSpPr>
          <p:spPr bwMode="auto">
            <a:xfrm>
              <a:off x="7207973" y="5596238"/>
              <a:ext cx="4978374" cy="12617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B9857DB-B92E-44FF-B6D6-052AFB94F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096102"/>
              </p:ext>
            </p:extLst>
          </p:nvPr>
        </p:nvGraphicFramePr>
        <p:xfrm>
          <a:off x="7202320" y="1"/>
          <a:ext cx="4989680" cy="686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icture" r:id="rId5" imgW="2949480" imgH="3089880" progId="Word.Picture.8">
                  <p:embed/>
                </p:oleObj>
              </mc:Choice>
              <mc:Fallback>
                <p:oleObj name="Picture" r:id="rId5" imgW="2949480" imgH="3089880" progId="Word.Picture.8">
                  <p:embed/>
                  <p:pic>
                    <p:nvPicPr>
                      <p:cNvPr id="0" name="Object 5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2320" y="1"/>
                        <a:ext cx="4989680" cy="6868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C201676-DFA6-42C3-ACAE-6144077A1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327061" cy="686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24DE2A-76F1-4BB1-AF65-E391E271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Ericsson Hilda" panose="00000500000000000000" pitchFamily="2" charset="0"/>
              </a:rPr>
              <a:t>K</a:t>
            </a:r>
            <a:r>
              <a:rPr lang="hu-HU" dirty="0" err="1">
                <a:latin typeface="Ericsson Hilda" panose="00000500000000000000" pitchFamily="2" charset="0"/>
              </a:rPr>
              <a:t>özép</a:t>
            </a:r>
            <a:r>
              <a:rPr lang="hu-HU" dirty="0">
                <a:latin typeface="Ericsson Hilda" panose="00000500000000000000" pitchFamily="2" charset="0"/>
              </a:rPr>
              <a:t>-Európai Üzleti Régió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425F6D-8F09-489F-B3A9-DC20091CB0FF}"/>
              </a:ext>
            </a:extLst>
          </p:cNvPr>
          <p:cNvSpPr txBox="1">
            <a:spLocks noChangeArrowheads="1"/>
          </p:cNvSpPr>
          <p:nvPr/>
        </p:nvSpPr>
        <p:spPr>
          <a:xfrm>
            <a:off x="479424" y="1707017"/>
            <a:ext cx="5472114" cy="432802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hu-HU" altLang="en-US" sz="1800" dirty="0"/>
              <a:t>Központja az ETH</a:t>
            </a:r>
            <a:endParaRPr lang="en-US" altLang="en-US" sz="1800" dirty="0"/>
          </a:p>
          <a:p>
            <a:pPr>
              <a:spcBef>
                <a:spcPts val="400"/>
              </a:spcBef>
            </a:pPr>
            <a:r>
              <a:rPr lang="hu-HU" altLang="en-US" sz="1800" dirty="0"/>
              <a:t>Magyarország, Csehország, Szlovákia, Szlovénia</a:t>
            </a:r>
            <a:endParaRPr lang="en-US" altLang="en-US" sz="1800" dirty="0"/>
          </a:p>
          <a:p>
            <a:pPr>
              <a:spcBef>
                <a:spcPts val="400"/>
              </a:spcBef>
            </a:pPr>
            <a:r>
              <a:rPr lang="hu-HU" altLang="en-US" sz="1800" dirty="0"/>
              <a:t>Főbb ügyfelek</a:t>
            </a:r>
            <a:r>
              <a:rPr lang="en-US" altLang="en-US" sz="1800" dirty="0"/>
              <a:t>: </a:t>
            </a:r>
            <a:endParaRPr lang="hu-HU" altLang="en-US" sz="1800" dirty="0"/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Vodafone CZ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T-Mobile CZ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 err="1"/>
              <a:t>Slovak</a:t>
            </a:r>
            <a:r>
              <a:rPr lang="hu-HU" altLang="en-US" sz="1800" dirty="0"/>
              <a:t> Telekom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 err="1"/>
              <a:t>Orange</a:t>
            </a:r>
            <a:r>
              <a:rPr lang="hu-HU" altLang="en-US" sz="1800" dirty="0"/>
              <a:t> </a:t>
            </a:r>
            <a:r>
              <a:rPr lang="hu-HU" altLang="en-US" sz="1800" dirty="0" err="1"/>
              <a:t>Slovakia</a:t>
            </a:r>
            <a:endParaRPr lang="hu-HU" altLang="en-US" sz="1800" dirty="0"/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Magyar Telekom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UPC Magyarország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 err="1"/>
              <a:t>Digi</a:t>
            </a:r>
            <a:r>
              <a:rPr lang="hu-HU" altLang="en-US" sz="1800" dirty="0"/>
              <a:t> Magyarország</a:t>
            </a:r>
          </a:p>
          <a:p>
            <a:pPr lvl="1">
              <a:spcBef>
                <a:spcPts val="400"/>
              </a:spcBef>
            </a:pPr>
            <a:r>
              <a:rPr lang="en-US" altLang="en-US" sz="1800" dirty="0"/>
              <a:t>Telekom </a:t>
            </a:r>
            <a:r>
              <a:rPr lang="en-US" altLang="en-US" sz="1800" dirty="0" err="1"/>
              <a:t>Slovenije</a:t>
            </a:r>
            <a:endParaRPr lang="hu-HU" altLang="en-US" sz="1800" dirty="0"/>
          </a:p>
          <a:p>
            <a:pPr lvl="1">
              <a:spcBef>
                <a:spcPts val="400"/>
              </a:spcBef>
            </a:pPr>
            <a:r>
              <a:rPr lang="en-US" altLang="en-US" sz="1800" dirty="0"/>
              <a:t>A1 Slovenia</a:t>
            </a:r>
            <a:endParaRPr lang="hu-HU" altLang="en-US" sz="1800" dirty="0"/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PPF Group</a:t>
            </a:r>
            <a:endParaRPr lang="en-US" altLang="en-US" sz="1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95F8B8-9D68-4C6E-9B15-30CCE2F00CBC}"/>
              </a:ext>
            </a:extLst>
          </p:cNvPr>
          <p:cNvGrpSpPr/>
          <p:nvPr/>
        </p:nvGrpSpPr>
        <p:grpSpPr>
          <a:xfrm>
            <a:off x="6240463" y="2103257"/>
            <a:ext cx="5472113" cy="3391960"/>
            <a:chOff x="7077076" y="1859417"/>
            <a:chExt cx="4635500" cy="2873375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C1C59017-13A7-42BD-921B-DFF2FAC70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076" y="1859417"/>
              <a:ext cx="2308225" cy="140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9EEAF15F-70C3-493A-AB18-DFD4141E5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301" y="1859417"/>
              <a:ext cx="2327275" cy="140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A3060205-CE1C-4274-86D4-2386E6412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7076" y="3265942"/>
              <a:ext cx="2308225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36D05006-24F5-47D5-8BEE-D4AC06C61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301" y="3265942"/>
              <a:ext cx="2327275" cy="146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56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91DE66-034A-4CF8-8CAE-F07E5E77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11227493" cy="1081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>
                <a:latin typeface="Ericsson Hilda" panose="00000500000000000000" pitchFamily="2" charset="0"/>
              </a:rPr>
              <a:t>Egyetemi együttműködések</a:t>
            </a:r>
            <a:br>
              <a:rPr lang="en-US" dirty="0"/>
            </a:br>
            <a:r>
              <a:rPr lang="hu-HU" sz="3100" dirty="0">
                <a:latin typeface="Ericsson Hilda" panose="00000500000000000000" pitchFamily="2" charset="0"/>
              </a:rPr>
              <a:t>Példamutató szerep az ipar és a tudományos szféra együttműködésére 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25602" name="Rectangle: Rounded Corners 19">
            <a:extLst>
              <a:ext uri="{FF2B5EF4-FFF2-40B4-BE49-F238E27FC236}">
                <a16:creationId xmlns:a16="http://schemas.microsoft.com/office/drawing/2014/main" id="{A6613872-0484-4077-A0B0-1FFCB185A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801" y="1803400"/>
            <a:ext cx="1717678" cy="472281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3" name="Rectangle: Rounded Corners 20">
            <a:extLst>
              <a:ext uri="{FF2B5EF4-FFF2-40B4-BE49-F238E27FC236}">
                <a16:creationId xmlns:a16="http://schemas.microsoft.com/office/drawing/2014/main" id="{84187A80-51A1-414E-8CA7-A0FAAECB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040" y="1803400"/>
            <a:ext cx="1717678" cy="472281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4" name="Rectangle: Rounded Corners 21">
            <a:extLst>
              <a:ext uri="{FF2B5EF4-FFF2-40B4-BE49-F238E27FC236}">
                <a16:creationId xmlns:a16="http://schemas.microsoft.com/office/drawing/2014/main" id="{F8FBD7A1-6BC0-4221-9A2F-1773749CE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169" y="1803400"/>
            <a:ext cx="1717678" cy="4722813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5" name="Rectangle: Rounded Corners 22">
            <a:extLst>
              <a:ext uri="{FF2B5EF4-FFF2-40B4-BE49-F238E27FC236}">
                <a16:creationId xmlns:a16="http://schemas.microsoft.com/office/drawing/2014/main" id="{39016914-1196-4AFF-A100-A851324B9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704" y="1803400"/>
            <a:ext cx="1717678" cy="4722813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6" name="Rectangle: Rounded Corners 23">
            <a:extLst>
              <a:ext uri="{FF2B5EF4-FFF2-40B4-BE49-F238E27FC236}">
                <a16:creationId xmlns:a16="http://schemas.microsoft.com/office/drawing/2014/main" id="{FF1901F5-CC76-47E3-91A9-8E3C58769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9239" y="1803400"/>
            <a:ext cx="1717678" cy="472281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7" name="Rectangle: Rounded Corners 7">
            <a:extLst>
              <a:ext uri="{FF2B5EF4-FFF2-40B4-BE49-F238E27FC236}">
                <a16:creationId xmlns:a16="http://schemas.microsoft.com/office/drawing/2014/main" id="{EBB6DF58-1BEF-48A3-AEC7-E63578291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58" y="1800225"/>
            <a:ext cx="1717678" cy="4722813"/>
          </a:xfrm>
          <a:prstGeom prst="roundRect">
            <a:avLst>
              <a:gd name="adj" fmla="val 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 wrap="none" lIns="72000" rIns="72000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50D9FF-E770-4DCB-ACDE-6DB345D2CBE2}"/>
              </a:ext>
            </a:extLst>
          </p:cNvPr>
          <p:cNvSpPr/>
          <p:nvPr/>
        </p:nvSpPr>
        <p:spPr>
          <a:xfrm>
            <a:off x="504372" y="4359277"/>
            <a:ext cx="1841534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600"/>
              </a:spcAft>
              <a:defRPr/>
            </a:pPr>
            <a:r>
              <a:rPr lang="en-US" altLang="en-US" sz="1200" b="1" dirty="0" err="1">
                <a:solidFill>
                  <a:schemeClr val="bg1"/>
                </a:solidFill>
              </a:rPr>
              <a:t>Villamosmérnöki</a:t>
            </a:r>
            <a:r>
              <a:rPr lang="en-US" altLang="en-US" sz="1200" b="1" dirty="0">
                <a:solidFill>
                  <a:schemeClr val="bg1"/>
                </a:solidFill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</a:rPr>
              <a:t>és</a:t>
            </a:r>
            <a:r>
              <a:rPr lang="en-US" altLang="en-US" sz="1200" b="1" dirty="0">
                <a:solidFill>
                  <a:schemeClr val="bg1"/>
                </a:solidFill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</a:rPr>
              <a:t>Informatikai</a:t>
            </a:r>
            <a:r>
              <a:rPr lang="en-US" altLang="en-US" sz="1200" b="1" dirty="0">
                <a:solidFill>
                  <a:schemeClr val="bg1"/>
                </a:solidFill>
              </a:rPr>
              <a:t> Kar (VIK)</a:t>
            </a:r>
            <a:endParaRPr lang="hu-HU" altLang="en-US" sz="1200" b="1" dirty="0">
              <a:solidFill>
                <a:schemeClr val="bg1"/>
              </a:solidFill>
            </a:endParaRPr>
          </a:p>
          <a:p>
            <a:pPr marL="0" lvl="1">
              <a:spcAft>
                <a:spcPts val="600"/>
              </a:spcAft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Nagysebességű Hálózatok Laboratórium</a:t>
            </a:r>
          </a:p>
          <a:p>
            <a:pPr marL="0" lvl="1"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Komplex Hardver Laboratórium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06C974-2567-4DF4-90E2-3D02653CE2C1}"/>
              </a:ext>
            </a:extLst>
          </p:cNvPr>
          <p:cNvSpPr/>
          <p:nvPr/>
        </p:nvSpPr>
        <p:spPr>
          <a:xfrm>
            <a:off x="475344" y="1990081"/>
            <a:ext cx="1841534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altLang="en-US" sz="1100" b="1" dirty="0">
                <a:solidFill>
                  <a:schemeClr val="bg1"/>
                </a:solidFill>
              </a:rPr>
              <a:t>BUDAPESTI MŰSZAKI ÉS GAZDASÁGTUDOMÁNYI EGYETEM</a:t>
            </a:r>
            <a:endParaRPr lang="en-US" altLang="en-US" sz="11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4293E1-6588-4AE6-90AB-7E982AEAE316}"/>
              </a:ext>
            </a:extLst>
          </p:cNvPr>
          <p:cNvSpPr/>
          <p:nvPr/>
        </p:nvSpPr>
        <p:spPr>
          <a:xfrm>
            <a:off x="2389908" y="4359277"/>
            <a:ext cx="1698122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300"/>
              </a:spcAft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Természettudományi Kar</a:t>
            </a:r>
          </a:p>
          <a:p>
            <a:pPr marL="0" lvl="1"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Kommunikációs Hálózatok Laboratórium</a:t>
            </a:r>
          </a:p>
          <a:p>
            <a:pPr marL="0" lvl="1">
              <a:spcBef>
                <a:spcPts val="1200"/>
              </a:spcBef>
              <a:spcAft>
                <a:spcPts val="300"/>
              </a:spcAft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Informatikai kar</a:t>
            </a:r>
          </a:p>
          <a:p>
            <a:pPr marL="0" lvl="1">
              <a:defRPr/>
            </a:pPr>
            <a:r>
              <a:rPr lang="sv-SE" altLang="en-US" sz="1200" dirty="0">
                <a:solidFill>
                  <a:schemeClr val="bg1"/>
                </a:solidFill>
              </a:rPr>
              <a:t>S</a:t>
            </a:r>
            <a:r>
              <a:rPr lang="hu-HU" altLang="en-US" sz="1200" dirty="0">
                <a:solidFill>
                  <a:schemeClr val="bg1"/>
                </a:solidFill>
              </a:rPr>
              <a:t>z</a:t>
            </a:r>
            <a:r>
              <a:rPr lang="sv-SE" altLang="en-US" sz="1200" dirty="0">
                <a:solidFill>
                  <a:schemeClr val="bg1"/>
                </a:solidFill>
              </a:rPr>
              <a:t>oft</a:t>
            </a:r>
            <a:r>
              <a:rPr lang="hu-HU" altLang="en-US" sz="1200" dirty="0" err="1">
                <a:solidFill>
                  <a:schemeClr val="bg1"/>
                </a:solidFill>
              </a:rPr>
              <a:t>vertechnológia</a:t>
            </a:r>
            <a:r>
              <a:rPr lang="hu-HU" altLang="en-US" sz="1200" dirty="0">
                <a:solidFill>
                  <a:schemeClr val="bg1"/>
                </a:solidFill>
              </a:rPr>
              <a:t> Laboratórium </a:t>
            </a:r>
            <a:endParaRPr lang="sv-SE" altLang="en-US" sz="1200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DED50F-A7E9-4AA1-BA0A-6073C914EBBC}"/>
              </a:ext>
            </a:extLst>
          </p:cNvPr>
          <p:cNvSpPr/>
          <p:nvPr/>
        </p:nvSpPr>
        <p:spPr>
          <a:xfrm>
            <a:off x="2375394" y="2059331"/>
            <a:ext cx="183990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EÖTVÖS LORÁND TUDOMÁNYEGYETEM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1406CB-F3D3-4A1C-ACBC-CC998CD4259F}"/>
              </a:ext>
            </a:extLst>
          </p:cNvPr>
          <p:cNvSpPr/>
          <p:nvPr/>
        </p:nvSpPr>
        <p:spPr>
          <a:xfrm>
            <a:off x="6235943" y="4359277"/>
            <a:ext cx="1724197" cy="1423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300"/>
              </a:spcAft>
              <a:defRPr/>
            </a:pPr>
            <a:r>
              <a:rPr lang="en-US" altLang="en-US" sz="1200" b="1" dirty="0">
                <a:solidFill>
                  <a:schemeClr val="bg1"/>
                </a:solidFill>
              </a:rPr>
              <a:t>M</a:t>
            </a:r>
            <a:r>
              <a:rPr lang="hu-HU" altLang="en-US" sz="1200" b="1" dirty="0">
                <a:solidFill>
                  <a:schemeClr val="bg1"/>
                </a:solidFill>
              </a:rPr>
              <a:t>e</a:t>
            </a:r>
            <a:r>
              <a:rPr lang="en-US" altLang="en-US" sz="1200" b="1" dirty="0" err="1">
                <a:solidFill>
                  <a:schemeClr val="bg1"/>
                </a:solidFill>
              </a:rPr>
              <a:t>ster</a:t>
            </a:r>
            <a:r>
              <a:rPr lang="en-US" altLang="en-US" sz="1200" b="1" dirty="0">
                <a:solidFill>
                  <a:schemeClr val="bg1"/>
                </a:solidFill>
              </a:rPr>
              <a:t> Program</a:t>
            </a:r>
            <a:r>
              <a:rPr lang="hu-HU" altLang="en-US" sz="1200" b="1" dirty="0">
                <a:solidFill>
                  <a:schemeClr val="bg1"/>
                </a:solidFill>
              </a:rPr>
              <a:t>ok</a:t>
            </a:r>
            <a:endParaRPr lang="en-US" altLang="en-US" sz="1200" b="1" dirty="0">
              <a:solidFill>
                <a:schemeClr val="bg1"/>
              </a:solidFill>
            </a:endParaRPr>
          </a:p>
          <a:p>
            <a:pPr marL="146050" lvl="1" indent="-90488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-</a:t>
            </a:r>
            <a:r>
              <a:rPr lang="hu-HU" altLang="en-US" sz="1200" dirty="0">
                <a:solidFill>
                  <a:schemeClr val="bg1"/>
                </a:solidFill>
              </a:rPr>
              <a:t> </a:t>
            </a:r>
            <a:r>
              <a:rPr lang="en-US" altLang="en-US" sz="1200" dirty="0">
                <a:solidFill>
                  <a:schemeClr val="bg1"/>
                </a:solidFill>
              </a:rPr>
              <a:t>S</a:t>
            </a:r>
            <a:r>
              <a:rPr lang="hu-HU" altLang="en-US" sz="1200" dirty="0">
                <a:solidFill>
                  <a:schemeClr val="bg1"/>
                </a:solidFill>
              </a:rPr>
              <a:t>zolgáltatás tervező mérnök 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  <a:p>
            <a:pPr marL="146050" lvl="1" indent="-90488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- </a:t>
            </a:r>
            <a:r>
              <a:rPr lang="hu-HU" altLang="en-US" sz="1200" dirty="0">
                <a:solidFill>
                  <a:schemeClr val="bg1"/>
                </a:solidFill>
              </a:rPr>
              <a:t>Biztonság és adatvédelem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  <a:p>
            <a:pPr marL="146050" lvl="1" indent="-90488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- Digital</a:t>
            </a:r>
            <a:r>
              <a:rPr lang="hu-HU" altLang="en-US" sz="1200" dirty="0">
                <a:solidFill>
                  <a:schemeClr val="bg1"/>
                </a:solidFill>
              </a:rPr>
              <a:t>ális média technológia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08B475-9463-4BA9-940C-FC606C82BEEA}"/>
              </a:ext>
            </a:extLst>
          </p:cNvPr>
          <p:cNvSpPr/>
          <p:nvPr/>
        </p:nvSpPr>
        <p:spPr>
          <a:xfrm>
            <a:off x="6221429" y="2151664"/>
            <a:ext cx="1841534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altLang="en-US" sz="1200" b="1">
                <a:solidFill>
                  <a:schemeClr val="bg1"/>
                </a:solidFill>
              </a:rPr>
              <a:t>EIT DIGITAL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783E3A-CE6C-4E29-9E8E-DEF3EF2FDEA4}"/>
              </a:ext>
            </a:extLst>
          </p:cNvPr>
          <p:cNvSpPr/>
          <p:nvPr/>
        </p:nvSpPr>
        <p:spPr>
          <a:xfrm>
            <a:off x="8124737" y="4359277"/>
            <a:ext cx="1720938" cy="8694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300"/>
              </a:spcAft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Menedzsment Intézet</a:t>
            </a:r>
            <a:endParaRPr lang="en-US" altLang="en-US" sz="1200" b="1" dirty="0">
              <a:solidFill>
                <a:schemeClr val="bg1"/>
              </a:solidFill>
            </a:endParaRPr>
          </a:p>
          <a:p>
            <a:pPr marL="0" lvl="1"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Stratégiai menedzsment tanszék </a:t>
            </a:r>
          </a:p>
          <a:p>
            <a:pPr marL="0" lvl="1">
              <a:defRPr/>
            </a:pPr>
            <a:endParaRPr lang="hu-HU" altLang="en-US" sz="1200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60F283A-5542-4985-B741-A16ED8CA976F}"/>
              </a:ext>
            </a:extLst>
          </p:cNvPr>
          <p:cNvSpPr/>
          <p:nvPr/>
        </p:nvSpPr>
        <p:spPr>
          <a:xfrm>
            <a:off x="8106963" y="2059331"/>
            <a:ext cx="184153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BUDAPESTI </a:t>
            </a:r>
            <a:br>
              <a:rPr lang="hu-HU" altLang="en-US" sz="1200" b="1" dirty="0">
                <a:solidFill>
                  <a:schemeClr val="bg1"/>
                </a:solidFill>
              </a:rPr>
            </a:br>
            <a:r>
              <a:rPr lang="en-US" altLang="en-US" sz="1200" b="1" dirty="0">
                <a:solidFill>
                  <a:schemeClr val="bg1"/>
                </a:solidFill>
              </a:rPr>
              <a:t>CORVINUS </a:t>
            </a:r>
            <a:r>
              <a:rPr lang="hu-HU" altLang="en-US" sz="1200" b="1" dirty="0">
                <a:solidFill>
                  <a:schemeClr val="bg1"/>
                </a:solidFill>
              </a:rPr>
              <a:t>EGYETEM 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5DAC5C3-A31D-4401-8A2B-442B546FF422}"/>
              </a:ext>
            </a:extLst>
          </p:cNvPr>
          <p:cNvSpPr/>
          <p:nvPr/>
        </p:nvSpPr>
        <p:spPr>
          <a:xfrm>
            <a:off x="10028198" y="4359277"/>
            <a:ext cx="1693234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300"/>
              </a:spcAft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Menedzsment tudományi tanszék</a:t>
            </a:r>
          </a:p>
          <a:p>
            <a:pPr marL="0" lvl="1">
              <a:spcAft>
                <a:spcPts val="300"/>
              </a:spcAft>
              <a:defRPr/>
            </a:pPr>
            <a:endParaRPr lang="en-US" altLang="en-US" sz="1200" b="1" dirty="0">
              <a:solidFill>
                <a:schemeClr val="bg1"/>
              </a:solidFill>
            </a:endParaRPr>
          </a:p>
          <a:p>
            <a:pPr marL="0" lvl="1"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Projektmenedzsment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B27FF45-4C12-41F3-873F-58A79E2DA900}"/>
              </a:ext>
            </a:extLst>
          </p:cNvPr>
          <p:cNvSpPr/>
          <p:nvPr/>
        </p:nvSpPr>
        <p:spPr>
          <a:xfrm>
            <a:off x="9989239" y="2151664"/>
            <a:ext cx="1839904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en-US" altLang="en-US" sz="1200" b="1">
                <a:solidFill>
                  <a:schemeClr val="bg1"/>
                </a:solidFill>
              </a:rPr>
              <a:t>MISKOLC</a:t>
            </a:r>
            <a:r>
              <a:rPr lang="hu-HU" altLang="en-US" sz="1200" b="1">
                <a:solidFill>
                  <a:schemeClr val="bg1"/>
                </a:solidFill>
              </a:rPr>
              <a:t>I EGYETEM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cxnSp>
        <p:nvCxnSpPr>
          <p:cNvPr id="25619" name="Straight Connector 3">
            <a:extLst>
              <a:ext uri="{FF2B5EF4-FFF2-40B4-BE49-F238E27FC236}">
                <a16:creationId xmlns:a16="http://schemas.microsoft.com/office/drawing/2014/main" id="{74EFECE1-52A9-4602-AF0D-3913BA24B7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7860" y="2781300"/>
            <a:ext cx="1500932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0" name="Straight Connector 26">
            <a:extLst>
              <a:ext uri="{FF2B5EF4-FFF2-40B4-BE49-F238E27FC236}">
                <a16:creationId xmlns:a16="http://schemas.microsoft.com/office/drawing/2014/main" id="{30A600E7-6B6B-455C-A0C1-6928A049BC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3174" y="2781300"/>
            <a:ext cx="1500931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1" name="Straight Connector 27">
            <a:extLst>
              <a:ext uri="{FF2B5EF4-FFF2-40B4-BE49-F238E27FC236}">
                <a16:creationId xmlns:a16="http://schemas.microsoft.com/office/drawing/2014/main" id="{8083F3F9-A536-48F0-90F8-9588AB6F1D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3654" y="2781300"/>
            <a:ext cx="1502561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2" name="Straight Connector 28">
            <a:extLst>
              <a:ext uri="{FF2B5EF4-FFF2-40B4-BE49-F238E27FC236}">
                <a16:creationId xmlns:a16="http://schemas.microsoft.com/office/drawing/2014/main" id="{6AB83E6A-2A0B-4DAB-9975-FCA400BA9A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03115" y="2781300"/>
            <a:ext cx="1502561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3" name="Straight Connector 30">
            <a:extLst>
              <a:ext uri="{FF2B5EF4-FFF2-40B4-BE49-F238E27FC236}">
                <a16:creationId xmlns:a16="http://schemas.microsoft.com/office/drawing/2014/main" id="{A9603100-A749-4039-B09D-6E400CD401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70723" y="2781300"/>
            <a:ext cx="1500931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24" name="Picture 3" descr="BMEk_ep">
            <a:extLst>
              <a:ext uri="{FF2B5EF4-FFF2-40B4-BE49-F238E27FC236}">
                <a16:creationId xmlns:a16="http://schemas.microsoft.com/office/drawing/2014/main" id="{2CCE5BCD-F430-4BFD-8787-B7EA46A1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0" y="2936875"/>
            <a:ext cx="1543304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226F170-C82F-43CF-B0F9-AF72CD3866AC}"/>
              </a:ext>
            </a:extLst>
          </p:cNvPr>
          <p:cNvSpPr/>
          <p:nvPr/>
        </p:nvSpPr>
        <p:spPr>
          <a:xfrm>
            <a:off x="4311295" y="4359277"/>
            <a:ext cx="1698122" cy="18697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300"/>
              </a:spcAft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Pszichológia Intézet</a:t>
            </a:r>
          </a:p>
          <a:p>
            <a:pPr marL="0" lvl="1">
              <a:spcAft>
                <a:spcPts val="300"/>
              </a:spcAft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Szervezet és Környezet-pszichológiai Tanszék</a:t>
            </a:r>
          </a:p>
          <a:p>
            <a:pPr marL="0" lvl="1">
              <a:spcAft>
                <a:spcPts val="300"/>
              </a:spcAft>
              <a:defRPr/>
            </a:pPr>
            <a:endParaRPr lang="en-US" altLang="en-US" sz="1200" dirty="0">
              <a:solidFill>
                <a:schemeClr val="bg1"/>
              </a:solidFill>
            </a:endParaRPr>
          </a:p>
          <a:p>
            <a:pPr marL="0" lvl="1">
              <a:defRPr/>
            </a:pPr>
            <a:r>
              <a:rPr lang="hu-HU" altLang="en-US" sz="1200" dirty="0">
                <a:solidFill>
                  <a:schemeClr val="bg1"/>
                </a:solidFill>
              </a:rPr>
              <a:t>Közös kutatás az innovációs menedzsment területén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31F939-EFA1-4FAB-8EE0-CB458527F65D}"/>
              </a:ext>
            </a:extLst>
          </p:cNvPr>
          <p:cNvSpPr/>
          <p:nvPr/>
        </p:nvSpPr>
        <p:spPr>
          <a:xfrm>
            <a:off x="4296781" y="2059331"/>
            <a:ext cx="184153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hu-HU" altLang="en-US" sz="1200" b="1" dirty="0">
                <a:solidFill>
                  <a:schemeClr val="bg1"/>
                </a:solidFill>
              </a:rPr>
              <a:t>EÖTVÖS LORÁND TUDOMÁNYEGYETEM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cxnSp>
        <p:nvCxnSpPr>
          <p:cNvPr id="25627" name="Straight Connector 34">
            <a:extLst>
              <a:ext uri="{FF2B5EF4-FFF2-40B4-BE49-F238E27FC236}">
                <a16:creationId xmlns:a16="http://schemas.microsoft.com/office/drawing/2014/main" id="{F7A0E074-F190-4684-95B2-9958992ABA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4561" y="2781300"/>
            <a:ext cx="1502561" cy="0"/>
          </a:xfrm>
          <a:prstGeom prst="line">
            <a:avLst/>
          </a:prstGeom>
          <a:noFill/>
          <a:ln w="25400" cap="rnd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28" name="Picture 7" descr="BME_ELTE_EszakiTomb_resize">
            <a:extLst>
              <a:ext uri="{FF2B5EF4-FFF2-40B4-BE49-F238E27FC236}">
                <a16:creationId xmlns:a16="http://schemas.microsoft.com/office/drawing/2014/main" id="{E37A208F-76B1-4D53-812F-83FD9616C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"/>
          <a:stretch>
            <a:fillRect/>
          </a:stretch>
        </p:blipFill>
        <p:spPr bwMode="auto">
          <a:xfrm>
            <a:off x="2473174" y="2936875"/>
            <a:ext cx="154167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29" name="Picture 1">
            <a:extLst>
              <a:ext uri="{FF2B5EF4-FFF2-40B4-BE49-F238E27FC236}">
                <a16:creationId xmlns:a16="http://schemas.microsoft.com/office/drawing/2014/main" id="{867CEE5A-C932-4A5D-AFB0-6AE77BA3AD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83" y="2940050"/>
            <a:ext cx="1541673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0" name="Picture 3" descr="G:\-= WORK =-\!!_Ericsson_!!\New folder\landing_innovation.jpg">
            <a:extLst>
              <a:ext uri="{FF2B5EF4-FFF2-40B4-BE49-F238E27FC236}">
                <a16:creationId xmlns:a16="http://schemas.microsoft.com/office/drawing/2014/main" id="{90BED707-2049-4720-B2DB-AF5527FF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5932" r="2147" b="17593"/>
          <a:stretch>
            <a:fillRect/>
          </a:stretch>
        </p:blipFill>
        <p:spPr bwMode="auto">
          <a:xfrm>
            <a:off x="6301282" y="2936875"/>
            <a:ext cx="154982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1" name="Picture 3">
            <a:extLst>
              <a:ext uri="{FF2B5EF4-FFF2-40B4-BE49-F238E27FC236}">
                <a16:creationId xmlns:a16="http://schemas.microsoft.com/office/drawing/2014/main" id="{DAFCE54E-CECB-4E35-9506-95FCB86DE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077" y="2936875"/>
            <a:ext cx="1544933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2" name="Picture 5">
            <a:extLst>
              <a:ext uri="{FF2B5EF4-FFF2-40B4-BE49-F238E27FC236}">
                <a16:creationId xmlns:a16="http://schemas.microsoft.com/office/drawing/2014/main" id="{2940026F-5404-44EC-ADB2-93A6772BA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23" y="2936875"/>
            <a:ext cx="1549821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3">
            <a:extLst>
              <a:ext uri="{FF2B5EF4-FFF2-40B4-BE49-F238E27FC236}">
                <a16:creationId xmlns:a16="http://schemas.microsoft.com/office/drawing/2014/main" id="{C7A451B8-57E8-4412-8424-EC6FD73B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070" y="1503160"/>
            <a:ext cx="4233859" cy="295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00503000000020004" pitchFamily="2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 dirty="0">
                <a:solidFill>
                  <a:srgbClr val="FFFFFF"/>
                </a:solidFill>
                <a:latin typeface="Ericsson Hilda" panose="00000500000000000000" pitchFamily="2" charset="0"/>
              </a:rPr>
              <a:t>Felelős munkáltató</a:t>
            </a:r>
          </a:p>
          <a:p>
            <a:pPr>
              <a:spcBef>
                <a:spcPts val="1200"/>
              </a:spcBef>
              <a:buNone/>
            </a:pPr>
            <a:r>
              <a:rPr lang="hu-HU" altLang="en-US" sz="1800" b="1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Családbarát Munkahely Díj</a:t>
            </a:r>
            <a:r>
              <a:rPr lang="en-US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 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(2017, 2003)</a:t>
            </a:r>
          </a:p>
          <a:p>
            <a:pPr>
              <a:spcBef>
                <a:spcPts val="1200"/>
              </a:spcBef>
              <a:buNone/>
            </a:pPr>
            <a:r>
              <a:rPr lang="hu-HU" altLang="en-US" sz="1800" b="1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Legjobb Női Munkahely Díj 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(2016)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hu-HU" altLang="en-US" sz="1800" b="1" spc="20" dirty="0">
                <a:solidFill>
                  <a:schemeClr val="bg1"/>
                </a:solidFill>
                <a:latin typeface="Ericsson Hilda" panose="00000500000000000000" pitchFamily="2" charset="0"/>
              </a:rPr>
              <a:t>Legjobb Munkahely Díj </a:t>
            </a:r>
            <a:r>
              <a:rPr lang="hu-HU" altLang="en-US" sz="1800" spc="20" dirty="0">
                <a:solidFill>
                  <a:schemeClr val="bg1"/>
                </a:solidFill>
                <a:latin typeface="Ericsson Hilda" panose="00000500000000000000" pitchFamily="2" charset="0"/>
              </a:rPr>
              <a:t>(</a:t>
            </a:r>
            <a:r>
              <a:rPr lang="en-US" altLang="en-US" sz="1800" spc="20" dirty="0">
                <a:solidFill>
                  <a:schemeClr val="bg1"/>
                </a:solidFill>
                <a:latin typeface="Ericsson Hilda" panose="00000500000000000000" pitchFamily="2" charset="0"/>
              </a:rPr>
              <a:t>20</a:t>
            </a:r>
            <a:r>
              <a:rPr lang="hu-HU" altLang="en-US" sz="1800" spc="20" dirty="0">
                <a:solidFill>
                  <a:schemeClr val="bg1"/>
                </a:solidFill>
                <a:latin typeface="Ericsson Hilda" panose="00000500000000000000" pitchFamily="2" charset="0"/>
              </a:rPr>
              <a:t>12, 2009)</a:t>
            </a:r>
          </a:p>
          <a:p>
            <a:pPr>
              <a:spcBef>
                <a:spcPts val="1200"/>
              </a:spcBef>
              <a:buNone/>
            </a:pPr>
            <a:r>
              <a:rPr lang="hu-HU" altLang="en-US" sz="1800" b="1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Társadalmi Felelősségvállalási Díj (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2008)</a:t>
            </a:r>
          </a:p>
          <a:p>
            <a:pPr>
              <a:spcBef>
                <a:spcPts val="1200"/>
              </a:spcBef>
              <a:buNone/>
            </a:pPr>
            <a:r>
              <a:rPr lang="hu-HU" altLang="en-US" sz="1800" b="1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Egészségbarát Munkahely Díj 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(200</a:t>
            </a:r>
            <a:r>
              <a:rPr lang="en-US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5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)</a:t>
            </a:r>
          </a:p>
          <a:p>
            <a:pPr>
              <a:spcBef>
                <a:spcPts val="1200"/>
              </a:spcBef>
              <a:buNone/>
            </a:pPr>
            <a:r>
              <a:rPr lang="hu-HU" altLang="en-US" sz="1800" b="1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Kármán Tódor Díj </a:t>
            </a:r>
            <a:r>
              <a:rPr lang="hu-HU" altLang="en-US" sz="1800" spc="20" dirty="0">
                <a:solidFill>
                  <a:srgbClr val="FFFFFF"/>
                </a:solidFill>
                <a:latin typeface="Ericsson Hilda" panose="00000500000000000000" pitchFamily="2" charset="0"/>
              </a:rPr>
              <a:t>(2011, 2000)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A1D501-4C21-4D7E-B6D4-B89598F32C7A}"/>
              </a:ext>
            </a:extLst>
          </p:cNvPr>
          <p:cNvSpPr/>
          <p:nvPr/>
        </p:nvSpPr>
        <p:spPr>
          <a:xfrm>
            <a:off x="1974296" y="4824706"/>
            <a:ext cx="7166432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hu-HU" sz="1800" b="1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Figyelő TOP 200  - Az év vállalata díj 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(2017)</a:t>
            </a:r>
          </a:p>
          <a:p>
            <a:pPr>
              <a:defRPr/>
            </a:pPr>
            <a:r>
              <a:rPr lang="hu-HU" sz="1800" b="1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Az Év Önkéntes Vállalata Díj 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(2017) </a:t>
            </a:r>
          </a:p>
          <a:p>
            <a:pPr>
              <a:defRPr/>
            </a:pPr>
            <a:r>
              <a:rPr lang="hu-HU" sz="1800" b="1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Az év intelligens vállalata díj 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(2015, 2014)</a:t>
            </a:r>
            <a:endParaRPr lang="en-US" sz="1800" spc="50" dirty="0">
              <a:solidFill>
                <a:srgbClr val="FFFFFF"/>
              </a:solidFill>
              <a:latin typeface="Ericsson Hilda" panose="00000500000000000000" pitchFamily="2" charset="0"/>
            </a:endParaRPr>
          </a:p>
          <a:p>
            <a:pPr>
              <a:defRPr/>
            </a:pPr>
            <a:r>
              <a:rPr lang="hu-HU" sz="1800" b="1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Az év legeredményesebb vállalata díj 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(</a:t>
            </a:r>
            <a:r>
              <a:rPr lang="en-US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201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1</a:t>
            </a:r>
            <a:r>
              <a:rPr lang="en-US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, 201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0)</a:t>
            </a:r>
          </a:p>
          <a:p>
            <a:pPr>
              <a:defRPr/>
            </a:pPr>
            <a:r>
              <a:rPr lang="hu-HU" sz="1800" b="1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Leginnovatívabb vállalat díj 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(</a:t>
            </a:r>
            <a:r>
              <a:rPr lang="en-US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2009</a:t>
            </a:r>
            <a:r>
              <a:rPr lang="hu-HU" sz="1800" spc="50" dirty="0">
                <a:solidFill>
                  <a:srgbClr val="FFFFFF"/>
                </a:solidFill>
                <a:latin typeface="Ericsson Hilda" panose="00000500000000000000" pitchFamily="2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97FDC-BF88-44E9-BD73-FD1D8AED7725}"/>
              </a:ext>
            </a:extLst>
          </p:cNvPr>
          <p:cNvGrpSpPr/>
          <p:nvPr/>
        </p:nvGrpSpPr>
        <p:grpSpPr>
          <a:xfrm>
            <a:off x="612945" y="1743298"/>
            <a:ext cx="3057525" cy="2013525"/>
            <a:chOff x="536575" y="1971676"/>
            <a:chExt cx="3057525" cy="201352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BD9BAE0-3469-45CB-B5C2-033716EDB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575" y="1971676"/>
              <a:ext cx="3057525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6213" indent="-176213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9D4"/>
                </a:buClr>
                <a:buFont typeface="Arial" charset="0"/>
                <a:buChar char="›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3400" indent="-1778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92175" indent="-179388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252538" indent="-18097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614488" indent="-18097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071688" indent="-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528888" indent="-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986088" indent="-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443288" indent="-1809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Arial" charset="0"/>
                <a:buNone/>
                <a:defRPr/>
              </a:pPr>
              <a:endParaRPr lang="hu-HU" sz="2000" dirty="0">
                <a:solidFill>
                  <a:srgbClr val="FFFFFF"/>
                </a:solidFill>
              </a:endParaRPr>
            </a:p>
            <a:p>
              <a:pPr marL="0" indent="0">
                <a:buFont typeface="Arial" charset="0"/>
                <a:buNone/>
                <a:defRPr/>
              </a:pPr>
              <a:r>
                <a:rPr lang="hu-HU" sz="2000" b="1" dirty="0">
                  <a:solidFill>
                    <a:srgbClr val="FFFFFF"/>
                  </a:solidFill>
                  <a:latin typeface="Ericsson Hilda" panose="00000500000000000000" pitchFamily="2" charset="0"/>
                </a:rPr>
                <a:t>Az oktatásban</a:t>
              </a:r>
            </a:p>
            <a:p>
              <a:pPr marL="0" indent="-1587">
                <a:buFont typeface="Arial" charset="0"/>
                <a:buNone/>
                <a:defRPr/>
              </a:pPr>
              <a:r>
                <a:rPr lang="hu-HU" sz="1800" b="1" dirty="0">
                  <a:solidFill>
                    <a:srgbClr val="FFFFFF"/>
                  </a:solidFill>
                  <a:latin typeface="Ericsson Hilda" panose="00000500000000000000" pitchFamily="2" charset="0"/>
                </a:rPr>
                <a:t>Ericsson-díj</a:t>
              </a:r>
              <a:endParaRPr lang="en-US" sz="1800" dirty="0">
                <a:solidFill>
                  <a:srgbClr val="FFFFFF"/>
                </a:solidFill>
                <a:latin typeface="Ericsson Hilda" panose="00000500000000000000" pitchFamily="2" charset="0"/>
              </a:endParaRPr>
            </a:p>
            <a:p>
              <a:pPr marL="0" indent="-1587">
                <a:buFont typeface="Arial" charset="0"/>
                <a:buNone/>
                <a:defRPr/>
              </a:pPr>
              <a:r>
                <a:rPr lang="hu-HU" sz="1800" b="1" dirty="0">
                  <a:solidFill>
                    <a:srgbClr val="FFFFFF"/>
                  </a:solidFill>
                  <a:latin typeface="Ericsson Hilda" panose="00000500000000000000" pitchFamily="2" charset="0"/>
                </a:rPr>
                <a:t>Rátz Tanár Úr Életműdíj</a:t>
              </a:r>
              <a:endParaRPr lang="en-US" sz="1800" dirty="0">
                <a:solidFill>
                  <a:srgbClr val="FFFFFF"/>
                </a:solidFill>
                <a:latin typeface="Ericsson Hilda" panose="00000500000000000000" pitchFamily="2" charset="0"/>
              </a:endParaRPr>
            </a:p>
          </p:txBody>
        </p:sp>
        <p:sp>
          <p:nvSpPr>
            <p:cNvPr id="19462" name="Rectangle 10">
              <a:extLst>
                <a:ext uri="{FF2B5EF4-FFF2-40B4-BE49-F238E27FC236}">
                  <a16:creationId xmlns:a16="http://schemas.microsoft.com/office/drawing/2014/main" id="{E6414A70-8935-4792-BE85-6A7527F38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" y="3400426"/>
              <a:ext cx="290671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0A9D4"/>
                </a:buClr>
                <a:buFont typeface="Arial" panose="020B0604020202020204" pitchFamily="34" charset="0"/>
                <a:buChar char="›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2CCE5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anose="02000503000000020004" pitchFamily="2" charset="0"/>
                <a:buChar char="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en-US" sz="2000" b="1" dirty="0">
                  <a:solidFill>
                    <a:srgbClr val="FFFFFF"/>
                  </a:solidFill>
                  <a:latin typeface="Ericsson Hilda" panose="00000500000000000000" pitchFamily="2" charset="0"/>
                </a:rPr>
                <a:t>A kultúrában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hu-HU" altLang="en-US" sz="1800" b="1" dirty="0">
                  <a:solidFill>
                    <a:srgbClr val="FFFFFF"/>
                  </a:solidFill>
                  <a:latin typeface="Ericsson Hilda" panose="00000500000000000000" pitchFamily="2" charset="0"/>
                </a:rPr>
                <a:t>Ericsson Galéria</a:t>
              </a:r>
            </a:p>
          </p:txBody>
        </p:sp>
      </p:grpSp>
      <p:pic>
        <p:nvPicPr>
          <p:cNvPr id="19465" name="Picture 14">
            <a:extLst>
              <a:ext uri="{FF2B5EF4-FFF2-40B4-BE49-F238E27FC236}">
                <a16:creationId xmlns:a16="http://schemas.microsoft.com/office/drawing/2014/main" id="{705C2F72-15DE-44D0-94B8-CD3EA2539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29" y="-9525"/>
            <a:ext cx="3361871" cy="48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7" name="Straight Connector 12">
            <a:extLst>
              <a:ext uri="{FF2B5EF4-FFF2-40B4-BE49-F238E27FC236}">
                <a16:creationId xmlns:a16="http://schemas.microsoft.com/office/drawing/2014/main" id="{384F6D51-3599-4B4E-911E-321A40E5EC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7280" y="4707231"/>
            <a:ext cx="816292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Connector 14">
            <a:extLst>
              <a:ext uri="{FF2B5EF4-FFF2-40B4-BE49-F238E27FC236}">
                <a16:creationId xmlns:a16="http://schemas.microsoft.com/office/drawing/2014/main" id="{8B484063-E530-4C4E-9939-79E4BE080E1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94100" y="1557338"/>
            <a:ext cx="0" cy="300990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5F1D285B-5346-4252-AB31-2FCAE1BEB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D60E4-AB86-4794-A147-F942D5DF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04" y="322695"/>
            <a:ext cx="8353425" cy="1081088"/>
          </a:xfrm>
        </p:spPr>
        <p:txBody>
          <a:bodyPr/>
          <a:lstStyle/>
          <a:p>
            <a:r>
              <a:rPr lang="hu-HU" altLang="en-US" sz="4000" dirty="0">
                <a:latin typeface="Ericsson Hilda" panose="00000500000000000000" pitchFamily="2" charset="0"/>
              </a:rPr>
              <a:t>Fenntarthatóság és társadalmi felelősségvállalás</a:t>
            </a:r>
            <a:br>
              <a:rPr lang="en-US" altLang="en-US" sz="4000" dirty="0">
                <a:solidFill>
                  <a:schemeClr val="tx1"/>
                </a:solidFill>
                <a:latin typeface="Ericsson Hilda" panose="00000500000000000000" pitchFamily="2" charset="0"/>
              </a:rPr>
            </a:br>
            <a:endParaRPr lang="en-US" sz="4000" dirty="0">
              <a:solidFill>
                <a:schemeClr val="tx1"/>
              </a:solidFill>
              <a:latin typeface="Ericsson Hilda" panose="000005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7BBE90D-11CB-465D-AAF3-A5155FEFA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424" y="4957217"/>
            <a:ext cx="1295258" cy="1139827"/>
          </a:xfrm>
          <a:prstGeom prst="rect">
            <a:avLst/>
          </a:prstGeom>
        </p:spPr>
      </p:pic>
      <p:pic>
        <p:nvPicPr>
          <p:cNvPr id="4" name="Picture 3" descr="A person standing in front of a stage&#10;&#10;Description generated with very high confidence">
            <a:extLst>
              <a:ext uri="{FF2B5EF4-FFF2-40B4-BE49-F238E27FC236}">
                <a16:creationId xmlns:a16="http://schemas.microsoft.com/office/drawing/2014/main" id="{54B74F70-556B-410B-8852-8A0A5B74A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49" y="4844877"/>
            <a:ext cx="3359151" cy="20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048B-6E21-42E6-9519-722B0953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>
                <a:latin typeface="Ericsson Hilda" panose="00000500000000000000" pitchFamily="2" charset="0"/>
              </a:rPr>
              <a:t>Ericsson Magyarország számokban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09C1F5D-C15E-4941-81CA-9C032CE588B9}"/>
              </a:ext>
            </a:extLst>
          </p:cNvPr>
          <p:cNvSpPr txBox="1">
            <a:spLocks noChangeArrowheads="1"/>
          </p:cNvSpPr>
          <p:nvPr/>
        </p:nvSpPr>
        <p:spPr>
          <a:xfrm>
            <a:off x="479423" y="1859416"/>
            <a:ext cx="9315025" cy="301424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hu-HU" altLang="en-US" sz="2400" dirty="0"/>
              <a:t>47</a:t>
            </a:r>
            <a:r>
              <a:rPr lang="en-US" altLang="en-US" sz="2400" dirty="0"/>
              <a:t>.1</a:t>
            </a:r>
            <a:r>
              <a:rPr lang="hu-HU" altLang="en-US" sz="2400" dirty="0"/>
              <a:t> Milliárd Ft árbevétel 2017-ben</a:t>
            </a: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dirty="0"/>
              <a:t>2 </a:t>
            </a:r>
            <a:r>
              <a:rPr lang="en-US" altLang="en-US" sz="2400" dirty="0" err="1"/>
              <a:t>irodah</a:t>
            </a:r>
            <a:r>
              <a:rPr lang="hu-HU" altLang="en-US" sz="2400" dirty="0" err="1"/>
              <a:t>áz</a:t>
            </a:r>
            <a:r>
              <a:rPr lang="hu-HU" altLang="en-US" sz="2400" dirty="0"/>
              <a:t> Budapesten és 15 technikai bázis országszerte</a:t>
            </a:r>
          </a:p>
          <a:p>
            <a:pPr>
              <a:spcBef>
                <a:spcPts val="400"/>
              </a:spcBef>
            </a:pPr>
            <a:r>
              <a:rPr lang="hu-HU" altLang="en-US" sz="2400" dirty="0"/>
              <a:t>2,</a:t>
            </a:r>
            <a:r>
              <a:rPr lang="en-US" altLang="en-US" sz="2400" dirty="0"/>
              <a:t>000 </a:t>
            </a:r>
            <a:r>
              <a:rPr lang="en-US" altLang="en-US" sz="2400" dirty="0" err="1"/>
              <a:t>munkat</a:t>
            </a:r>
            <a:r>
              <a:rPr lang="hu-HU" altLang="en-US" sz="2400" dirty="0" err="1"/>
              <a:t>árs</a:t>
            </a:r>
            <a:r>
              <a:rPr lang="hu-HU" altLang="en-US" sz="2400" dirty="0"/>
              <a:t> </a:t>
            </a:r>
            <a:r>
              <a:rPr lang="en-US" altLang="en-US" sz="2400" dirty="0"/>
              <a:t>+ 200 </a:t>
            </a:r>
            <a:r>
              <a:rPr lang="en-US" altLang="en-US" sz="2400" dirty="0" err="1"/>
              <a:t>szerz</a:t>
            </a:r>
            <a:r>
              <a:rPr lang="hu-HU" altLang="en-US" sz="2400" dirty="0" err="1"/>
              <a:t>ődéses</a:t>
            </a:r>
            <a:r>
              <a:rPr lang="hu-HU" altLang="en-US" sz="2400" dirty="0"/>
              <a:t> dolgozó</a:t>
            </a:r>
          </a:p>
          <a:p>
            <a:pPr>
              <a:spcBef>
                <a:spcPts val="400"/>
              </a:spcBef>
            </a:pPr>
            <a:r>
              <a:rPr lang="hu-HU" altLang="en-US" sz="2400" dirty="0"/>
              <a:t>77% felsőfokú végzettségű</a:t>
            </a:r>
          </a:p>
          <a:p>
            <a:pPr>
              <a:spcBef>
                <a:spcPts val="400"/>
              </a:spcBef>
            </a:pPr>
            <a:r>
              <a:rPr lang="hu-HU" altLang="en-US" sz="2400" dirty="0"/>
              <a:t>39 év átlagéletkor (110 fő 55 év felett, 75 fő 26 év alatt)</a:t>
            </a:r>
          </a:p>
          <a:p>
            <a:pPr>
              <a:spcBef>
                <a:spcPts val="400"/>
              </a:spcBef>
            </a:pPr>
            <a:r>
              <a:rPr lang="hu-HU" altLang="en-US" sz="2400" dirty="0"/>
              <a:t>104 </a:t>
            </a:r>
            <a:r>
              <a:rPr lang="hu-HU" altLang="en-US" sz="2400" dirty="0" err="1"/>
              <a:t>külsős</a:t>
            </a:r>
            <a:r>
              <a:rPr lang="hu-HU" altLang="en-US" sz="2400" dirty="0"/>
              <a:t> diák</a:t>
            </a:r>
          </a:p>
          <a:p>
            <a:pPr lvl="1">
              <a:spcBef>
                <a:spcPts val="400"/>
              </a:spcBef>
            </a:pPr>
            <a:endParaRPr lang="hu-HU" altLang="en-US" sz="1800" dirty="0"/>
          </a:p>
          <a:p>
            <a:pPr>
              <a:spcBef>
                <a:spcPts val="400"/>
              </a:spcBef>
            </a:pPr>
            <a:endParaRPr lang="en-US" altLang="en-US" sz="1800" dirty="0"/>
          </a:p>
          <a:p>
            <a:pPr>
              <a:spcBef>
                <a:spcPts val="400"/>
              </a:spcBef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89982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60CCCB-A038-4880-93D1-78CBE3B546B6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174171" y="1844675"/>
            <a:ext cx="5777367" cy="4392613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Épület</a:t>
            </a:r>
            <a:r>
              <a:rPr lang="hu-HU" sz="2000" dirty="0"/>
              <a:t>		</a:t>
            </a:r>
            <a:r>
              <a:rPr lang="hu-HU" sz="2000" dirty="0">
                <a:latin typeface="Ericsson Hilda" panose="00000500000000000000" pitchFamily="2" charset="0"/>
              </a:rPr>
              <a:t>Az Ericsson igényeire tervezve</a:t>
            </a: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Alapterület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20,000 m2</a:t>
            </a:r>
            <a:endParaRPr lang="en-US" sz="2000" dirty="0">
              <a:latin typeface="Ericsson Hilda" panose="00000500000000000000" pitchFamily="2" charset="0"/>
            </a:endParaRP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Átadás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2017. december 31.</a:t>
            </a: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Létszám 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1700 fő részére </a:t>
            </a:r>
            <a:endParaRPr lang="en-US" sz="2000" dirty="0">
              <a:latin typeface="Ericsson Hilda" panose="00000500000000000000" pitchFamily="2" charset="0"/>
            </a:endParaRP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Cél</a:t>
            </a:r>
            <a:r>
              <a:rPr lang="hu-HU" sz="2000" b="1" dirty="0"/>
              <a:t>	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A K+F és az operatív szervezetek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		összeköltöztetése, a jobb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         		együttműködés érdekében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		Hosszútávú jelenlét </a:t>
            </a:r>
            <a:endParaRPr lang="en-US" sz="2000" dirty="0">
              <a:latin typeface="Ericsson Hilda" panose="00000500000000000000" pitchFamily="2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u-HU" b="1" dirty="0"/>
              <a:t>  </a:t>
            </a:r>
            <a:r>
              <a:rPr lang="hu-HU" sz="2000" b="1" dirty="0">
                <a:latin typeface="Ericsson Hilda" panose="00000500000000000000" pitchFamily="2" charset="0"/>
              </a:rPr>
              <a:t>Fejlesztő</a:t>
            </a:r>
            <a:r>
              <a:rPr lang="hu-HU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WING</a:t>
            </a:r>
          </a:p>
          <a:p>
            <a:pPr>
              <a:lnSpc>
                <a:spcPct val="90000"/>
              </a:lnSpc>
              <a:defRPr/>
            </a:pPr>
            <a:endParaRPr lang="en-US" altLang="en-US" sz="2000" dirty="0"/>
          </a:p>
          <a:p>
            <a:pPr>
              <a:lnSpc>
                <a:spcPct val="90000"/>
              </a:lnSpc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314" name="Title 2">
            <a:extLst>
              <a:ext uri="{FF2B5EF4-FFF2-40B4-BE49-F238E27FC236}">
                <a16:creationId xmlns:a16="http://schemas.microsoft.com/office/drawing/2014/main" id="{4CD3235C-C5EA-4A86-930B-A5B87C904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latin typeface="Ericsson Hilda" panose="00000500000000000000" pitchFamily="2" charset="0"/>
              </a:rPr>
              <a:t>Az Ericsson új épülete</a:t>
            </a:r>
            <a:endParaRPr lang="en-US" altLang="en-US" dirty="0">
              <a:latin typeface="Ericsson Hilda" panose="00000500000000000000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686996-47E4-4976-8039-4F01460469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1541BBD-C9CB-4F40-A239-8FE8EA1A8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89686-75A6-4F71-9D0A-6745B1584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6981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0D8116-CA2E-4649-8CC7-6B59C2D97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"/>
            <a:ext cx="10286999" cy="6871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45F9F-0D42-4DF6-A982-FD6D82A78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87" y="-13716"/>
            <a:ext cx="8215213" cy="69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60CCCB-A038-4880-93D1-78CBE3B546B6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174171" y="1844675"/>
            <a:ext cx="5777367" cy="4392613"/>
          </a:xfrm>
        </p:spPr>
        <p:txBody>
          <a:bodyPr/>
          <a:lstStyle/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Épület</a:t>
            </a:r>
            <a:r>
              <a:rPr lang="hu-HU" sz="2000" dirty="0"/>
              <a:t>		</a:t>
            </a:r>
            <a:r>
              <a:rPr lang="hu-HU" sz="2000" dirty="0">
                <a:latin typeface="Ericsson Hilda" panose="00000500000000000000" pitchFamily="2" charset="0"/>
              </a:rPr>
              <a:t>Az Ericsson igényeire tervezve</a:t>
            </a: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Alapterület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20,000 m2</a:t>
            </a:r>
            <a:endParaRPr lang="en-US" sz="2000" dirty="0">
              <a:latin typeface="Ericsson Hilda" panose="00000500000000000000" pitchFamily="2" charset="0"/>
            </a:endParaRP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Átadás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2017. december 31.</a:t>
            </a: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Létszám 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1700 fő részére </a:t>
            </a:r>
            <a:endParaRPr lang="en-US" sz="2000" dirty="0">
              <a:latin typeface="Ericsson Hilda" panose="00000500000000000000" pitchFamily="2" charset="0"/>
            </a:endParaRPr>
          </a:p>
          <a:p>
            <a:pPr>
              <a:buClr>
                <a:schemeClr val="bg1"/>
              </a:buClr>
              <a:defRPr/>
            </a:pPr>
            <a:r>
              <a:rPr lang="hu-HU" sz="2000" b="1" dirty="0">
                <a:latin typeface="Ericsson Hilda" panose="00000500000000000000" pitchFamily="2" charset="0"/>
              </a:rPr>
              <a:t>Cél</a:t>
            </a:r>
            <a:r>
              <a:rPr lang="hu-HU" sz="2000" b="1" dirty="0"/>
              <a:t>	</a:t>
            </a:r>
            <a:r>
              <a:rPr lang="hu-HU" sz="2000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A K+F és az operatív szervezetek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		összeköltöztetése, a jobb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         		együttműködés érdekében</a:t>
            </a:r>
            <a:br>
              <a:rPr lang="hu-HU" sz="2000" dirty="0">
                <a:latin typeface="Ericsson Hilda" panose="00000500000000000000" pitchFamily="2" charset="0"/>
              </a:rPr>
            </a:br>
            <a:r>
              <a:rPr lang="hu-HU" sz="2000" dirty="0">
                <a:latin typeface="Ericsson Hilda" panose="00000500000000000000" pitchFamily="2" charset="0"/>
              </a:rPr>
              <a:t>		Hosszútávú jelenlét </a:t>
            </a:r>
            <a:endParaRPr lang="en-US" sz="2000" dirty="0">
              <a:latin typeface="Ericsson Hilda" panose="00000500000000000000" pitchFamily="2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hu-HU" b="1" dirty="0"/>
              <a:t>  </a:t>
            </a:r>
            <a:r>
              <a:rPr lang="hu-HU" sz="2000" b="1" dirty="0">
                <a:latin typeface="Ericsson Hilda" panose="00000500000000000000" pitchFamily="2" charset="0"/>
              </a:rPr>
              <a:t>Fejlesztő</a:t>
            </a:r>
            <a:r>
              <a:rPr lang="hu-HU" dirty="0"/>
              <a:t>	</a:t>
            </a:r>
            <a:r>
              <a:rPr lang="hu-HU" sz="2000" dirty="0">
                <a:latin typeface="Ericsson Hilda" panose="00000500000000000000" pitchFamily="2" charset="0"/>
              </a:rPr>
              <a:t>WING</a:t>
            </a:r>
          </a:p>
          <a:p>
            <a:pPr>
              <a:lnSpc>
                <a:spcPct val="90000"/>
              </a:lnSpc>
              <a:defRPr/>
            </a:pPr>
            <a:endParaRPr lang="en-US" altLang="en-US" sz="2000" dirty="0"/>
          </a:p>
          <a:p>
            <a:pPr>
              <a:lnSpc>
                <a:spcPct val="90000"/>
              </a:lnSpc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314" name="Title 2">
            <a:extLst>
              <a:ext uri="{FF2B5EF4-FFF2-40B4-BE49-F238E27FC236}">
                <a16:creationId xmlns:a16="http://schemas.microsoft.com/office/drawing/2014/main" id="{4CD3235C-C5EA-4A86-930B-A5B87C904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latin typeface="Ericsson Hilda" panose="00000500000000000000" pitchFamily="2" charset="0"/>
              </a:rPr>
              <a:t>Az Ericsson új épülete</a:t>
            </a:r>
            <a:endParaRPr lang="en-US" altLang="en-US" dirty="0">
              <a:latin typeface="Ericsson Hilda" panose="00000500000000000000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686996-47E4-4976-8039-4F01460469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1541BBD-C9CB-4F40-A239-8FE8EA1A8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7410" y="476250"/>
            <a:ext cx="261523" cy="2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4934-E6C2-4464-AC8C-11F3B13865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E18C0-F1F8-467C-AF6B-3F2EB6981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F6D13-EAC1-48CB-8EA6-99265F048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158">
            <a:off x="511319" y="1364593"/>
            <a:ext cx="5408323" cy="361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0B8BD3-3866-4825-99F4-733330573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803">
            <a:off x="5143500" y="1041284"/>
            <a:ext cx="6532091" cy="4360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49CB41-E6B2-455C-B9D8-228262827D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80" y="3170973"/>
            <a:ext cx="5472113" cy="3652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CCE653-F65E-40EC-B79D-26F12B6FC6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04" y="249059"/>
            <a:ext cx="5944284" cy="39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801C06-B7D2-4BAA-BA82-AAD4F287B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71" y="0"/>
            <a:ext cx="1028186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6B067-BA8E-4837-8156-F6FA3E27E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13" y="-27127"/>
            <a:ext cx="10322529" cy="6885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FCA6D9-3DA3-4C25-8469-414C70C69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24" y="0"/>
            <a:ext cx="10273951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AA645-AFB1-40CB-B6C7-183EA84EC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10" y="-27127"/>
            <a:ext cx="5675587" cy="4540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E05504-F802-49A7-A086-E19165031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8193">
            <a:off x="701185" y="1788177"/>
            <a:ext cx="6248400" cy="41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F411E1-23B3-49D1-B070-9EBCD42F9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7395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57622-CFCE-4FE7-AFC1-C632A55E1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362">
            <a:off x="0" y="1011579"/>
            <a:ext cx="7255335" cy="4834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1B66E-715B-48F0-9AFF-FED1787E4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152">
            <a:off x="3352800" y="1600200"/>
            <a:ext cx="7886700" cy="525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3B8E90-3566-4125-993A-A6AA74BFA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97" y="297874"/>
            <a:ext cx="7316296" cy="488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2FEDEE-2DD5-423D-9637-0BF2746AD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083">
            <a:off x="7628511" y="448393"/>
            <a:ext cx="50520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8711F-AB09-4519-BDFF-671100A7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>
                <a:latin typeface="Ericsson Hilda" panose="00000500000000000000" pitchFamily="2" charset="0"/>
              </a:rPr>
              <a:t>Úton az 5G felé</a:t>
            </a:r>
            <a:endParaRPr lang="en-US" dirty="0">
              <a:latin typeface="Ericsson Hilda" panose="00000500000000000000" pitchFamily="2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866CE266-B9F8-4E0A-B112-2C21F0F75EA1}"/>
              </a:ext>
            </a:extLst>
          </p:cNvPr>
          <p:cNvSpPr txBox="1">
            <a:spLocks noChangeArrowheads="1"/>
          </p:cNvSpPr>
          <p:nvPr/>
        </p:nvSpPr>
        <p:spPr>
          <a:xfrm>
            <a:off x="524935" y="1602866"/>
            <a:ext cx="8127248" cy="36522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2788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10795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4351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71600" indent="-34290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Ericsson Hilda Light" panose="00000400000000000000" pitchFamily="2" charset="0"/>
              <a:buChar char="—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20716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6pPr>
            <a:lvl7pPr marL="25288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7pPr>
            <a:lvl8pPr marL="29860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8pPr>
            <a:lvl9pPr marL="344328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Hilda" pitchFamily="2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hu-HU" altLang="en-US" sz="1800" dirty="0"/>
              <a:t>Magyarországon először mutatott be 5G kapcsolatot az Ericsson a Magyar Telekommal (2017.10.19)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15 </a:t>
            </a:r>
            <a:r>
              <a:rPr lang="hu-HU" altLang="en-US" sz="1800" dirty="0" err="1"/>
              <a:t>GHz</a:t>
            </a:r>
            <a:r>
              <a:rPr lang="hu-HU" altLang="en-US" sz="1800" dirty="0"/>
              <a:t>, 800 MHz sávszélesség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22 </a:t>
            </a:r>
            <a:r>
              <a:rPr lang="hu-HU" altLang="en-US" sz="1800" dirty="0" err="1"/>
              <a:t>Gbps</a:t>
            </a:r>
            <a:r>
              <a:rPr lang="hu-HU" altLang="en-US" sz="1800" dirty="0"/>
              <a:t> átviteli sebesség</a:t>
            </a:r>
          </a:p>
          <a:p>
            <a:pPr>
              <a:spcBef>
                <a:spcPts val="400"/>
              </a:spcBef>
            </a:pPr>
            <a:r>
              <a:rPr lang="hu-HU" altLang="en-US" sz="1800" dirty="0"/>
              <a:t>Önvezető autó (előzési eset) demonstrálása a Zalaegerszegi Tesztpálya megnyitóján (2018 november)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Ericsson, T-Systems, IMAR együttműködés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5G </a:t>
            </a:r>
            <a:r>
              <a:rPr lang="hu-HU" altLang="en-US" sz="1800" dirty="0" err="1"/>
              <a:t>Ready</a:t>
            </a:r>
            <a:r>
              <a:rPr lang="hu-HU" altLang="en-US" sz="1800" dirty="0"/>
              <a:t> hálózaton keresztül</a:t>
            </a:r>
          </a:p>
          <a:p>
            <a:pPr>
              <a:spcBef>
                <a:spcPts val="400"/>
              </a:spcBef>
            </a:pPr>
            <a:r>
              <a:rPr lang="hu-HU" altLang="en-US" sz="1800" dirty="0"/>
              <a:t>Elnyert pályázat a BME-vel közösen 5G teszthálózat kiépítésére (2018-2019)</a:t>
            </a:r>
          </a:p>
          <a:p>
            <a:pPr lvl="1">
              <a:spcBef>
                <a:spcPts val="400"/>
              </a:spcBef>
            </a:pPr>
            <a:r>
              <a:rPr lang="hu-HU" altLang="en-US" sz="1800" dirty="0"/>
              <a:t>5G </a:t>
            </a:r>
            <a:r>
              <a:rPr lang="hu-HU" altLang="en-US" sz="1800" dirty="0" err="1"/>
              <a:t>use</a:t>
            </a:r>
            <a:r>
              <a:rPr lang="hu-HU" altLang="en-US" sz="1800" dirty="0"/>
              <a:t> </a:t>
            </a:r>
            <a:r>
              <a:rPr lang="hu-HU" altLang="en-US" sz="1800" dirty="0" err="1"/>
              <a:t>case</a:t>
            </a:r>
            <a:r>
              <a:rPr lang="hu-HU" altLang="en-US" sz="1800" dirty="0"/>
              <a:t> megoldások közös fejlesztése</a:t>
            </a:r>
          </a:p>
          <a:p>
            <a:pPr>
              <a:spcBef>
                <a:spcPts val="400"/>
              </a:spcBef>
            </a:pPr>
            <a:r>
              <a:rPr lang="hu-HU" altLang="en-US" sz="1800" dirty="0" err="1"/>
              <a:t>Trial</a:t>
            </a:r>
            <a:r>
              <a:rPr lang="hu-HU" altLang="en-US" sz="1800" dirty="0"/>
              <a:t> és kereskedelmi 5G hálózatok kiépítése (2019-2020)</a:t>
            </a:r>
          </a:p>
        </p:txBody>
      </p:sp>
    </p:spTree>
    <p:extLst>
      <p:ext uri="{BB962C8B-B14F-4D97-AF65-F5344CB8AC3E}">
        <p14:creationId xmlns:p14="http://schemas.microsoft.com/office/powerpoint/2010/main" val="14390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ChapterSlide_Wid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8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A86A0F-B859-42D1-9F29-84EB1C20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ricsson Hilda" panose="00000500000000000000" pitchFamily="2" charset="0"/>
              </a:rPr>
              <a:t>De </a:t>
            </a:r>
            <a:r>
              <a:rPr lang="en-US" dirty="0" err="1">
                <a:latin typeface="Ericsson Hilda" panose="00000500000000000000" pitchFamily="2" charset="0"/>
              </a:rPr>
              <a:t>az</a:t>
            </a:r>
            <a:r>
              <a:rPr lang="hu-HU" dirty="0">
                <a:latin typeface="Ericsson Hilda" panose="00000500000000000000" pitchFamily="2" charset="0"/>
              </a:rPr>
              <a:t>é</a:t>
            </a:r>
            <a:r>
              <a:rPr lang="en-US" dirty="0">
                <a:latin typeface="Ericsson Hilda" panose="00000500000000000000" pitchFamily="2" charset="0"/>
              </a:rPr>
              <a:t>rt </a:t>
            </a:r>
            <a:r>
              <a:rPr lang="en-US" dirty="0" err="1">
                <a:latin typeface="Ericsson Hilda" panose="00000500000000000000" pitchFamily="2" charset="0"/>
              </a:rPr>
              <a:t>nem</a:t>
            </a:r>
            <a:r>
              <a:rPr lang="en-US" dirty="0">
                <a:latin typeface="Ericsson Hilda" panose="00000500000000000000" pitchFamily="2" charset="0"/>
              </a:rPr>
              <a:t> </a:t>
            </a:r>
            <a:r>
              <a:rPr lang="en-US" dirty="0" err="1">
                <a:latin typeface="Ericsson Hilda" panose="00000500000000000000" pitchFamily="2" charset="0"/>
              </a:rPr>
              <a:t>csak</a:t>
            </a:r>
            <a:r>
              <a:rPr lang="en-US" dirty="0">
                <a:latin typeface="Ericsson Hilda" panose="00000500000000000000" pitchFamily="2" charset="0"/>
              </a:rPr>
              <a:t> </a:t>
            </a:r>
            <a:r>
              <a:rPr lang="en-US" dirty="0" err="1">
                <a:latin typeface="Ericsson Hilda" panose="00000500000000000000" pitchFamily="2" charset="0"/>
              </a:rPr>
              <a:t>dolgoztunk</a:t>
            </a:r>
            <a:r>
              <a:rPr lang="en-US" dirty="0">
                <a:latin typeface="Ericsson Hilda" panose="00000500000000000000" pitchFamily="2" charset="0"/>
              </a:rPr>
              <a:t>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BF604-78F6-4F88-9801-4AE96A52C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915">
            <a:off x="685800" y="1280996"/>
            <a:ext cx="6835140" cy="450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06839-5C04-4BF3-B0D2-E66CEDBC8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5944"/>
            <a:ext cx="5280660" cy="345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78227-E866-436E-A173-D81112E7D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444">
            <a:off x="4345996" y="3716589"/>
            <a:ext cx="4904232" cy="33040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04EECA-4638-4CAF-AFC8-21735FFC278D}"/>
              </a:ext>
            </a:extLst>
          </p:cNvPr>
          <p:cNvGrpSpPr/>
          <p:nvPr/>
        </p:nvGrpSpPr>
        <p:grpSpPr>
          <a:xfrm>
            <a:off x="0" y="0"/>
            <a:ext cx="12188573" cy="6883204"/>
            <a:chOff x="0" y="-25204"/>
            <a:chExt cx="12188573" cy="68832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D495E1-0E85-43FC-98DE-ED561879D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650" y="-25204"/>
              <a:ext cx="10780923" cy="68832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EFC9DE-6118-464D-A692-B696656BAAAE}"/>
                </a:ext>
              </a:extLst>
            </p:cNvPr>
            <p:cNvSpPr/>
            <p:nvPr/>
          </p:nvSpPr>
          <p:spPr bwMode="auto">
            <a:xfrm>
              <a:off x="0" y="-25204"/>
              <a:ext cx="1407650" cy="688320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8A0256-DA50-4027-86DA-E145F2E80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6" y="367588"/>
            <a:ext cx="7008072" cy="4240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E212F1-F2CF-4A3A-9449-071ED825A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9441">
            <a:off x="6294211" y="3017076"/>
            <a:ext cx="5404104" cy="33192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760886-DD11-4F19-9DDF-0D2373B29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7080">
            <a:off x="536755" y="3271821"/>
            <a:ext cx="5405716" cy="36084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A707267-6471-42EA-9ACD-F11AFE6CF853}"/>
              </a:ext>
            </a:extLst>
          </p:cNvPr>
          <p:cNvGrpSpPr/>
          <p:nvPr/>
        </p:nvGrpSpPr>
        <p:grpSpPr>
          <a:xfrm>
            <a:off x="0" y="0"/>
            <a:ext cx="12192000" cy="6883204"/>
            <a:chOff x="0" y="-25204"/>
            <a:chExt cx="12192000" cy="6883204"/>
          </a:xfrm>
        </p:grpSpPr>
        <p:pic>
          <p:nvPicPr>
            <p:cNvPr id="2050" name="Picture 2" descr="a78f504e-6032-4b79-8eb5-11071c968085@eurprd07">
              <a:extLst>
                <a:ext uri="{FF2B5EF4-FFF2-40B4-BE49-F238E27FC236}">
                  <a16:creationId xmlns:a16="http://schemas.microsoft.com/office/drawing/2014/main" id="{7CDD49E0-9570-4352-A6F7-3FEEABC4F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979" y="-25204"/>
              <a:ext cx="10329851" cy="688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697915C-2F71-46A2-85BF-384E75725268}"/>
                </a:ext>
              </a:extLst>
            </p:cNvPr>
            <p:cNvSpPr/>
            <p:nvPr/>
          </p:nvSpPr>
          <p:spPr bwMode="auto">
            <a:xfrm>
              <a:off x="0" y="-25204"/>
              <a:ext cx="886979" cy="688320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954B84-7830-4CCE-B554-FAD903CE6138}"/>
                </a:ext>
              </a:extLst>
            </p:cNvPr>
            <p:cNvSpPr/>
            <p:nvPr/>
          </p:nvSpPr>
          <p:spPr bwMode="auto">
            <a:xfrm>
              <a:off x="11211303" y="0"/>
              <a:ext cx="980697" cy="68580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5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B5C4E1-5676-49FF-ABA4-CB23520B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94000"/>
            <a:ext cx="12192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04CF06-3A70-443C-80BE-4BD760EA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483554"/>
            <a:ext cx="9992784" cy="1650046"/>
          </a:xfrm>
        </p:spPr>
        <p:txBody>
          <a:bodyPr>
            <a:normAutofit/>
          </a:bodyPr>
          <a:lstStyle/>
          <a:p>
            <a:r>
              <a:rPr lang="hu-HU" dirty="0">
                <a:latin typeface="Ericsson Hilda" panose="00000500000000000000" pitchFamily="2" charset="0"/>
              </a:rPr>
              <a:t>és a VOLVO OCEAN RACE …</a:t>
            </a:r>
            <a:br>
              <a:rPr lang="en-US" dirty="0">
                <a:latin typeface="Ericsson Hilda" panose="00000500000000000000" pitchFamily="2" charset="0"/>
              </a:rPr>
            </a:br>
            <a:br>
              <a:rPr lang="hu-HU" dirty="0">
                <a:latin typeface="Ericsson Hilda" panose="00000500000000000000" pitchFamily="2" charset="0"/>
              </a:rPr>
            </a:br>
            <a:r>
              <a:rPr lang="hu-HU" dirty="0">
                <a:latin typeface="Ericsson Hilda" panose="00000500000000000000" pitchFamily="2" charset="0"/>
              </a:rPr>
              <a:t>2</a:t>
            </a:r>
            <a:r>
              <a:rPr lang="en-US" dirty="0">
                <a:latin typeface="Ericsson Hilda" panose="00000500000000000000" pitchFamily="2" charset="0"/>
              </a:rPr>
              <a:t>006.06.09-11 Rotterdam</a:t>
            </a:r>
          </a:p>
        </p:txBody>
      </p:sp>
    </p:spTree>
    <p:extLst>
      <p:ext uri="{BB962C8B-B14F-4D97-AF65-F5344CB8AC3E}">
        <p14:creationId xmlns:p14="http://schemas.microsoft.com/office/powerpoint/2010/main" val="324854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202C52-29C4-4A91-A710-D4D22A8B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589086"/>
          </a:xfrm>
        </p:spPr>
        <p:txBody>
          <a:bodyPr>
            <a:normAutofit/>
          </a:bodyPr>
          <a:lstStyle/>
          <a:p>
            <a:r>
              <a:rPr lang="hu-HU" dirty="0">
                <a:latin typeface="Ericsson Hilda" panose="00000500000000000000" pitchFamily="2" charset="0"/>
              </a:rPr>
              <a:t>2</a:t>
            </a:r>
            <a:r>
              <a:rPr lang="en-US" dirty="0">
                <a:latin typeface="Ericsson Hilda" panose="00000500000000000000" pitchFamily="2" charset="0"/>
              </a:rPr>
              <a:t>008.10.11-12 Alicante</a:t>
            </a:r>
            <a:br>
              <a:rPr lang="hu-HU" dirty="0">
                <a:latin typeface="Ericsson Hilda" panose="00000500000000000000" pitchFamily="2" charset="0"/>
              </a:rPr>
            </a:br>
            <a:br>
              <a:rPr lang="hu-HU" dirty="0">
                <a:latin typeface="Ericsson Hilda" panose="00000500000000000000" pitchFamily="2" charset="0"/>
              </a:rPr>
            </a:br>
            <a:r>
              <a:rPr lang="hu-HU" dirty="0">
                <a:latin typeface="Ericsson Hilda" panose="00000500000000000000" pitchFamily="2" charset="0"/>
              </a:rPr>
              <a:t>2</a:t>
            </a:r>
            <a:r>
              <a:rPr lang="en-US" dirty="0">
                <a:latin typeface="Ericsson Hilda" panose="00000500000000000000" pitchFamily="2" charset="0"/>
              </a:rPr>
              <a:t>008.11.13-16 </a:t>
            </a:r>
            <a:r>
              <a:rPr lang="en-US" dirty="0" err="1">
                <a:latin typeface="Ericsson Hilda" panose="00000500000000000000" pitchFamily="2" charset="0"/>
              </a:rPr>
              <a:t>Fokv</a:t>
            </a:r>
            <a:r>
              <a:rPr lang="hu-HU" dirty="0">
                <a:latin typeface="Ericsson Hilda" panose="00000500000000000000" pitchFamily="2" charset="0"/>
              </a:rPr>
              <a:t>áros</a:t>
            </a:r>
            <a:endParaRPr lang="en-US" dirty="0"/>
          </a:p>
        </p:txBody>
      </p:sp>
      <p:pic>
        <p:nvPicPr>
          <p:cNvPr id="3075" name="Picture 3" descr="EricssonVolvoemailheader">
            <a:extLst>
              <a:ext uri="{FF2B5EF4-FFF2-40B4-BE49-F238E27FC236}">
                <a16:creationId xmlns:a16="http://schemas.microsoft.com/office/drawing/2014/main" id="{186C3F53-6A17-42BC-9777-A3386785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40" y="4556761"/>
            <a:ext cx="8846421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001">
            <a:extLst>
              <a:ext uri="{FF2B5EF4-FFF2-40B4-BE49-F238E27FC236}">
                <a16:creationId xmlns:a16="http://schemas.microsoft.com/office/drawing/2014/main" id="{D6ADFE34-E974-44B4-9366-91D587F1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4344"/>
            <a:ext cx="7528560" cy="23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5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99DF28-04F4-4363-81C7-1505E201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Mobimak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(T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-Mobile Macedonia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Magyar Telekom leányvállalat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)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Kezelése 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2001-2009 k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özött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az E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/// </a:t>
            </a:r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Magyarorsz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ághoz tartozott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Minden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sales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sales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support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és project feladatot innen láttunk el. A helyi iroda adta a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Supportot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.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2G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Core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radio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(EDGE), PS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Core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Prepaid System, OSS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Sikeres 3G bevezetés, HSDPA</a:t>
            </a:r>
            <a:endParaRPr lang="en-US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r>
              <a:rPr lang="en-US" kern="1200" dirty="0" err="1">
                <a:latin typeface="Ericsson Hilda" panose="00000500000000000000" pitchFamily="2" charset="0"/>
                <a:ea typeface="ＭＳ Ｐゴシック" pitchFamily="34" charset="-128"/>
              </a:rPr>
              <a:t>Maced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ónia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: 2,000,000 fő</a:t>
            </a:r>
          </a:p>
          <a:p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Mobimak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piacvezető volt mindig, kezdetben 6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0% f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ölött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, ma is közel 5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0%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2366F8-12FB-4F75-BCD3-B08D100B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Ericsson Hilda" panose="00000500000000000000" pitchFamily="2" charset="0"/>
              </a:rPr>
              <a:t>Külföldi sikereink: Macedónia</a:t>
            </a:r>
            <a:endParaRPr lang="en-US" dirty="0">
              <a:latin typeface="Ericsson Hilda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CBC447-8E58-43B7-8BAE-CD96B5B68E4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83A785-BF18-4596-908E-2B10CF1FE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825" y="0"/>
              <a:ext cx="965835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858D26-C8E8-4443-A09E-FB62D511E3EB}"/>
                </a:ext>
              </a:extLst>
            </p:cNvPr>
            <p:cNvSpPr/>
            <p:nvPr/>
          </p:nvSpPr>
          <p:spPr bwMode="auto">
            <a:xfrm>
              <a:off x="0" y="0"/>
              <a:ext cx="1266825" cy="6858000"/>
            </a:xfrm>
            <a:prstGeom prst="rect">
              <a:avLst/>
            </a:prstGeom>
            <a:solidFill>
              <a:srgbClr val="FFCC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FB6A87-4FA9-41C4-9B03-2AE69D9AE340}"/>
                </a:ext>
              </a:extLst>
            </p:cNvPr>
            <p:cNvSpPr/>
            <p:nvPr/>
          </p:nvSpPr>
          <p:spPr bwMode="auto">
            <a:xfrm>
              <a:off x="10925175" y="0"/>
              <a:ext cx="1266825" cy="6858000"/>
            </a:xfrm>
            <a:prstGeom prst="rect">
              <a:avLst/>
            </a:prstGeom>
            <a:solidFill>
              <a:srgbClr val="FFCC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2000" tIns="45720" rIns="72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9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6CA48-52A2-4EF8-AF31-5DE960FD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ricsson Hilda" panose="00000500000000000000" pitchFamily="2" charset="0"/>
              </a:rPr>
              <a:t>A h</a:t>
            </a:r>
            <a:r>
              <a:rPr lang="hu-HU" dirty="0">
                <a:latin typeface="Ericsson Hilda" panose="00000500000000000000" pitchFamily="2" charset="0"/>
              </a:rPr>
              <a:t>í</a:t>
            </a:r>
            <a:r>
              <a:rPr lang="en-US" dirty="0">
                <a:latin typeface="Ericsson Hilda" panose="00000500000000000000" pitchFamily="2" charset="0"/>
              </a:rPr>
              <a:t>res </a:t>
            </a:r>
            <a:r>
              <a:rPr lang="en-US" dirty="0" err="1">
                <a:latin typeface="Ericsson Hilda" panose="00000500000000000000" pitchFamily="2" charset="0"/>
              </a:rPr>
              <a:t>kar</a:t>
            </a:r>
            <a:r>
              <a:rPr lang="hu-HU" dirty="0" err="1">
                <a:latin typeface="Ericsson Hilda" panose="00000500000000000000" pitchFamily="2" charset="0"/>
              </a:rPr>
              <a:t>ácsonyi</a:t>
            </a:r>
            <a:r>
              <a:rPr lang="hu-HU" dirty="0">
                <a:latin typeface="Ericsson Hilda" panose="00000500000000000000" pitchFamily="2" charset="0"/>
              </a:rPr>
              <a:t> partik</a:t>
            </a:r>
            <a:endParaRPr lang="en-US" dirty="0">
              <a:latin typeface="Ericsson Hilda" panose="00000500000000000000" pitchFamily="2" charset="0"/>
            </a:endParaRPr>
          </a:p>
        </p:txBody>
      </p:sp>
      <p:pic>
        <p:nvPicPr>
          <p:cNvPr id="4098" name="Picture 2" descr="image001">
            <a:extLst>
              <a:ext uri="{FF2B5EF4-FFF2-40B4-BE49-F238E27FC236}">
                <a16:creationId xmlns:a16="http://schemas.microsoft.com/office/drawing/2014/main" id="{C4C9A765-3462-40B8-866B-06DAACDA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468">
            <a:off x="524935" y="1658220"/>
            <a:ext cx="7630477" cy="423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18BAC-35E7-4AE2-97E0-033D4B969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001">
            <a:extLst>
              <a:ext uri="{FF2B5EF4-FFF2-40B4-BE49-F238E27FC236}">
                <a16:creationId xmlns:a16="http://schemas.microsoft.com/office/drawing/2014/main" id="{059BFE79-5E57-4918-91C2-A5B54E153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21" y="1544002"/>
            <a:ext cx="12213521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73BDE-9861-4DD5-A126-A33F08DFB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34" y="0"/>
            <a:ext cx="6940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9980A0-E39B-4EF8-A11B-334B6D86E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ProMonte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(Telenor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Montenegro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)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A Pannon egyezmény része volt, hogy a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ProMontet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is kezeljük (2004-2008)</a:t>
            </a: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2G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Core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 és </a:t>
            </a:r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Radio</a:t>
            </a:r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Sikeres 3G rollout  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- mind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össze 6 hét alatt</a:t>
            </a:r>
            <a:r>
              <a:rPr lang="en-US" kern="1200" dirty="0">
                <a:latin typeface="Ericsson Hilda" panose="00000500000000000000" pitchFamily="2" charset="0"/>
                <a:ea typeface="ＭＳ Ｐゴシック" pitchFamily="34" charset="-128"/>
              </a:rPr>
              <a:t>!</a:t>
            </a:r>
            <a:endParaRPr lang="hu-HU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Montenegro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: 610,000 fő</a:t>
            </a:r>
          </a:p>
          <a:p>
            <a:r>
              <a:rPr lang="hu-HU" kern="1200" dirty="0" err="1">
                <a:latin typeface="Ericsson Hilda" panose="00000500000000000000" pitchFamily="2" charset="0"/>
                <a:ea typeface="ＭＳ Ｐゴシック" pitchFamily="34" charset="-128"/>
              </a:rPr>
              <a:t>ProMonte</a:t>
            </a:r>
            <a:r>
              <a:rPr lang="hu-HU" kern="1200" dirty="0">
                <a:latin typeface="Ericsson Hilda" panose="00000500000000000000" pitchFamily="2" charset="0"/>
                <a:ea typeface="ＭＳ Ｐゴシック" pitchFamily="34" charset="-128"/>
              </a:rPr>
              <a:t>: 57% piaci részesedés</a:t>
            </a:r>
            <a:endParaRPr lang="en-US" kern="1200" dirty="0">
              <a:latin typeface="Ericsson Hilda" panose="00000500000000000000" pitchFamily="2" charset="0"/>
              <a:ea typeface="ＭＳ Ｐゴシック" pitchFamily="34" charset="-128"/>
            </a:endParaRPr>
          </a:p>
          <a:p>
            <a:endParaRPr lang="en-US" kern="1200" dirty="0">
              <a:latin typeface="Ericsson Hilda" panose="00000500000000000000" pitchFamily="2" charset="0"/>
              <a:ea typeface="ＭＳ Ｐゴシック" pitchFamily="34" charset="-12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3D81E-3BB0-4284-B4D7-1F0CFFFB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Ericsson Hilda" panose="00000500000000000000" pitchFamily="2" charset="0"/>
              </a:rPr>
              <a:t>Külföldi sikereink: </a:t>
            </a:r>
            <a:r>
              <a:rPr lang="hu-HU" dirty="0" err="1">
                <a:latin typeface="Ericsson Hilda" panose="00000500000000000000" pitchFamily="2" charset="0"/>
              </a:rPr>
              <a:t>Montenegro</a:t>
            </a:r>
            <a:endParaRPr lang="en-US" dirty="0">
              <a:latin typeface="Ericsson Hild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9337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Template2011">
  <a:themeElements>
    <a:clrScheme name="Landscape2009 1">
      <a:dk1>
        <a:srgbClr val="58585A"/>
      </a:dk1>
      <a:lt1>
        <a:srgbClr val="FFFFFF"/>
      </a:lt1>
      <a:dk2>
        <a:srgbClr val="00285E"/>
      </a:dk2>
      <a:lt2>
        <a:srgbClr val="B1B3B4"/>
      </a:lt2>
      <a:accent1>
        <a:srgbClr val="89BA17"/>
      </a:accent1>
      <a:accent2>
        <a:srgbClr val="F08A00"/>
      </a:accent2>
      <a:accent3>
        <a:srgbClr val="FFFFFF"/>
      </a:accent3>
      <a:accent4>
        <a:srgbClr val="4A4A4C"/>
      </a:accent4>
      <a:accent5>
        <a:srgbClr val="C4D9AB"/>
      </a:accent5>
      <a:accent6>
        <a:srgbClr val="D97D00"/>
      </a:accent6>
      <a:hlink>
        <a:srgbClr val="00A9D4"/>
      </a:hlink>
      <a:folHlink>
        <a:srgbClr val="00625F"/>
      </a:folHlink>
    </a:clrScheme>
    <a:fontScheme name="Landscape2009">
      <a:majorFont>
        <a:latin typeface="Ericsson Capital T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72000" tIns="45720" rIns="72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72000" tIns="45720" rIns="7200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Template2011.potx" id="{2930A252-12C2-4F52-B133-87F8BF51D5BC}" vid="{C0EA779E-0600-4F57-BDCE-BA710E7DC25F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powerpoint/application">
  <Version>2</Version>
  <Revision>2.4.2.67253</Revision>
</Application>
</file>

<file path=customXml/item2.xml><?xml version="1.0" encoding="utf-8"?>
<Application xmlns="http://www.sap.com/cof/ao/powerpoint/application">
  <com.sap.ip.bi.pioneer>
    <Version>4</Version>
    <AAO_Revision>2.4.2.67253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97E3272E-1619-4586-91D0-C72E4D5F2AA2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C8D445A2-EB31-41E4-8058-F1AF334F0F7C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PresentationTemplate2011</Template>
  <TotalTime>695</TotalTime>
  <Words>1570</Words>
  <Application>Microsoft Office PowerPoint</Application>
  <PresentationFormat>Widescreen</PresentationFormat>
  <Paragraphs>268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Ericsson Hilda</vt:lpstr>
      <vt:lpstr>Ericsson Hilda Light</vt:lpstr>
      <vt:lpstr>Arial Narrow</vt:lpstr>
      <vt:lpstr>MS PGothic</vt:lpstr>
      <vt:lpstr>Arial</vt:lpstr>
      <vt:lpstr>Ericsson Capital TT</vt:lpstr>
      <vt:lpstr>PresentationTemplate2011</vt:lpstr>
      <vt:lpstr>Picture</vt:lpstr>
      <vt:lpstr>Agenda</vt:lpstr>
      <vt:lpstr>Betörés a Pannon GSM-be</vt:lpstr>
      <vt:lpstr>De azért nem csak dolgoztunk …</vt:lpstr>
      <vt:lpstr>és a VOLVO OCEAN RACE …  2006.06.09-11 Rotterdam</vt:lpstr>
      <vt:lpstr>2008.10.11-12 Alicante  2008.11.13-16 Fokváros</vt:lpstr>
      <vt:lpstr>Külföldi sikereink: Macedónia</vt:lpstr>
      <vt:lpstr>A híres karácsonyi partik</vt:lpstr>
      <vt:lpstr>PowerPoint Presentation</vt:lpstr>
      <vt:lpstr>Külföldi sikereink: Montenegro</vt:lpstr>
      <vt:lpstr>demo Long Journey Preparations started early this year</vt:lpstr>
      <vt:lpstr>4G RfQ</vt:lpstr>
      <vt:lpstr>CTIA Las Vegasban</vt:lpstr>
      <vt:lpstr>T-Nap a filmstudióban</vt:lpstr>
      <vt:lpstr>Első országos Menedzselt Szolgáltatásunk: UPC Magyarország</vt:lpstr>
      <vt:lpstr>TELL DAY</vt:lpstr>
      <vt:lpstr>PowerPoint Presentation</vt:lpstr>
      <vt:lpstr>A negyedik szolgáltató: Digi Magyarország</vt:lpstr>
      <vt:lpstr>Az Ericsson Magyarország ma</vt:lpstr>
      <vt:lpstr>Szervezeti egységek</vt:lpstr>
      <vt:lpstr>Közép-Európai Üzleti Régió</vt:lpstr>
      <vt:lpstr>Egyetemi együttműködések Példamutató szerep az ipar és a tudományos szféra együttműködésére </vt:lpstr>
      <vt:lpstr>Fenntarthatóság és társadalmi felelősségvállalás </vt:lpstr>
      <vt:lpstr>Ericsson Magyarország számokban</vt:lpstr>
      <vt:lpstr>Az Ericsson új épülete</vt:lpstr>
      <vt:lpstr>Az Ericsson új épülete</vt:lpstr>
      <vt:lpstr>PowerPoint Presentation</vt:lpstr>
      <vt:lpstr>PowerPoint Presentation</vt:lpstr>
      <vt:lpstr>Úton az 5G felé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MBR A Market update and key achievements</dc:title>
  <dc:creator>Adam Szymala</dc:creator>
  <cp:keywords/>
  <dc:description>Rev PA1</dc:description>
  <cp:lastModifiedBy>Gábor Éry</cp:lastModifiedBy>
  <cp:revision>820</cp:revision>
  <dcterms:created xsi:type="dcterms:W3CDTF">2016-10-27T15:52:30Z</dcterms:created>
  <dcterms:modified xsi:type="dcterms:W3CDTF">2018-10-12T11:11:40Z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Type">
    <vt:lpwstr>Presentation2011</vt:lpwstr>
  </property>
  <property fmtid="{D5CDD505-2E9C-101B-9397-08002B2CF9AE}" pid="3" name="TemplateName">
    <vt:lpwstr>CXC 173 2731/1</vt:lpwstr>
  </property>
  <property fmtid="{D5CDD505-2E9C-101B-9397-08002B2CF9AE}" pid="4" name="TemplateVersion">
    <vt:lpwstr>R1A</vt:lpwstr>
  </property>
  <property fmtid="{D5CDD505-2E9C-101B-9397-08002B2CF9AE}" pid="5" name="EmbeddedFonts">
    <vt:bool>true</vt:bool>
  </property>
  <property fmtid="{D5CDD505-2E9C-101B-9397-08002B2CF9AE}" pid="6" name="PackageNo">
    <vt:lpwstr>LXA 119 603</vt:lpwstr>
  </property>
  <property fmtid="{D5CDD505-2E9C-101B-9397-08002B2CF9AE}" pid="7" name="PackageVersion">
    <vt:lpwstr>R5C</vt:lpwstr>
  </property>
  <property fmtid="{D5CDD505-2E9C-101B-9397-08002B2CF9AE}" pid="8" name="FooterType">
    <vt:lpwstr>PresTemp</vt:lpwstr>
  </property>
  <property fmtid="{D5CDD505-2E9C-101B-9397-08002B2CF9AE}" pid="9" name="UsedFont">
    <vt:lpwstr>Ericsson Capital TT</vt:lpwstr>
  </property>
  <property fmtid="{D5CDD505-2E9C-101B-9397-08002B2CF9AE}" pid="10" name="x">
    <vt:lpwstr>1</vt:lpwstr>
  </property>
  <property fmtid="{D5CDD505-2E9C-101B-9397-08002B2CF9AE}" pid="11" name="White">
    <vt:bool>true</vt:bool>
  </property>
  <property fmtid="{D5CDD505-2E9C-101B-9397-08002B2CF9AE}" pid="12" name="chkMetaData">
    <vt:bool>false</vt:bool>
  </property>
  <property fmtid="{D5CDD505-2E9C-101B-9397-08002B2CF9AE}" pid="13" name="chkTaglines">
    <vt:bool>false</vt:bool>
  </property>
  <property fmtid="{D5CDD505-2E9C-101B-9397-08002B2CF9AE}" pid="14" name="SecurityClass">
    <vt:lpwstr>Ericsson Internal</vt:lpwstr>
  </property>
  <property fmtid="{D5CDD505-2E9C-101B-9397-08002B2CF9AE}" pid="15" name="txtConfLabel">
    <vt:lpwstr>Ericsson Internal</vt:lpwstr>
  </property>
  <property fmtid="{D5CDD505-2E9C-101B-9397-08002B2CF9AE}" pid="16" name="optUseConfClass">
    <vt:bool>true</vt:bool>
  </property>
  <property fmtid="{D5CDD505-2E9C-101B-9397-08002B2CF9AE}" pid="17" name="optUseConfLabel">
    <vt:bool>false</vt:bool>
  </property>
  <property fmtid="{D5CDD505-2E9C-101B-9397-08002B2CF9AE}" pid="18" name="optFooterCVLDocNo">
    <vt:bool>true</vt:bool>
  </property>
  <property fmtid="{D5CDD505-2E9C-101B-9397-08002B2CF9AE}" pid="19" name="optFooterCVLCopyright">
    <vt:bool>false</vt:bool>
  </property>
  <property fmtid="{D5CDD505-2E9C-101B-9397-08002B2CF9AE}" pid="20" name="optEnterText1">
    <vt:bool>false</vt:bool>
  </property>
  <property fmtid="{D5CDD505-2E9C-101B-9397-08002B2CF9AE}" pid="21" name="optFooterCVLConfLabel">
    <vt:bool>true</vt:bool>
  </property>
  <property fmtid="{D5CDD505-2E9C-101B-9397-08002B2CF9AE}" pid="22" name="optEnterText2">
    <vt:bool>false</vt:bool>
  </property>
  <property fmtid="{D5CDD505-2E9C-101B-9397-08002B2CF9AE}" pid="23" name="optFooterCVLTitle">
    <vt:bool>true</vt:bool>
  </property>
  <property fmtid="{D5CDD505-2E9C-101B-9397-08002B2CF9AE}" pid="24" name="optFooterCVLPrep">
    <vt:bool>false</vt:bool>
  </property>
  <property fmtid="{D5CDD505-2E9C-101B-9397-08002B2CF9AE}" pid="25" name="optEnterText3">
    <vt:bool>false</vt:bool>
  </property>
  <property fmtid="{D5CDD505-2E9C-101B-9397-08002B2CF9AE}" pid="26" name="optFooterCVLDate">
    <vt:bool>false</vt:bool>
  </property>
  <property fmtid="{D5CDD505-2E9C-101B-9397-08002B2CF9AE}" pid="27" name="optEnterText4">
    <vt:bool>true</vt:bool>
  </property>
  <property fmtid="{D5CDD505-2E9C-101B-9397-08002B2CF9AE}" pid="28" name="LeftFooterField">
    <vt:lpwstr/>
  </property>
  <property fmtid="{D5CDD505-2E9C-101B-9397-08002B2CF9AE}" pid="29" name="MiddleFooterField">
    <vt:lpwstr>Ericsson Internal</vt:lpwstr>
  </property>
  <property fmtid="{D5CDD505-2E9C-101B-9397-08002B2CF9AE}" pid="30" name="RightFooterField">
    <vt:lpwstr/>
  </property>
  <property fmtid="{D5CDD505-2E9C-101B-9397-08002B2CF9AE}" pid="31" name="RightFooterField2">
    <vt:lpwstr>2017-09-04</vt:lpwstr>
  </property>
  <property fmtid="{D5CDD505-2E9C-101B-9397-08002B2CF9AE}" pid="32" name="TotalNumb">
    <vt:bool>false</vt:bool>
  </property>
  <property fmtid="{D5CDD505-2E9C-101B-9397-08002B2CF9AE}" pid="33" name="Pages">
    <vt:bool>true</vt:bool>
  </property>
  <property fmtid="{D5CDD505-2E9C-101B-9397-08002B2CF9AE}" pid="34" name="DocumentType2">
    <vt:lpwstr>Presentation2011</vt:lpwstr>
  </property>
  <property fmtid="{D5CDD505-2E9C-101B-9397-08002B2CF9AE}" pid="35" name="TemplateName2">
    <vt:lpwstr>CXC 173 2731/1</vt:lpwstr>
  </property>
  <property fmtid="{D5CDD505-2E9C-101B-9397-08002B2CF9AE}" pid="36" name="TemplateVersion2">
    <vt:lpwstr>R1A</vt:lpwstr>
  </property>
  <property fmtid="{D5CDD505-2E9C-101B-9397-08002B2CF9AE}" pid="37" name="Prepared">
    <vt:lpwstr/>
  </property>
  <property fmtid="{D5CDD505-2E9C-101B-9397-08002B2CF9AE}" pid="38" name="ApprovedBy">
    <vt:lpwstr/>
  </property>
  <property fmtid="{D5CDD505-2E9C-101B-9397-08002B2CF9AE}" pid="39" name="DocNo">
    <vt:lpwstr/>
  </property>
  <property fmtid="{D5CDD505-2E9C-101B-9397-08002B2CF9AE}" pid="40" name="Checked">
    <vt:lpwstr/>
  </property>
  <property fmtid="{D5CDD505-2E9C-101B-9397-08002B2CF9AE}" pid="41" name="Revision">
    <vt:lpwstr>PA1</vt:lpwstr>
  </property>
  <property fmtid="{D5CDD505-2E9C-101B-9397-08002B2CF9AE}" pid="42" name="DocName">
    <vt:lpwstr/>
  </property>
  <property fmtid="{D5CDD505-2E9C-101B-9397-08002B2CF9AE}" pid="43" name="Title">
    <vt:lpwstr/>
  </property>
  <property fmtid="{D5CDD505-2E9C-101B-9397-08002B2CF9AE}" pid="44" name="Date">
    <vt:lpwstr>2016-12-08</vt:lpwstr>
  </property>
  <property fmtid="{D5CDD505-2E9C-101B-9397-08002B2CF9AE}" pid="45" name="Reference">
    <vt:lpwstr/>
  </property>
  <property fmtid="{D5CDD505-2E9C-101B-9397-08002B2CF9AE}" pid="46" name="Keyword">
    <vt:lpwstr/>
  </property>
  <property fmtid="{D5CDD505-2E9C-101B-9397-08002B2CF9AE}" pid="47" name="UpdateProcess">
    <vt:lpwstr>End</vt:lpwstr>
  </property>
</Properties>
</file>