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5"/>
  </p:notesMasterIdLst>
  <p:handoutMasterIdLst>
    <p:handoutMasterId r:id="rId36"/>
  </p:handoutMasterIdLst>
  <p:sldIdLst>
    <p:sldId id="278" r:id="rId2"/>
    <p:sldId id="271" r:id="rId3"/>
    <p:sldId id="603" r:id="rId4"/>
    <p:sldId id="600" r:id="rId5"/>
    <p:sldId id="614" r:id="rId6"/>
    <p:sldId id="597" r:id="rId7"/>
    <p:sldId id="623" r:id="rId8"/>
    <p:sldId id="601" r:id="rId9"/>
    <p:sldId id="609" r:id="rId10"/>
    <p:sldId id="626" r:id="rId11"/>
    <p:sldId id="615" r:id="rId12"/>
    <p:sldId id="627" r:id="rId13"/>
    <p:sldId id="616" r:id="rId14"/>
    <p:sldId id="602" r:id="rId15"/>
    <p:sldId id="628" r:id="rId16"/>
    <p:sldId id="595" r:id="rId17"/>
    <p:sldId id="618" r:id="rId18"/>
    <p:sldId id="629" r:id="rId19"/>
    <p:sldId id="598" r:id="rId20"/>
    <p:sldId id="619" r:id="rId21"/>
    <p:sldId id="295" r:id="rId22"/>
    <p:sldId id="621" r:id="rId23"/>
    <p:sldId id="624" r:id="rId24"/>
    <p:sldId id="587" r:id="rId25"/>
    <p:sldId id="288" r:id="rId26"/>
    <p:sldId id="299" r:id="rId27"/>
    <p:sldId id="257" r:id="rId28"/>
    <p:sldId id="258" r:id="rId29"/>
    <p:sldId id="516" r:id="rId30"/>
    <p:sldId id="606" r:id="rId31"/>
    <p:sldId id="584" r:id="rId32"/>
    <p:sldId id="625" r:id="rId33"/>
    <p:sldId id="261" r:id="rId34"/>
  </p:sldIdLst>
  <p:sldSz cx="12192000" cy="6858000"/>
  <p:notesSz cx="6858000" cy="9144000"/>
  <p:embeddedFontLst>
    <p:embeddedFont>
      <p:font typeface="MS PGothic" panose="020B0600070205080204" pitchFamily="34" charset="-128"/>
      <p:regular r:id="rId37"/>
    </p:embeddedFont>
    <p:embeddedFont>
      <p:font typeface="MS PGothic" panose="020B0600070205080204" pitchFamily="34" charset="-128"/>
      <p:regular r:id="rId37"/>
    </p:embeddedFont>
    <p:embeddedFont>
      <p:font typeface="Ericsson Hilda" panose="00000500000000000000" pitchFamily="2" charset="0"/>
      <p:regular r:id="rId38"/>
      <p:bold r:id="rId39"/>
    </p:embeddedFont>
    <p:embeddedFont>
      <p:font typeface="Ericsson Hilda Light" panose="00000400000000000000" pitchFamily="2" charset="0"/>
      <p:regular r:id="rId40"/>
    </p:embeddedFont>
    <p:embeddedFont>
      <p:font typeface="Ericsson Technical Icons" panose="00000500000000000000" pitchFamily="2" charset="0"/>
      <p:regular r:id="rId41"/>
    </p:embeddedFont>
    <p:embeddedFont>
      <p:font typeface="Mangal" panose="02040503050203030202" pitchFamily="18"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424"/>
    <a:srgbClr val="0494DA"/>
    <a:srgbClr val="7676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3921" autoAdjust="0"/>
  </p:normalViewPr>
  <p:slideViewPr>
    <p:cSldViewPr snapToGrid="0" snapToObjects="1" showGuides="1">
      <p:cViewPr varScale="1">
        <p:scale>
          <a:sx n="81" d="100"/>
          <a:sy n="81" d="100"/>
        </p:scale>
        <p:origin x="754" y="72"/>
      </p:cViewPr>
      <p:guideLst/>
    </p:cSldViewPr>
  </p:slideViewPr>
  <p:notesTextViewPr>
    <p:cViewPr>
      <p:scale>
        <a:sx n="1" d="1"/>
        <a:sy n="1" d="1"/>
      </p:scale>
      <p:origin x="0" y="0"/>
    </p:cViewPr>
  </p:notesTextViewPr>
  <p:sorterViewPr>
    <p:cViewPr>
      <p:scale>
        <a:sx n="80" d="100"/>
        <a:sy n="80" d="100"/>
      </p:scale>
      <p:origin x="0" y="-35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ethtso\Desktop\ethtortenet\hc.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ethtso\Desktop\ethtortenet\hc.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ethtso\Desktop\ethtortenet\hc.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ethtso\Desktop\ethtortenet\hc.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ethtso\Desktop\ethtortenet\hc.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ethtso\Desktop\ethtortenet\hc.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ethtso\Desktop\ethtortenet\hc.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thtso\Desktop\ethtortenet\hc.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thtso\Desktop\ethtortenet\hc.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thtso\Desktop\ethtortenet\hc.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thtso\Desktop\ethtortenet\hc.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thtso\Desktop\ethtortenet\hc.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ethtso\Desktop\ethtortenet\hc.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ethtso\Desktop\ethtortenet\hc.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ethtso\Desktop\ethtortenet\hc.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a:t>13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FA-44A9-8C70-685AA8C2C4E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Sheet1!$A$1:$A$27</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Sheet1!$B$1:$B$27</c:f>
              <c:numCache>
                <c:formatCode>General</c:formatCode>
                <c:ptCount val="27"/>
                <c:pt idx="0">
                  <c:v>15</c:v>
                </c:pt>
                <c:pt idx="1">
                  <c:v>20</c:v>
                </c:pt>
                <c:pt idx="2">
                  <c:v>23</c:v>
                </c:pt>
                <c:pt idx="3">
                  <c:v>31</c:v>
                </c:pt>
                <c:pt idx="4">
                  <c:v>40</c:v>
                </c:pt>
                <c:pt idx="5">
                  <c:v>48</c:v>
                </c:pt>
                <c:pt idx="6">
                  <c:v>68</c:v>
                </c:pt>
                <c:pt idx="7">
                  <c:v>77</c:v>
                </c:pt>
                <c:pt idx="8">
                  <c:v>93</c:v>
                </c:pt>
                <c:pt idx="9">
                  <c:v>294</c:v>
                </c:pt>
                <c:pt idx="10">
                  <c:v>379</c:v>
                </c:pt>
                <c:pt idx="11">
                  <c:v>320</c:v>
                </c:pt>
                <c:pt idx="12">
                  <c:v>331</c:v>
                </c:pt>
                <c:pt idx="13">
                  <c:v>263</c:v>
                </c:pt>
                <c:pt idx="14">
                  <c:v>279</c:v>
                </c:pt>
                <c:pt idx="15">
                  <c:v>369</c:v>
                </c:pt>
                <c:pt idx="16">
                  <c:v>569</c:v>
                </c:pt>
                <c:pt idx="17">
                  <c:v>584</c:v>
                </c:pt>
                <c:pt idx="18">
                  <c:v>810</c:v>
                </c:pt>
                <c:pt idx="19">
                  <c:v>1017</c:v>
                </c:pt>
                <c:pt idx="20">
                  <c:v>1224</c:v>
                </c:pt>
                <c:pt idx="21">
                  <c:v>1261</c:v>
                </c:pt>
                <c:pt idx="22">
                  <c:v>1112</c:v>
                </c:pt>
                <c:pt idx="23">
                  <c:v>1170</c:v>
                </c:pt>
                <c:pt idx="24">
                  <c:v>1192</c:v>
                </c:pt>
                <c:pt idx="25">
                  <c:v>1197</c:v>
                </c:pt>
                <c:pt idx="26">
                  <c:v>1295</c:v>
                </c:pt>
              </c:numCache>
            </c:numRef>
          </c:val>
          <c:extLst>
            <c:ext xmlns:c16="http://schemas.microsoft.com/office/drawing/2014/chart" uri="{C3380CC4-5D6E-409C-BE32-E72D297353CC}">
              <c16:uniqueId val="{00000000-D94B-444F-AB65-40AD36A270A9}"/>
            </c:ext>
          </c:extLst>
        </c:ser>
        <c:dLbls>
          <c:showLegendKey val="0"/>
          <c:showVal val="0"/>
          <c:showCatName val="0"/>
          <c:showSerName val="0"/>
          <c:showPercent val="0"/>
          <c:showBubbleSize val="0"/>
        </c:dLbls>
        <c:gapWidth val="219"/>
        <c:overlap val="-27"/>
        <c:axId val="495598744"/>
        <c:axId val="495597432"/>
      </c:barChart>
      <c:catAx>
        <c:axId val="49559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597432"/>
        <c:crosses val="autoZero"/>
        <c:auto val="1"/>
        <c:lblAlgn val="ctr"/>
        <c:lblOffset val="100"/>
        <c:noMultiLvlLbl val="0"/>
      </c:catAx>
      <c:valAx>
        <c:axId val="495597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598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Sheet1!$A$1:$A$27</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Sheet1!$B$1:$B$27</c:f>
              <c:numCache>
                <c:formatCode>General</c:formatCode>
                <c:ptCount val="27"/>
                <c:pt idx="0">
                  <c:v>15</c:v>
                </c:pt>
                <c:pt idx="1">
                  <c:v>20</c:v>
                </c:pt>
                <c:pt idx="2">
                  <c:v>23</c:v>
                </c:pt>
                <c:pt idx="3">
                  <c:v>31</c:v>
                </c:pt>
                <c:pt idx="4">
                  <c:v>40</c:v>
                </c:pt>
                <c:pt idx="5">
                  <c:v>48</c:v>
                </c:pt>
                <c:pt idx="6">
                  <c:v>68</c:v>
                </c:pt>
                <c:pt idx="7">
                  <c:v>77</c:v>
                </c:pt>
                <c:pt idx="8">
                  <c:v>93</c:v>
                </c:pt>
                <c:pt idx="9">
                  <c:v>294</c:v>
                </c:pt>
                <c:pt idx="10">
                  <c:v>379</c:v>
                </c:pt>
                <c:pt idx="11">
                  <c:v>320</c:v>
                </c:pt>
                <c:pt idx="12">
                  <c:v>331</c:v>
                </c:pt>
                <c:pt idx="13">
                  <c:v>263</c:v>
                </c:pt>
                <c:pt idx="14">
                  <c:v>279</c:v>
                </c:pt>
                <c:pt idx="15">
                  <c:v>369</c:v>
                </c:pt>
                <c:pt idx="16">
                  <c:v>569</c:v>
                </c:pt>
                <c:pt idx="17">
                  <c:v>584</c:v>
                </c:pt>
                <c:pt idx="18">
                  <c:v>810</c:v>
                </c:pt>
                <c:pt idx="19">
                  <c:v>1017</c:v>
                </c:pt>
                <c:pt idx="20">
                  <c:v>1224</c:v>
                </c:pt>
                <c:pt idx="21">
                  <c:v>1261</c:v>
                </c:pt>
                <c:pt idx="22">
                  <c:v>1112</c:v>
                </c:pt>
                <c:pt idx="23">
                  <c:v>1170</c:v>
                </c:pt>
                <c:pt idx="24">
                  <c:v>1192</c:v>
                </c:pt>
                <c:pt idx="25">
                  <c:v>1197</c:v>
                </c:pt>
                <c:pt idx="26">
                  <c:v>1295</c:v>
                </c:pt>
              </c:numCache>
            </c:numRef>
          </c:val>
          <c:extLst>
            <c:ext xmlns:c16="http://schemas.microsoft.com/office/drawing/2014/chart" uri="{C3380CC4-5D6E-409C-BE32-E72D297353CC}">
              <c16:uniqueId val="{00000000-D94B-444F-AB65-40AD36A270A9}"/>
            </c:ext>
          </c:extLst>
        </c:ser>
        <c:dLbls>
          <c:showLegendKey val="0"/>
          <c:showVal val="0"/>
          <c:showCatName val="0"/>
          <c:showSerName val="0"/>
          <c:showPercent val="0"/>
          <c:showBubbleSize val="0"/>
        </c:dLbls>
        <c:gapWidth val="219"/>
        <c:overlap val="-27"/>
        <c:axId val="495598744"/>
        <c:axId val="495597432"/>
      </c:barChart>
      <c:catAx>
        <c:axId val="49559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597432"/>
        <c:crosses val="autoZero"/>
        <c:auto val="1"/>
        <c:lblAlgn val="ctr"/>
        <c:lblOffset val="100"/>
        <c:noMultiLvlLbl val="0"/>
      </c:catAx>
      <c:valAx>
        <c:axId val="495597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598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a:t>13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8E4-4C93-8F3B-A0EA1F13C11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Sheet1!$A$1:$A$27</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Sheet1!$B$1:$B$27</c:f>
              <c:numCache>
                <c:formatCode>General</c:formatCode>
                <c:ptCount val="27"/>
                <c:pt idx="0">
                  <c:v>15</c:v>
                </c:pt>
                <c:pt idx="1">
                  <c:v>20</c:v>
                </c:pt>
                <c:pt idx="2">
                  <c:v>23</c:v>
                </c:pt>
                <c:pt idx="3">
                  <c:v>31</c:v>
                </c:pt>
                <c:pt idx="4">
                  <c:v>40</c:v>
                </c:pt>
                <c:pt idx="5">
                  <c:v>48</c:v>
                </c:pt>
                <c:pt idx="6">
                  <c:v>68</c:v>
                </c:pt>
                <c:pt idx="7">
                  <c:v>77</c:v>
                </c:pt>
                <c:pt idx="8">
                  <c:v>93</c:v>
                </c:pt>
                <c:pt idx="9">
                  <c:v>294</c:v>
                </c:pt>
                <c:pt idx="10">
                  <c:v>379</c:v>
                </c:pt>
                <c:pt idx="11">
                  <c:v>320</c:v>
                </c:pt>
                <c:pt idx="12">
                  <c:v>331</c:v>
                </c:pt>
                <c:pt idx="13">
                  <c:v>263</c:v>
                </c:pt>
                <c:pt idx="14">
                  <c:v>279</c:v>
                </c:pt>
                <c:pt idx="15">
                  <c:v>369</c:v>
                </c:pt>
                <c:pt idx="16">
                  <c:v>569</c:v>
                </c:pt>
                <c:pt idx="17">
                  <c:v>584</c:v>
                </c:pt>
                <c:pt idx="18">
                  <c:v>810</c:v>
                </c:pt>
                <c:pt idx="19">
                  <c:v>1017</c:v>
                </c:pt>
                <c:pt idx="20">
                  <c:v>1224</c:v>
                </c:pt>
                <c:pt idx="21">
                  <c:v>1261</c:v>
                </c:pt>
                <c:pt idx="22">
                  <c:v>1112</c:v>
                </c:pt>
                <c:pt idx="23">
                  <c:v>1170</c:v>
                </c:pt>
                <c:pt idx="24">
                  <c:v>1192</c:v>
                </c:pt>
                <c:pt idx="25">
                  <c:v>1197</c:v>
                </c:pt>
                <c:pt idx="26">
                  <c:v>1295</c:v>
                </c:pt>
              </c:numCache>
            </c:numRef>
          </c:val>
          <c:extLst>
            <c:ext xmlns:c16="http://schemas.microsoft.com/office/drawing/2014/chart" uri="{C3380CC4-5D6E-409C-BE32-E72D297353CC}">
              <c16:uniqueId val="{00000000-D94B-444F-AB65-40AD36A270A9}"/>
            </c:ext>
          </c:extLst>
        </c:ser>
        <c:dLbls>
          <c:showLegendKey val="0"/>
          <c:showVal val="0"/>
          <c:showCatName val="0"/>
          <c:showSerName val="0"/>
          <c:showPercent val="0"/>
          <c:showBubbleSize val="0"/>
        </c:dLbls>
        <c:gapWidth val="219"/>
        <c:overlap val="-27"/>
        <c:axId val="495598744"/>
        <c:axId val="495597432"/>
      </c:barChart>
      <c:catAx>
        <c:axId val="49559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597432"/>
        <c:crosses val="autoZero"/>
        <c:auto val="1"/>
        <c:lblAlgn val="ctr"/>
        <c:lblOffset val="100"/>
        <c:noMultiLvlLbl val="0"/>
      </c:catAx>
      <c:valAx>
        <c:axId val="495597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598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Sheet1!$A$1:$A$27</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Sheet1!$B$1:$B$27</c:f>
              <c:numCache>
                <c:formatCode>General</c:formatCode>
                <c:ptCount val="27"/>
                <c:pt idx="0">
                  <c:v>15</c:v>
                </c:pt>
                <c:pt idx="1">
                  <c:v>20</c:v>
                </c:pt>
                <c:pt idx="2">
                  <c:v>23</c:v>
                </c:pt>
                <c:pt idx="3">
                  <c:v>31</c:v>
                </c:pt>
                <c:pt idx="4">
                  <c:v>40</c:v>
                </c:pt>
                <c:pt idx="5">
                  <c:v>48</c:v>
                </c:pt>
                <c:pt idx="6">
                  <c:v>68</c:v>
                </c:pt>
                <c:pt idx="7">
                  <c:v>77</c:v>
                </c:pt>
                <c:pt idx="8">
                  <c:v>93</c:v>
                </c:pt>
                <c:pt idx="9">
                  <c:v>294</c:v>
                </c:pt>
                <c:pt idx="10">
                  <c:v>379</c:v>
                </c:pt>
                <c:pt idx="11">
                  <c:v>320</c:v>
                </c:pt>
                <c:pt idx="12">
                  <c:v>331</c:v>
                </c:pt>
                <c:pt idx="13">
                  <c:v>263</c:v>
                </c:pt>
                <c:pt idx="14">
                  <c:v>279</c:v>
                </c:pt>
                <c:pt idx="15">
                  <c:v>369</c:v>
                </c:pt>
                <c:pt idx="16">
                  <c:v>569</c:v>
                </c:pt>
                <c:pt idx="17">
                  <c:v>584</c:v>
                </c:pt>
                <c:pt idx="18">
                  <c:v>810</c:v>
                </c:pt>
                <c:pt idx="19">
                  <c:v>1017</c:v>
                </c:pt>
                <c:pt idx="20">
                  <c:v>1224</c:v>
                </c:pt>
                <c:pt idx="21">
                  <c:v>1261</c:v>
                </c:pt>
                <c:pt idx="22">
                  <c:v>1112</c:v>
                </c:pt>
                <c:pt idx="23">
                  <c:v>1170</c:v>
                </c:pt>
                <c:pt idx="24">
                  <c:v>1192</c:v>
                </c:pt>
                <c:pt idx="25">
                  <c:v>1197</c:v>
                </c:pt>
                <c:pt idx="26">
                  <c:v>1295</c:v>
                </c:pt>
              </c:numCache>
            </c:numRef>
          </c:val>
          <c:extLst>
            <c:ext xmlns:c16="http://schemas.microsoft.com/office/drawing/2014/chart" uri="{C3380CC4-5D6E-409C-BE32-E72D297353CC}">
              <c16:uniqueId val="{00000000-D94B-444F-AB65-40AD36A270A9}"/>
            </c:ext>
          </c:extLst>
        </c:ser>
        <c:dLbls>
          <c:showLegendKey val="0"/>
          <c:showVal val="0"/>
          <c:showCatName val="0"/>
          <c:showSerName val="0"/>
          <c:showPercent val="0"/>
          <c:showBubbleSize val="0"/>
        </c:dLbls>
        <c:gapWidth val="219"/>
        <c:overlap val="-27"/>
        <c:axId val="495598744"/>
        <c:axId val="495597432"/>
      </c:barChart>
      <c:catAx>
        <c:axId val="49559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597432"/>
        <c:crosses val="autoZero"/>
        <c:auto val="1"/>
        <c:lblAlgn val="ctr"/>
        <c:lblOffset val="100"/>
        <c:noMultiLvlLbl val="0"/>
      </c:catAx>
      <c:valAx>
        <c:axId val="495597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598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902329980990206E-2"/>
          <c:y val="5.3587472978806838E-2"/>
          <c:w val="0.97609767001900982"/>
          <c:h val="0.8861266199200355"/>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Sheet1!$A$1:$A$27</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Sheet1!$B$1:$B$27</c:f>
              <c:numCache>
                <c:formatCode>General</c:formatCode>
                <c:ptCount val="27"/>
                <c:pt idx="0">
                  <c:v>15</c:v>
                </c:pt>
                <c:pt idx="1">
                  <c:v>20</c:v>
                </c:pt>
                <c:pt idx="2">
                  <c:v>23</c:v>
                </c:pt>
                <c:pt idx="3">
                  <c:v>31</c:v>
                </c:pt>
                <c:pt idx="4">
                  <c:v>40</c:v>
                </c:pt>
                <c:pt idx="5">
                  <c:v>48</c:v>
                </c:pt>
                <c:pt idx="6">
                  <c:v>68</c:v>
                </c:pt>
                <c:pt idx="7">
                  <c:v>77</c:v>
                </c:pt>
                <c:pt idx="8">
                  <c:v>93</c:v>
                </c:pt>
                <c:pt idx="9">
                  <c:v>294</c:v>
                </c:pt>
                <c:pt idx="10">
                  <c:v>379</c:v>
                </c:pt>
                <c:pt idx="11">
                  <c:v>320</c:v>
                </c:pt>
                <c:pt idx="12">
                  <c:v>331</c:v>
                </c:pt>
                <c:pt idx="13">
                  <c:v>263</c:v>
                </c:pt>
                <c:pt idx="14">
                  <c:v>279</c:v>
                </c:pt>
                <c:pt idx="15">
                  <c:v>369</c:v>
                </c:pt>
                <c:pt idx="16">
                  <c:v>569</c:v>
                </c:pt>
                <c:pt idx="17">
                  <c:v>584</c:v>
                </c:pt>
                <c:pt idx="18">
                  <c:v>810</c:v>
                </c:pt>
                <c:pt idx="19">
                  <c:v>1017</c:v>
                </c:pt>
                <c:pt idx="20">
                  <c:v>1224</c:v>
                </c:pt>
                <c:pt idx="21">
                  <c:v>1261</c:v>
                </c:pt>
                <c:pt idx="22">
                  <c:v>1112</c:v>
                </c:pt>
                <c:pt idx="23">
                  <c:v>1170</c:v>
                </c:pt>
                <c:pt idx="24">
                  <c:v>1192</c:v>
                </c:pt>
                <c:pt idx="25">
                  <c:v>1197</c:v>
                </c:pt>
                <c:pt idx="26">
                  <c:v>1295</c:v>
                </c:pt>
              </c:numCache>
            </c:numRef>
          </c:val>
          <c:extLst>
            <c:ext xmlns:c16="http://schemas.microsoft.com/office/drawing/2014/chart" uri="{C3380CC4-5D6E-409C-BE32-E72D297353CC}">
              <c16:uniqueId val="{00000000-D94B-444F-AB65-40AD36A270A9}"/>
            </c:ext>
          </c:extLst>
        </c:ser>
        <c:dLbls>
          <c:showLegendKey val="0"/>
          <c:showVal val="0"/>
          <c:showCatName val="0"/>
          <c:showSerName val="0"/>
          <c:showPercent val="0"/>
          <c:showBubbleSize val="0"/>
        </c:dLbls>
        <c:gapWidth val="219"/>
        <c:overlap val="-27"/>
        <c:axId val="495598744"/>
        <c:axId val="495597432"/>
      </c:barChart>
      <c:catAx>
        <c:axId val="49559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597432"/>
        <c:crosses val="autoZero"/>
        <c:auto val="1"/>
        <c:lblAlgn val="ctr"/>
        <c:lblOffset val="100"/>
        <c:noMultiLvlLbl val="0"/>
      </c:catAx>
      <c:valAx>
        <c:axId val="495597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598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Sheet1!$A$1:$A$27</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Sheet1!$B$1:$B$27</c:f>
              <c:numCache>
                <c:formatCode>General</c:formatCode>
                <c:ptCount val="27"/>
                <c:pt idx="0">
                  <c:v>15</c:v>
                </c:pt>
                <c:pt idx="1">
                  <c:v>20</c:v>
                </c:pt>
                <c:pt idx="2">
                  <c:v>23</c:v>
                </c:pt>
                <c:pt idx="3">
                  <c:v>31</c:v>
                </c:pt>
                <c:pt idx="4">
                  <c:v>40</c:v>
                </c:pt>
                <c:pt idx="5">
                  <c:v>48</c:v>
                </c:pt>
                <c:pt idx="6">
                  <c:v>68</c:v>
                </c:pt>
                <c:pt idx="7">
                  <c:v>77</c:v>
                </c:pt>
                <c:pt idx="8">
                  <c:v>93</c:v>
                </c:pt>
                <c:pt idx="9">
                  <c:v>294</c:v>
                </c:pt>
                <c:pt idx="10">
                  <c:v>379</c:v>
                </c:pt>
                <c:pt idx="11">
                  <c:v>320</c:v>
                </c:pt>
                <c:pt idx="12">
                  <c:v>331</c:v>
                </c:pt>
                <c:pt idx="13">
                  <c:v>263</c:v>
                </c:pt>
                <c:pt idx="14">
                  <c:v>279</c:v>
                </c:pt>
                <c:pt idx="15">
                  <c:v>369</c:v>
                </c:pt>
                <c:pt idx="16">
                  <c:v>569</c:v>
                </c:pt>
                <c:pt idx="17">
                  <c:v>584</c:v>
                </c:pt>
                <c:pt idx="18">
                  <c:v>810</c:v>
                </c:pt>
                <c:pt idx="19">
                  <c:v>1017</c:v>
                </c:pt>
                <c:pt idx="20">
                  <c:v>1224</c:v>
                </c:pt>
                <c:pt idx="21">
                  <c:v>1261</c:v>
                </c:pt>
                <c:pt idx="22">
                  <c:v>1112</c:v>
                </c:pt>
                <c:pt idx="23">
                  <c:v>1170</c:v>
                </c:pt>
                <c:pt idx="24">
                  <c:v>1192</c:v>
                </c:pt>
                <c:pt idx="25">
                  <c:v>1197</c:v>
                </c:pt>
                <c:pt idx="26">
                  <c:v>1295</c:v>
                </c:pt>
              </c:numCache>
            </c:numRef>
          </c:val>
          <c:extLst>
            <c:ext xmlns:c16="http://schemas.microsoft.com/office/drawing/2014/chart" uri="{C3380CC4-5D6E-409C-BE32-E72D297353CC}">
              <c16:uniqueId val="{00000000-D94B-444F-AB65-40AD36A270A9}"/>
            </c:ext>
          </c:extLst>
        </c:ser>
        <c:dLbls>
          <c:showLegendKey val="0"/>
          <c:showVal val="0"/>
          <c:showCatName val="0"/>
          <c:showSerName val="0"/>
          <c:showPercent val="0"/>
          <c:showBubbleSize val="0"/>
        </c:dLbls>
        <c:gapWidth val="219"/>
        <c:overlap val="-27"/>
        <c:axId val="495598744"/>
        <c:axId val="495597432"/>
      </c:barChart>
      <c:catAx>
        <c:axId val="49559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597432"/>
        <c:crosses val="autoZero"/>
        <c:auto val="1"/>
        <c:lblAlgn val="ctr"/>
        <c:lblOffset val="100"/>
        <c:noMultiLvlLbl val="0"/>
      </c:catAx>
      <c:valAx>
        <c:axId val="495597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59874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Sheet1!$A$1:$A$27</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Sheet1!$B$1:$B$27</c:f>
              <c:numCache>
                <c:formatCode>General</c:formatCode>
                <c:ptCount val="27"/>
                <c:pt idx="0">
                  <c:v>15</c:v>
                </c:pt>
                <c:pt idx="1">
                  <c:v>20</c:v>
                </c:pt>
                <c:pt idx="2">
                  <c:v>23</c:v>
                </c:pt>
                <c:pt idx="3">
                  <c:v>31</c:v>
                </c:pt>
                <c:pt idx="4">
                  <c:v>40</c:v>
                </c:pt>
                <c:pt idx="5">
                  <c:v>48</c:v>
                </c:pt>
                <c:pt idx="6">
                  <c:v>68</c:v>
                </c:pt>
                <c:pt idx="7">
                  <c:v>77</c:v>
                </c:pt>
                <c:pt idx="8">
                  <c:v>93</c:v>
                </c:pt>
                <c:pt idx="9">
                  <c:v>294</c:v>
                </c:pt>
                <c:pt idx="10">
                  <c:v>379</c:v>
                </c:pt>
                <c:pt idx="11">
                  <c:v>320</c:v>
                </c:pt>
                <c:pt idx="12">
                  <c:v>331</c:v>
                </c:pt>
                <c:pt idx="13">
                  <c:v>263</c:v>
                </c:pt>
                <c:pt idx="14">
                  <c:v>279</c:v>
                </c:pt>
                <c:pt idx="15">
                  <c:v>369</c:v>
                </c:pt>
                <c:pt idx="16">
                  <c:v>569</c:v>
                </c:pt>
                <c:pt idx="17">
                  <c:v>584</c:v>
                </c:pt>
                <c:pt idx="18">
                  <c:v>810</c:v>
                </c:pt>
                <c:pt idx="19">
                  <c:v>1017</c:v>
                </c:pt>
                <c:pt idx="20">
                  <c:v>1224</c:v>
                </c:pt>
                <c:pt idx="21">
                  <c:v>1261</c:v>
                </c:pt>
                <c:pt idx="22">
                  <c:v>1112</c:v>
                </c:pt>
                <c:pt idx="23">
                  <c:v>1170</c:v>
                </c:pt>
                <c:pt idx="24">
                  <c:v>1192</c:v>
                </c:pt>
                <c:pt idx="25">
                  <c:v>1197</c:v>
                </c:pt>
                <c:pt idx="26">
                  <c:v>1295</c:v>
                </c:pt>
              </c:numCache>
            </c:numRef>
          </c:val>
          <c:extLst>
            <c:ext xmlns:c16="http://schemas.microsoft.com/office/drawing/2014/chart" uri="{C3380CC4-5D6E-409C-BE32-E72D297353CC}">
              <c16:uniqueId val="{00000000-D94B-444F-AB65-40AD36A270A9}"/>
            </c:ext>
          </c:extLst>
        </c:ser>
        <c:dLbls>
          <c:showLegendKey val="0"/>
          <c:showVal val="0"/>
          <c:showCatName val="0"/>
          <c:showSerName val="0"/>
          <c:showPercent val="0"/>
          <c:showBubbleSize val="0"/>
        </c:dLbls>
        <c:gapWidth val="219"/>
        <c:overlap val="-27"/>
        <c:axId val="495598744"/>
        <c:axId val="495597432"/>
      </c:barChart>
      <c:catAx>
        <c:axId val="49559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597432"/>
        <c:crosses val="autoZero"/>
        <c:auto val="1"/>
        <c:lblAlgn val="ctr"/>
        <c:lblOffset val="100"/>
        <c:noMultiLvlLbl val="0"/>
      </c:catAx>
      <c:valAx>
        <c:axId val="495597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598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a:t>13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262-481E-AEFB-42B8953C5A8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Sheet1!$A$1:$A$27</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Sheet1!$B$1:$B$27</c:f>
              <c:numCache>
                <c:formatCode>General</c:formatCode>
                <c:ptCount val="27"/>
                <c:pt idx="0">
                  <c:v>15</c:v>
                </c:pt>
                <c:pt idx="1">
                  <c:v>20</c:v>
                </c:pt>
                <c:pt idx="2">
                  <c:v>23</c:v>
                </c:pt>
                <c:pt idx="3">
                  <c:v>31</c:v>
                </c:pt>
                <c:pt idx="4">
                  <c:v>40</c:v>
                </c:pt>
                <c:pt idx="5">
                  <c:v>48</c:v>
                </c:pt>
                <c:pt idx="6">
                  <c:v>68</c:v>
                </c:pt>
                <c:pt idx="7">
                  <c:v>77</c:v>
                </c:pt>
                <c:pt idx="8">
                  <c:v>93</c:v>
                </c:pt>
                <c:pt idx="9">
                  <c:v>294</c:v>
                </c:pt>
                <c:pt idx="10">
                  <c:v>379</c:v>
                </c:pt>
                <c:pt idx="11">
                  <c:v>320</c:v>
                </c:pt>
                <c:pt idx="12">
                  <c:v>331</c:v>
                </c:pt>
                <c:pt idx="13">
                  <c:v>263</c:v>
                </c:pt>
                <c:pt idx="14">
                  <c:v>279</c:v>
                </c:pt>
                <c:pt idx="15">
                  <c:v>369</c:v>
                </c:pt>
                <c:pt idx="16">
                  <c:v>569</c:v>
                </c:pt>
                <c:pt idx="17">
                  <c:v>584</c:v>
                </c:pt>
                <c:pt idx="18">
                  <c:v>810</c:v>
                </c:pt>
                <c:pt idx="19">
                  <c:v>1017</c:v>
                </c:pt>
                <c:pt idx="20">
                  <c:v>1224</c:v>
                </c:pt>
                <c:pt idx="21">
                  <c:v>1261</c:v>
                </c:pt>
                <c:pt idx="22">
                  <c:v>1112</c:v>
                </c:pt>
                <c:pt idx="23">
                  <c:v>1170</c:v>
                </c:pt>
                <c:pt idx="24">
                  <c:v>1192</c:v>
                </c:pt>
                <c:pt idx="25">
                  <c:v>1197</c:v>
                </c:pt>
                <c:pt idx="26">
                  <c:v>1295</c:v>
                </c:pt>
              </c:numCache>
            </c:numRef>
          </c:val>
          <c:extLst>
            <c:ext xmlns:c16="http://schemas.microsoft.com/office/drawing/2014/chart" uri="{C3380CC4-5D6E-409C-BE32-E72D297353CC}">
              <c16:uniqueId val="{00000000-D94B-444F-AB65-40AD36A270A9}"/>
            </c:ext>
          </c:extLst>
        </c:ser>
        <c:dLbls>
          <c:showLegendKey val="0"/>
          <c:showVal val="0"/>
          <c:showCatName val="0"/>
          <c:showSerName val="0"/>
          <c:showPercent val="0"/>
          <c:showBubbleSize val="0"/>
        </c:dLbls>
        <c:gapWidth val="219"/>
        <c:overlap val="-27"/>
        <c:axId val="495598744"/>
        <c:axId val="495597432"/>
      </c:barChart>
      <c:catAx>
        <c:axId val="49559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597432"/>
        <c:crosses val="autoZero"/>
        <c:auto val="1"/>
        <c:lblAlgn val="ctr"/>
        <c:lblOffset val="100"/>
        <c:noMultiLvlLbl val="0"/>
      </c:catAx>
      <c:valAx>
        <c:axId val="495597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598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dirty="0"/>
                      <a:t>13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60-4AA1-BAB7-CDA2832872E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Sheet1!$A$1:$A$27</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Sheet1!$B$1:$B$27</c:f>
              <c:numCache>
                <c:formatCode>General</c:formatCode>
                <c:ptCount val="27"/>
                <c:pt idx="0">
                  <c:v>15</c:v>
                </c:pt>
                <c:pt idx="1">
                  <c:v>20</c:v>
                </c:pt>
                <c:pt idx="2">
                  <c:v>23</c:v>
                </c:pt>
                <c:pt idx="3">
                  <c:v>31</c:v>
                </c:pt>
                <c:pt idx="4">
                  <c:v>40</c:v>
                </c:pt>
                <c:pt idx="5">
                  <c:v>48</c:v>
                </c:pt>
                <c:pt idx="6">
                  <c:v>68</c:v>
                </c:pt>
                <c:pt idx="7">
                  <c:v>77</c:v>
                </c:pt>
                <c:pt idx="8">
                  <c:v>93</c:v>
                </c:pt>
                <c:pt idx="9">
                  <c:v>294</c:v>
                </c:pt>
                <c:pt idx="10">
                  <c:v>379</c:v>
                </c:pt>
                <c:pt idx="11">
                  <c:v>320</c:v>
                </c:pt>
                <c:pt idx="12">
                  <c:v>331</c:v>
                </c:pt>
                <c:pt idx="13">
                  <c:v>263</c:v>
                </c:pt>
                <c:pt idx="14">
                  <c:v>279</c:v>
                </c:pt>
                <c:pt idx="15">
                  <c:v>369</c:v>
                </c:pt>
                <c:pt idx="16">
                  <c:v>569</c:v>
                </c:pt>
                <c:pt idx="17">
                  <c:v>584</c:v>
                </c:pt>
                <c:pt idx="18">
                  <c:v>810</c:v>
                </c:pt>
                <c:pt idx="19">
                  <c:v>1017</c:v>
                </c:pt>
                <c:pt idx="20">
                  <c:v>1224</c:v>
                </c:pt>
                <c:pt idx="21">
                  <c:v>1261</c:v>
                </c:pt>
                <c:pt idx="22">
                  <c:v>1112</c:v>
                </c:pt>
                <c:pt idx="23">
                  <c:v>1170</c:v>
                </c:pt>
                <c:pt idx="24">
                  <c:v>1192</c:v>
                </c:pt>
                <c:pt idx="25">
                  <c:v>1197</c:v>
                </c:pt>
                <c:pt idx="26">
                  <c:v>1295</c:v>
                </c:pt>
              </c:numCache>
            </c:numRef>
          </c:val>
          <c:extLst>
            <c:ext xmlns:c16="http://schemas.microsoft.com/office/drawing/2014/chart" uri="{C3380CC4-5D6E-409C-BE32-E72D297353CC}">
              <c16:uniqueId val="{00000000-D94B-444F-AB65-40AD36A270A9}"/>
            </c:ext>
          </c:extLst>
        </c:ser>
        <c:dLbls>
          <c:showLegendKey val="0"/>
          <c:showVal val="0"/>
          <c:showCatName val="0"/>
          <c:showSerName val="0"/>
          <c:showPercent val="0"/>
          <c:showBubbleSize val="0"/>
        </c:dLbls>
        <c:gapWidth val="219"/>
        <c:overlap val="-27"/>
        <c:axId val="495598744"/>
        <c:axId val="495597432"/>
      </c:barChart>
      <c:catAx>
        <c:axId val="49559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597432"/>
        <c:crosses val="autoZero"/>
        <c:auto val="1"/>
        <c:lblAlgn val="ctr"/>
        <c:lblOffset val="100"/>
        <c:noMultiLvlLbl val="0"/>
      </c:catAx>
      <c:valAx>
        <c:axId val="495597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598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dirty="0"/>
                      <a:t>13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60-4AA1-BAB7-CDA2832872E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Sheet1!$A$1:$A$27</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Sheet1!$B$1:$B$27</c:f>
              <c:numCache>
                <c:formatCode>General</c:formatCode>
                <c:ptCount val="27"/>
                <c:pt idx="0">
                  <c:v>15</c:v>
                </c:pt>
                <c:pt idx="1">
                  <c:v>20</c:v>
                </c:pt>
                <c:pt idx="2">
                  <c:v>23</c:v>
                </c:pt>
                <c:pt idx="3">
                  <c:v>31</c:v>
                </c:pt>
                <c:pt idx="4">
                  <c:v>40</c:v>
                </c:pt>
                <c:pt idx="5">
                  <c:v>48</c:v>
                </c:pt>
                <c:pt idx="6">
                  <c:v>68</c:v>
                </c:pt>
                <c:pt idx="7">
                  <c:v>77</c:v>
                </c:pt>
                <c:pt idx="8">
                  <c:v>93</c:v>
                </c:pt>
                <c:pt idx="9">
                  <c:v>294</c:v>
                </c:pt>
                <c:pt idx="10">
                  <c:v>379</c:v>
                </c:pt>
                <c:pt idx="11">
                  <c:v>320</c:v>
                </c:pt>
                <c:pt idx="12">
                  <c:v>331</c:v>
                </c:pt>
                <c:pt idx="13">
                  <c:v>263</c:v>
                </c:pt>
                <c:pt idx="14">
                  <c:v>279</c:v>
                </c:pt>
                <c:pt idx="15">
                  <c:v>369</c:v>
                </c:pt>
                <c:pt idx="16">
                  <c:v>569</c:v>
                </c:pt>
                <c:pt idx="17">
                  <c:v>584</c:v>
                </c:pt>
                <c:pt idx="18">
                  <c:v>810</c:v>
                </c:pt>
                <c:pt idx="19">
                  <c:v>1017</c:v>
                </c:pt>
                <c:pt idx="20">
                  <c:v>1224</c:v>
                </c:pt>
                <c:pt idx="21">
                  <c:v>1261</c:v>
                </c:pt>
                <c:pt idx="22">
                  <c:v>1112</c:v>
                </c:pt>
                <c:pt idx="23">
                  <c:v>1170</c:v>
                </c:pt>
                <c:pt idx="24">
                  <c:v>1192</c:v>
                </c:pt>
                <c:pt idx="25">
                  <c:v>1197</c:v>
                </c:pt>
                <c:pt idx="26">
                  <c:v>1295</c:v>
                </c:pt>
              </c:numCache>
            </c:numRef>
          </c:val>
          <c:extLst>
            <c:ext xmlns:c16="http://schemas.microsoft.com/office/drawing/2014/chart" uri="{C3380CC4-5D6E-409C-BE32-E72D297353CC}">
              <c16:uniqueId val="{00000000-D94B-444F-AB65-40AD36A270A9}"/>
            </c:ext>
          </c:extLst>
        </c:ser>
        <c:dLbls>
          <c:showLegendKey val="0"/>
          <c:showVal val="0"/>
          <c:showCatName val="0"/>
          <c:showSerName val="0"/>
          <c:showPercent val="0"/>
          <c:showBubbleSize val="0"/>
        </c:dLbls>
        <c:gapWidth val="219"/>
        <c:overlap val="-27"/>
        <c:axId val="495598744"/>
        <c:axId val="495597432"/>
      </c:barChart>
      <c:catAx>
        <c:axId val="49559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597432"/>
        <c:crosses val="autoZero"/>
        <c:auto val="1"/>
        <c:lblAlgn val="ctr"/>
        <c:lblOffset val="100"/>
        <c:noMultiLvlLbl val="0"/>
      </c:catAx>
      <c:valAx>
        <c:axId val="495597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598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a:t>13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46-48E3-9601-0B562EC7A84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Sheet1!$A$1:$A$27</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Sheet1!$B$1:$B$27</c:f>
              <c:numCache>
                <c:formatCode>General</c:formatCode>
                <c:ptCount val="27"/>
                <c:pt idx="0">
                  <c:v>15</c:v>
                </c:pt>
                <c:pt idx="1">
                  <c:v>20</c:v>
                </c:pt>
                <c:pt idx="2">
                  <c:v>23</c:v>
                </c:pt>
                <c:pt idx="3">
                  <c:v>31</c:v>
                </c:pt>
                <c:pt idx="4">
                  <c:v>40</c:v>
                </c:pt>
                <c:pt idx="5">
                  <c:v>48</c:v>
                </c:pt>
                <c:pt idx="6">
                  <c:v>68</c:v>
                </c:pt>
                <c:pt idx="7">
                  <c:v>77</c:v>
                </c:pt>
                <c:pt idx="8">
                  <c:v>93</c:v>
                </c:pt>
                <c:pt idx="9">
                  <c:v>294</c:v>
                </c:pt>
                <c:pt idx="10">
                  <c:v>379</c:v>
                </c:pt>
                <c:pt idx="11">
                  <c:v>320</c:v>
                </c:pt>
                <c:pt idx="12">
                  <c:v>331</c:v>
                </c:pt>
                <c:pt idx="13">
                  <c:v>263</c:v>
                </c:pt>
                <c:pt idx="14">
                  <c:v>279</c:v>
                </c:pt>
                <c:pt idx="15">
                  <c:v>369</c:v>
                </c:pt>
                <c:pt idx="16">
                  <c:v>569</c:v>
                </c:pt>
                <c:pt idx="17">
                  <c:v>584</c:v>
                </c:pt>
                <c:pt idx="18">
                  <c:v>810</c:v>
                </c:pt>
                <c:pt idx="19">
                  <c:v>1017</c:v>
                </c:pt>
                <c:pt idx="20">
                  <c:v>1224</c:v>
                </c:pt>
                <c:pt idx="21">
                  <c:v>1261</c:v>
                </c:pt>
                <c:pt idx="22">
                  <c:v>1112</c:v>
                </c:pt>
                <c:pt idx="23">
                  <c:v>1170</c:v>
                </c:pt>
                <c:pt idx="24">
                  <c:v>1192</c:v>
                </c:pt>
                <c:pt idx="25">
                  <c:v>1197</c:v>
                </c:pt>
                <c:pt idx="26">
                  <c:v>1295</c:v>
                </c:pt>
              </c:numCache>
            </c:numRef>
          </c:val>
          <c:extLst>
            <c:ext xmlns:c16="http://schemas.microsoft.com/office/drawing/2014/chart" uri="{C3380CC4-5D6E-409C-BE32-E72D297353CC}">
              <c16:uniqueId val="{00000000-D94B-444F-AB65-40AD36A270A9}"/>
            </c:ext>
          </c:extLst>
        </c:ser>
        <c:dLbls>
          <c:showLegendKey val="0"/>
          <c:showVal val="0"/>
          <c:showCatName val="0"/>
          <c:showSerName val="0"/>
          <c:showPercent val="0"/>
          <c:showBubbleSize val="0"/>
        </c:dLbls>
        <c:gapWidth val="219"/>
        <c:overlap val="-27"/>
        <c:axId val="495598744"/>
        <c:axId val="495597432"/>
      </c:barChart>
      <c:catAx>
        <c:axId val="49559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597432"/>
        <c:crosses val="autoZero"/>
        <c:auto val="1"/>
        <c:lblAlgn val="ctr"/>
        <c:lblOffset val="100"/>
        <c:noMultiLvlLbl val="0"/>
      </c:catAx>
      <c:valAx>
        <c:axId val="495597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598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a:t>13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46-48E3-9601-0B562EC7A84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Sheet1!$A$1:$A$27</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Sheet1!$B$1:$B$27</c:f>
              <c:numCache>
                <c:formatCode>General</c:formatCode>
                <c:ptCount val="27"/>
                <c:pt idx="0">
                  <c:v>15</c:v>
                </c:pt>
                <c:pt idx="1">
                  <c:v>20</c:v>
                </c:pt>
                <c:pt idx="2">
                  <c:v>23</c:v>
                </c:pt>
                <c:pt idx="3">
                  <c:v>31</c:v>
                </c:pt>
                <c:pt idx="4">
                  <c:v>40</c:v>
                </c:pt>
                <c:pt idx="5">
                  <c:v>48</c:v>
                </c:pt>
                <c:pt idx="6">
                  <c:v>68</c:v>
                </c:pt>
                <c:pt idx="7">
                  <c:v>77</c:v>
                </c:pt>
                <c:pt idx="8">
                  <c:v>93</c:v>
                </c:pt>
                <c:pt idx="9">
                  <c:v>294</c:v>
                </c:pt>
                <c:pt idx="10">
                  <c:v>379</c:v>
                </c:pt>
                <c:pt idx="11">
                  <c:v>320</c:v>
                </c:pt>
                <c:pt idx="12">
                  <c:v>331</c:v>
                </c:pt>
                <c:pt idx="13">
                  <c:v>263</c:v>
                </c:pt>
                <c:pt idx="14">
                  <c:v>279</c:v>
                </c:pt>
                <c:pt idx="15">
                  <c:v>369</c:v>
                </c:pt>
                <c:pt idx="16">
                  <c:v>569</c:v>
                </c:pt>
                <c:pt idx="17">
                  <c:v>584</c:v>
                </c:pt>
                <c:pt idx="18">
                  <c:v>810</c:v>
                </c:pt>
                <c:pt idx="19">
                  <c:v>1017</c:v>
                </c:pt>
                <c:pt idx="20">
                  <c:v>1224</c:v>
                </c:pt>
                <c:pt idx="21">
                  <c:v>1261</c:v>
                </c:pt>
                <c:pt idx="22">
                  <c:v>1112</c:v>
                </c:pt>
                <c:pt idx="23">
                  <c:v>1170</c:v>
                </c:pt>
                <c:pt idx="24">
                  <c:v>1192</c:v>
                </c:pt>
                <c:pt idx="25">
                  <c:v>1197</c:v>
                </c:pt>
                <c:pt idx="26">
                  <c:v>1295</c:v>
                </c:pt>
              </c:numCache>
            </c:numRef>
          </c:val>
          <c:extLst>
            <c:ext xmlns:c16="http://schemas.microsoft.com/office/drawing/2014/chart" uri="{C3380CC4-5D6E-409C-BE32-E72D297353CC}">
              <c16:uniqueId val="{00000000-D94B-444F-AB65-40AD36A270A9}"/>
            </c:ext>
          </c:extLst>
        </c:ser>
        <c:dLbls>
          <c:showLegendKey val="0"/>
          <c:showVal val="0"/>
          <c:showCatName val="0"/>
          <c:showSerName val="0"/>
          <c:showPercent val="0"/>
          <c:showBubbleSize val="0"/>
        </c:dLbls>
        <c:gapWidth val="219"/>
        <c:overlap val="-27"/>
        <c:axId val="495598744"/>
        <c:axId val="495597432"/>
      </c:barChart>
      <c:catAx>
        <c:axId val="49559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597432"/>
        <c:crosses val="autoZero"/>
        <c:auto val="1"/>
        <c:lblAlgn val="ctr"/>
        <c:lblOffset val="100"/>
        <c:noMultiLvlLbl val="0"/>
      </c:catAx>
      <c:valAx>
        <c:axId val="495597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598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a:t>13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FF-4CB7-B7D6-ACCCF87B2F6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Sheet1!$A$1:$A$27</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Sheet1!$B$1:$B$27</c:f>
              <c:numCache>
                <c:formatCode>General</c:formatCode>
                <c:ptCount val="27"/>
                <c:pt idx="0">
                  <c:v>15</c:v>
                </c:pt>
                <c:pt idx="1">
                  <c:v>20</c:v>
                </c:pt>
                <c:pt idx="2">
                  <c:v>23</c:v>
                </c:pt>
                <c:pt idx="3">
                  <c:v>31</c:v>
                </c:pt>
                <c:pt idx="4">
                  <c:v>40</c:v>
                </c:pt>
                <c:pt idx="5">
                  <c:v>48</c:v>
                </c:pt>
                <c:pt idx="6">
                  <c:v>68</c:v>
                </c:pt>
                <c:pt idx="7">
                  <c:v>77</c:v>
                </c:pt>
                <c:pt idx="8">
                  <c:v>93</c:v>
                </c:pt>
                <c:pt idx="9">
                  <c:v>294</c:v>
                </c:pt>
                <c:pt idx="10">
                  <c:v>379</c:v>
                </c:pt>
                <c:pt idx="11">
                  <c:v>320</c:v>
                </c:pt>
                <c:pt idx="12">
                  <c:v>331</c:v>
                </c:pt>
                <c:pt idx="13">
                  <c:v>263</c:v>
                </c:pt>
                <c:pt idx="14">
                  <c:v>279</c:v>
                </c:pt>
                <c:pt idx="15">
                  <c:v>369</c:v>
                </c:pt>
                <c:pt idx="16">
                  <c:v>569</c:v>
                </c:pt>
                <c:pt idx="17">
                  <c:v>584</c:v>
                </c:pt>
                <c:pt idx="18">
                  <c:v>810</c:v>
                </c:pt>
                <c:pt idx="19">
                  <c:v>1017</c:v>
                </c:pt>
                <c:pt idx="20">
                  <c:v>1224</c:v>
                </c:pt>
                <c:pt idx="21">
                  <c:v>1261</c:v>
                </c:pt>
                <c:pt idx="22">
                  <c:v>1112</c:v>
                </c:pt>
                <c:pt idx="23">
                  <c:v>1170</c:v>
                </c:pt>
                <c:pt idx="24">
                  <c:v>1192</c:v>
                </c:pt>
                <c:pt idx="25">
                  <c:v>1197</c:v>
                </c:pt>
                <c:pt idx="26">
                  <c:v>1295</c:v>
                </c:pt>
              </c:numCache>
            </c:numRef>
          </c:val>
          <c:extLst>
            <c:ext xmlns:c16="http://schemas.microsoft.com/office/drawing/2014/chart" uri="{C3380CC4-5D6E-409C-BE32-E72D297353CC}">
              <c16:uniqueId val="{00000000-D94B-444F-AB65-40AD36A270A9}"/>
            </c:ext>
          </c:extLst>
        </c:ser>
        <c:dLbls>
          <c:showLegendKey val="0"/>
          <c:showVal val="0"/>
          <c:showCatName val="0"/>
          <c:showSerName val="0"/>
          <c:showPercent val="0"/>
          <c:showBubbleSize val="0"/>
        </c:dLbls>
        <c:gapWidth val="219"/>
        <c:overlap val="-27"/>
        <c:axId val="495598744"/>
        <c:axId val="495597432"/>
      </c:barChart>
      <c:catAx>
        <c:axId val="49559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597432"/>
        <c:crosses val="autoZero"/>
        <c:auto val="1"/>
        <c:lblAlgn val="ctr"/>
        <c:lblOffset val="100"/>
        <c:noMultiLvlLbl val="0"/>
      </c:catAx>
      <c:valAx>
        <c:axId val="495597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598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Sheet1!$A$1:$A$27</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Sheet1!$B$1:$B$27</c:f>
              <c:numCache>
                <c:formatCode>General</c:formatCode>
                <c:ptCount val="27"/>
                <c:pt idx="0">
                  <c:v>15</c:v>
                </c:pt>
                <c:pt idx="1">
                  <c:v>20</c:v>
                </c:pt>
                <c:pt idx="2">
                  <c:v>23</c:v>
                </c:pt>
                <c:pt idx="3">
                  <c:v>31</c:v>
                </c:pt>
                <c:pt idx="4">
                  <c:v>40</c:v>
                </c:pt>
                <c:pt idx="5">
                  <c:v>48</c:v>
                </c:pt>
                <c:pt idx="6">
                  <c:v>68</c:v>
                </c:pt>
                <c:pt idx="7">
                  <c:v>77</c:v>
                </c:pt>
                <c:pt idx="8">
                  <c:v>93</c:v>
                </c:pt>
                <c:pt idx="9">
                  <c:v>294</c:v>
                </c:pt>
                <c:pt idx="10">
                  <c:v>379</c:v>
                </c:pt>
                <c:pt idx="11">
                  <c:v>320</c:v>
                </c:pt>
                <c:pt idx="12">
                  <c:v>331</c:v>
                </c:pt>
                <c:pt idx="13">
                  <c:v>263</c:v>
                </c:pt>
                <c:pt idx="14">
                  <c:v>279</c:v>
                </c:pt>
                <c:pt idx="15">
                  <c:v>369</c:v>
                </c:pt>
                <c:pt idx="16">
                  <c:v>569</c:v>
                </c:pt>
                <c:pt idx="17">
                  <c:v>584</c:v>
                </c:pt>
                <c:pt idx="18">
                  <c:v>810</c:v>
                </c:pt>
                <c:pt idx="19">
                  <c:v>1017</c:v>
                </c:pt>
                <c:pt idx="20">
                  <c:v>1224</c:v>
                </c:pt>
                <c:pt idx="21">
                  <c:v>1261</c:v>
                </c:pt>
                <c:pt idx="22">
                  <c:v>1112</c:v>
                </c:pt>
                <c:pt idx="23">
                  <c:v>1170</c:v>
                </c:pt>
                <c:pt idx="24">
                  <c:v>1192</c:v>
                </c:pt>
                <c:pt idx="25">
                  <c:v>1197</c:v>
                </c:pt>
                <c:pt idx="26">
                  <c:v>1295</c:v>
                </c:pt>
              </c:numCache>
            </c:numRef>
          </c:val>
          <c:extLst>
            <c:ext xmlns:c16="http://schemas.microsoft.com/office/drawing/2014/chart" uri="{C3380CC4-5D6E-409C-BE32-E72D297353CC}">
              <c16:uniqueId val="{00000000-D94B-444F-AB65-40AD36A270A9}"/>
            </c:ext>
          </c:extLst>
        </c:ser>
        <c:dLbls>
          <c:showLegendKey val="0"/>
          <c:showVal val="0"/>
          <c:showCatName val="0"/>
          <c:showSerName val="0"/>
          <c:showPercent val="0"/>
          <c:showBubbleSize val="0"/>
        </c:dLbls>
        <c:gapWidth val="219"/>
        <c:overlap val="-27"/>
        <c:axId val="495598744"/>
        <c:axId val="495597432"/>
      </c:barChart>
      <c:catAx>
        <c:axId val="49559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597432"/>
        <c:crosses val="autoZero"/>
        <c:auto val="1"/>
        <c:lblAlgn val="ctr"/>
        <c:lblOffset val="100"/>
        <c:noMultiLvlLbl val="0"/>
      </c:catAx>
      <c:valAx>
        <c:axId val="495597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598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a:t>13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5D-40BF-BDA7-F1FC643FD38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Sheet1!$A$1:$A$27</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Sheet1!$B$1:$B$27</c:f>
              <c:numCache>
                <c:formatCode>General</c:formatCode>
                <c:ptCount val="27"/>
                <c:pt idx="0">
                  <c:v>15</c:v>
                </c:pt>
                <c:pt idx="1">
                  <c:v>20</c:v>
                </c:pt>
                <c:pt idx="2">
                  <c:v>23</c:v>
                </c:pt>
                <c:pt idx="3">
                  <c:v>31</c:v>
                </c:pt>
                <c:pt idx="4">
                  <c:v>40</c:v>
                </c:pt>
                <c:pt idx="5">
                  <c:v>48</c:v>
                </c:pt>
                <c:pt idx="6">
                  <c:v>68</c:v>
                </c:pt>
                <c:pt idx="7">
                  <c:v>77</c:v>
                </c:pt>
                <c:pt idx="8">
                  <c:v>93</c:v>
                </c:pt>
                <c:pt idx="9">
                  <c:v>294</c:v>
                </c:pt>
                <c:pt idx="10">
                  <c:v>379</c:v>
                </c:pt>
                <c:pt idx="11">
                  <c:v>320</c:v>
                </c:pt>
                <c:pt idx="12">
                  <c:v>331</c:v>
                </c:pt>
                <c:pt idx="13">
                  <c:v>263</c:v>
                </c:pt>
                <c:pt idx="14">
                  <c:v>279</c:v>
                </c:pt>
                <c:pt idx="15">
                  <c:v>369</c:v>
                </c:pt>
                <c:pt idx="16">
                  <c:v>569</c:v>
                </c:pt>
                <c:pt idx="17">
                  <c:v>584</c:v>
                </c:pt>
                <c:pt idx="18">
                  <c:v>810</c:v>
                </c:pt>
                <c:pt idx="19">
                  <c:v>1017</c:v>
                </c:pt>
                <c:pt idx="20">
                  <c:v>1224</c:v>
                </c:pt>
                <c:pt idx="21">
                  <c:v>1261</c:v>
                </c:pt>
                <c:pt idx="22">
                  <c:v>1112</c:v>
                </c:pt>
                <c:pt idx="23">
                  <c:v>1170</c:v>
                </c:pt>
                <c:pt idx="24">
                  <c:v>1192</c:v>
                </c:pt>
                <c:pt idx="25">
                  <c:v>1197</c:v>
                </c:pt>
                <c:pt idx="26">
                  <c:v>1295</c:v>
                </c:pt>
              </c:numCache>
            </c:numRef>
          </c:val>
          <c:extLst>
            <c:ext xmlns:c16="http://schemas.microsoft.com/office/drawing/2014/chart" uri="{C3380CC4-5D6E-409C-BE32-E72D297353CC}">
              <c16:uniqueId val="{00000000-D94B-444F-AB65-40AD36A270A9}"/>
            </c:ext>
          </c:extLst>
        </c:ser>
        <c:dLbls>
          <c:showLegendKey val="0"/>
          <c:showVal val="0"/>
          <c:showCatName val="0"/>
          <c:showSerName val="0"/>
          <c:showPercent val="0"/>
          <c:showBubbleSize val="0"/>
        </c:dLbls>
        <c:gapWidth val="219"/>
        <c:overlap val="-27"/>
        <c:axId val="495598744"/>
        <c:axId val="495597432"/>
      </c:barChart>
      <c:catAx>
        <c:axId val="49559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597432"/>
        <c:crosses val="autoZero"/>
        <c:auto val="1"/>
        <c:lblAlgn val="ctr"/>
        <c:lblOffset val="100"/>
        <c:noMultiLvlLbl val="0"/>
      </c:catAx>
      <c:valAx>
        <c:axId val="495597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598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6FD348-9C7F-4865-875C-863EC6E2CB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latin typeface="Arial" panose="020B0604020202020204" pitchFamily="34" charset="0"/>
              </a:rPr>
              <a:t> </a:t>
            </a:r>
          </a:p>
        </p:txBody>
      </p:sp>
      <p:sp>
        <p:nvSpPr>
          <p:cNvPr id="3" name="Date Placeholder 2">
            <a:extLst>
              <a:ext uri="{FF2B5EF4-FFF2-40B4-BE49-F238E27FC236}">
                <a16:creationId xmlns:a16="http://schemas.microsoft.com/office/drawing/2014/main" id="{B3294207-A46E-4F9A-91C9-BB4398CEA9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latin typeface="Arial" panose="020B0604020202020204" pitchFamily="34" charset="0"/>
              </a:rPr>
              <a:t>2018-02-21 </a:t>
            </a:r>
          </a:p>
        </p:txBody>
      </p:sp>
      <p:sp>
        <p:nvSpPr>
          <p:cNvPr id="4" name="Footer Placeholder 3">
            <a:extLst>
              <a:ext uri="{FF2B5EF4-FFF2-40B4-BE49-F238E27FC236}">
                <a16:creationId xmlns:a16="http://schemas.microsoft.com/office/drawing/2014/main" id="{95105526-C577-427D-800D-7921EA1602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latin typeface="Arial" panose="020B0604020202020204" pitchFamily="34" charset="0"/>
              </a:rPr>
              <a:t> </a:t>
            </a:r>
          </a:p>
        </p:txBody>
      </p:sp>
      <p:sp>
        <p:nvSpPr>
          <p:cNvPr id="5" name="Slide Number Placeholder 4">
            <a:extLst>
              <a:ext uri="{FF2B5EF4-FFF2-40B4-BE49-F238E27FC236}">
                <a16:creationId xmlns:a16="http://schemas.microsoft.com/office/drawing/2014/main" id="{1FCA4CFA-39AC-4AB6-B521-EBDB0AF74A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7AEDCC-D3AE-4D3E-A1AA-6BA600F277AC}"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75426212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r>
              <a:rPr lang="en-US" dirty="0"/>
              <a:t> </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r>
              <a:rPr lang="en-US" dirty="0"/>
              <a:t>2018-02-21 </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r>
              <a:rPr lang="en-US" dirty="0"/>
              <a:t> </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949BC75-2359-4F98-918A-7033C92AD487}" type="slidenum">
              <a:rPr lang="en-US" smtClean="0"/>
              <a:pPr/>
              <a:t>‹#›</a:t>
            </a:fld>
            <a:endParaRPr lang="en-US" dirty="0"/>
          </a:p>
        </p:txBody>
      </p:sp>
    </p:spTree>
    <p:extLst>
      <p:ext uri="{BB962C8B-B14F-4D97-AF65-F5344CB8AC3E}">
        <p14:creationId xmlns:p14="http://schemas.microsoft.com/office/powerpoint/2010/main" val="113333382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pPr defTabSz="886900">
              <a:defRPr/>
            </a:pPr>
            <a:r>
              <a:rPr lang="en-US" sz="1200" b="1" i="1" dirty="0">
                <a:solidFill>
                  <a:srgbClr val="58585A"/>
                </a:solidFill>
              </a:rPr>
              <a:t>Key</a:t>
            </a:r>
            <a:r>
              <a:rPr lang="en-US" sz="1200" b="1" i="1" baseline="0" dirty="0">
                <a:solidFill>
                  <a:srgbClr val="58585A"/>
                </a:solidFill>
              </a:rPr>
              <a:t> message</a:t>
            </a:r>
            <a:r>
              <a:rPr lang="en-US" sz="1200" baseline="0" dirty="0">
                <a:solidFill>
                  <a:srgbClr val="58585A"/>
                </a:solidFill>
              </a:rPr>
              <a:t>: </a:t>
            </a:r>
            <a:r>
              <a:rPr lang="en-US" sz="1200" dirty="0">
                <a:solidFill>
                  <a:srgbClr val="58585A"/>
                </a:solidFill>
              </a:rPr>
              <a:t>The same feedback is consistent from all operators that there are at least three areas they need to succeed with:</a:t>
            </a:r>
          </a:p>
          <a:p>
            <a:pPr defTabSz="886900">
              <a:defRPr/>
            </a:pPr>
            <a:endParaRPr lang="en-US" sz="1200" dirty="0">
              <a:solidFill>
                <a:srgbClr val="58585A"/>
              </a:solidFill>
            </a:endParaRPr>
          </a:p>
          <a:p>
            <a:pPr marL="162175" indent="-162175" defTabSz="886900">
              <a:buFont typeface="Ericsson Hilda" panose="020B0604020202020204" pitchFamily="34" charset="0"/>
              <a:buNone/>
              <a:defRPr/>
            </a:pPr>
            <a:r>
              <a:rPr lang="en-US" sz="1200" b="1" dirty="0">
                <a:solidFill>
                  <a:srgbClr val="58585A"/>
                </a:solidFill>
              </a:rPr>
              <a:t>Relentless efficiency</a:t>
            </a:r>
            <a:r>
              <a:rPr lang="en-US" sz="1200" dirty="0">
                <a:solidFill>
                  <a:srgbClr val="58585A"/>
                </a:solidFill>
              </a:rPr>
              <a:t> – it is table stakes that the operators need to be more efficient, basically lower $ per Gigabyte.</a:t>
            </a:r>
          </a:p>
          <a:p>
            <a:pPr marL="162175" marR="0" indent="-162175" algn="l" defTabSz="886900" rtl="0" eaLnBrk="1" fontAlgn="auto" latinLnBrk="0" hangingPunct="1">
              <a:lnSpc>
                <a:spcPct val="100000"/>
              </a:lnSpc>
              <a:spcBef>
                <a:spcPts val="0"/>
              </a:spcBef>
              <a:spcAft>
                <a:spcPts val="0"/>
              </a:spcAft>
              <a:buClrTx/>
              <a:buSzTx/>
              <a:buFontTx/>
              <a:buChar char="-"/>
              <a:tabLst/>
              <a:defRPr/>
            </a:pPr>
            <a:r>
              <a:rPr lang="en-US" sz="1200" i="0" kern="1200" dirty="0">
                <a:solidFill>
                  <a:srgbClr val="58585A"/>
                </a:solidFill>
                <a:latin typeface="Ericsson Hilda Light" panose="00000400000000000000" pitchFamily="2" charset="0"/>
                <a:ea typeface="+mn-ea"/>
                <a:cs typeface="+mn-cs"/>
              </a:rPr>
              <a:t>E.g. </a:t>
            </a:r>
            <a:r>
              <a:rPr lang="en-US" sz="1200" dirty="0">
                <a:solidFill>
                  <a:srgbClr val="060101"/>
                </a:solidFill>
                <a:latin typeface="Ericsson Hilda" charset="0"/>
              </a:rPr>
              <a:t>Converging and radically simplified IT- &amp; network environments, automation of operations</a:t>
            </a:r>
          </a:p>
          <a:p>
            <a:pPr marL="162175" indent="-162175" defTabSz="886900">
              <a:buFontTx/>
              <a:buChar char="-"/>
              <a:defRPr/>
            </a:pPr>
            <a:endParaRPr lang="en-US" sz="1200" dirty="0">
              <a:solidFill>
                <a:srgbClr val="58585A"/>
              </a:solidFill>
            </a:endParaRPr>
          </a:p>
          <a:p>
            <a:pPr marL="0" indent="-162175" algn="l" defTabSz="886900" rtl="0" latinLnBrk="0">
              <a:buFont typeface="Ericsson Hilda" panose="020B0604020202020204" pitchFamily="34" charset="0"/>
              <a:buNone/>
              <a:defRPr/>
            </a:pPr>
            <a:r>
              <a:rPr lang="en-US" sz="1200" b="1" i="0" kern="1200" dirty="0">
                <a:solidFill>
                  <a:srgbClr val="58585A"/>
                </a:solidFill>
                <a:latin typeface="Ericsson Hilda Light" panose="00000400000000000000" pitchFamily="2" charset="0"/>
                <a:ea typeface="+mn-ea"/>
                <a:cs typeface="+mn-cs"/>
              </a:rPr>
              <a:t>Customer experience </a:t>
            </a:r>
            <a:r>
              <a:rPr lang="en-US" sz="1200" i="0" kern="1200" dirty="0">
                <a:solidFill>
                  <a:srgbClr val="58585A"/>
                </a:solidFill>
                <a:latin typeface="Ericsson Hilda Light" panose="00000400000000000000" pitchFamily="2" charset="0"/>
                <a:ea typeface="+mn-ea"/>
                <a:cs typeface="+mn-cs"/>
              </a:rPr>
              <a:t>– today’s customers expect a much more simple, flexible and faster experience. This is a key competitive advantage but often hard to do well due to complex legacy environments. The aim with digitalization is today often to facilitate empowered customers with personalized services and pro-active self-care, agile service creation and zero-touch automation from provisioning to assurance and insight based marketing &amp; value growth</a:t>
            </a:r>
          </a:p>
          <a:p>
            <a:pPr marL="0" indent="-162175" algn="l" defTabSz="886900" rtl="0" latinLnBrk="0">
              <a:buFont typeface="Ericsson Hilda" panose="020B0604020202020204" pitchFamily="34" charset="0"/>
              <a:buNone/>
              <a:defRPr/>
            </a:pPr>
            <a:r>
              <a:rPr lang="en-US" sz="1200" i="0" kern="1200" dirty="0">
                <a:solidFill>
                  <a:srgbClr val="58585A"/>
                </a:solidFill>
                <a:latin typeface="Ericsson Hilda Light" panose="00000400000000000000" pitchFamily="2" charset="0"/>
                <a:ea typeface="+mn-ea"/>
                <a:cs typeface="+mn-cs"/>
              </a:rPr>
              <a:t>- E.g. </a:t>
            </a:r>
            <a:r>
              <a:rPr lang="en-US" sz="1200" dirty="0">
                <a:solidFill>
                  <a:srgbClr val="060101"/>
                </a:solidFill>
                <a:latin typeface="Ericsson Hilda" charset="0"/>
              </a:rPr>
              <a:t>Customer experience meeting or exceeding the bar set by today’s top digital retailer</a:t>
            </a:r>
            <a:endParaRPr lang="en-US" sz="1200" i="0" kern="1200" dirty="0">
              <a:solidFill>
                <a:srgbClr val="58585A"/>
              </a:solidFill>
              <a:latin typeface="Ericsson Hilda Light" panose="00000400000000000000" pitchFamily="2" charset="0"/>
              <a:ea typeface="+mn-ea"/>
              <a:cs typeface="+mn-cs"/>
            </a:endParaRPr>
          </a:p>
          <a:p>
            <a:pPr marL="0" indent="-162175" algn="l" defTabSz="886900" rtl="0" latinLnBrk="0">
              <a:buFont typeface="Ericsson Hilda" panose="020B0604020202020204" pitchFamily="34" charset="0"/>
              <a:buNone/>
              <a:defRPr/>
            </a:pPr>
            <a:endParaRPr lang="en-US" sz="1200" i="0" kern="1200" dirty="0">
              <a:solidFill>
                <a:srgbClr val="58585A"/>
              </a:solidFill>
              <a:latin typeface="Ericsson Hilda Light" panose="00000400000000000000" pitchFamily="2" charset="0"/>
              <a:ea typeface="+mn-ea"/>
              <a:cs typeface="+mn-cs"/>
            </a:endParaRPr>
          </a:p>
          <a:p>
            <a:pPr marL="0" indent="-162175" algn="l" defTabSz="886900" rtl="0" latinLnBrk="0">
              <a:buFont typeface="Ericsson Hilda" panose="020B0604020202020204" pitchFamily="34" charset="0"/>
              <a:buNone/>
              <a:defRPr/>
            </a:pPr>
            <a:r>
              <a:rPr lang="en-US" sz="1200" b="1" i="0" kern="1200" dirty="0">
                <a:solidFill>
                  <a:srgbClr val="58585A"/>
                </a:solidFill>
                <a:latin typeface="Ericsson Hilda Light" panose="00000400000000000000" pitchFamily="2" charset="0"/>
                <a:ea typeface="+mn-ea"/>
                <a:cs typeface="+mn-cs"/>
              </a:rPr>
              <a:t>New revenue streams </a:t>
            </a:r>
            <a:r>
              <a:rPr lang="en-US" sz="1200" i="0" kern="1200" dirty="0">
                <a:solidFill>
                  <a:srgbClr val="58585A"/>
                </a:solidFill>
                <a:latin typeface="Ericsson Hilda Light" panose="00000400000000000000" pitchFamily="2" charset="0"/>
                <a:ea typeface="+mn-ea"/>
                <a:cs typeface="+mn-cs"/>
              </a:rPr>
              <a:t>– over the past few years growth has flattened out and traditional services do not generate the same returns as it once did. However, new usage related to </a:t>
            </a:r>
            <a:r>
              <a:rPr lang="en-US" sz="1200" i="0" kern="1200" dirty="0" err="1">
                <a:solidFill>
                  <a:srgbClr val="58585A"/>
                </a:solidFill>
                <a:latin typeface="Ericsson Hilda Light" panose="00000400000000000000" pitchFamily="2" charset="0"/>
                <a:ea typeface="+mn-ea"/>
                <a:cs typeface="+mn-cs"/>
              </a:rPr>
              <a:t>IoT</a:t>
            </a:r>
            <a:r>
              <a:rPr lang="en-US" sz="1200" i="0" kern="1200" dirty="0">
                <a:solidFill>
                  <a:srgbClr val="58585A"/>
                </a:solidFill>
                <a:latin typeface="Ericsson Hilda Light" panose="00000400000000000000" pitchFamily="2" charset="0"/>
                <a:ea typeface="+mn-ea"/>
                <a:cs typeface="+mn-cs"/>
              </a:rPr>
              <a:t> and industry digitalization in combination with network capabilities such as 5G open up new opportunities</a:t>
            </a:r>
          </a:p>
          <a:p>
            <a:pPr marL="0" marR="0" indent="-162175" algn="l" defTabSz="886900" rtl="0" eaLnBrk="1" fontAlgn="auto" latinLnBrk="0" hangingPunct="1">
              <a:lnSpc>
                <a:spcPct val="100000"/>
              </a:lnSpc>
              <a:spcBef>
                <a:spcPts val="0"/>
              </a:spcBef>
              <a:spcAft>
                <a:spcPts val="0"/>
              </a:spcAft>
              <a:buClrTx/>
              <a:buSzTx/>
              <a:buFont typeface="Ericsson Hilda" panose="020B0604020202020204" pitchFamily="34" charset="0"/>
              <a:buNone/>
              <a:tabLst/>
              <a:defRPr/>
            </a:pPr>
            <a:r>
              <a:rPr lang="en-US" sz="1200" i="0" kern="1200" dirty="0">
                <a:solidFill>
                  <a:srgbClr val="58585A"/>
                </a:solidFill>
                <a:latin typeface="Ericsson Hilda Light" panose="00000400000000000000" pitchFamily="2" charset="0"/>
                <a:ea typeface="+mn-ea"/>
                <a:cs typeface="+mn-cs"/>
              </a:rPr>
              <a:t>- E.g. </a:t>
            </a:r>
            <a:r>
              <a:rPr lang="en-US" sz="1200" dirty="0">
                <a:solidFill>
                  <a:srgbClr val="060101"/>
                </a:solidFill>
                <a:latin typeface="Ericsson Hilda" charset="0"/>
              </a:rPr>
              <a:t>New services enabled by new network capabilities, e.g. network slicing and distributed cloud</a:t>
            </a:r>
            <a:endParaRPr lang="en-US" sz="1200" i="0" kern="1200" dirty="0">
              <a:solidFill>
                <a:srgbClr val="58585A"/>
              </a:solidFill>
              <a:latin typeface="Ericsson Hilda Light" panose="00000400000000000000" pitchFamily="2" charset="0"/>
              <a:ea typeface="+mn-ea"/>
              <a:cs typeface="+mn-cs"/>
            </a:endParaRPr>
          </a:p>
          <a:p>
            <a:pPr marL="0" indent="-162175" algn="l" defTabSz="886900" rtl="0" latinLnBrk="0">
              <a:buFont typeface="Ericsson Hilda" panose="020B0604020202020204" pitchFamily="34" charset="0"/>
              <a:buNone/>
              <a:defRPr/>
            </a:pPr>
            <a:endParaRPr lang="en-US" sz="1200" i="0" kern="1200" dirty="0">
              <a:solidFill>
                <a:srgbClr val="58585A"/>
              </a:solidFill>
              <a:latin typeface="Ericsson Hilda Light" panose="00000400000000000000" pitchFamily="2" charset="0"/>
              <a:ea typeface="+mn-ea"/>
              <a:cs typeface="+mn-cs"/>
            </a:endParaRPr>
          </a:p>
          <a:p>
            <a:pPr marL="0" indent="-162175" algn="l" defTabSz="886900" rtl="0" latinLnBrk="0">
              <a:buFont typeface="Ericsson Hilda" panose="020B0604020202020204" pitchFamily="34" charset="0"/>
              <a:buNone/>
              <a:defRPr/>
            </a:pPr>
            <a:r>
              <a:rPr lang="en-US" sz="1200" i="0" kern="1200" dirty="0">
                <a:solidFill>
                  <a:srgbClr val="58585A"/>
                </a:solidFill>
                <a:latin typeface="Ericsson Hilda Light" panose="00000400000000000000" pitchFamily="2" charset="0"/>
                <a:ea typeface="+mn-ea"/>
                <a:cs typeface="+mn-cs"/>
              </a:rPr>
              <a:t>Leverage technology advances </a:t>
            </a:r>
            <a:r>
              <a:rPr lang="mr-IN" sz="1200" i="0" kern="1200" dirty="0">
                <a:solidFill>
                  <a:srgbClr val="58585A"/>
                </a:solidFill>
                <a:latin typeface="Ericsson Hilda Light" panose="00000400000000000000" pitchFamily="2" charset="0"/>
                <a:ea typeface="+mn-ea"/>
                <a:cs typeface="+mn-cs"/>
              </a:rPr>
              <a:t>–</a:t>
            </a:r>
            <a:r>
              <a:rPr lang="en-US" sz="1200" i="0" kern="1200" dirty="0">
                <a:solidFill>
                  <a:srgbClr val="58585A"/>
                </a:solidFill>
                <a:latin typeface="Ericsson Hilda Light" panose="00000400000000000000" pitchFamily="2" charset="0"/>
                <a:ea typeface="+mn-ea"/>
                <a:cs typeface="+mn-cs"/>
              </a:rPr>
              <a:t> The winner in this highly competitive market will be the one that can best utilize the opportunities related to technology trends mentioned in the previous slide both for efficiency as well as for new services and revenues. The trends are </a:t>
            </a:r>
            <a:r>
              <a:rPr lang="en-US" sz="1200" i="0" baseline="0" dirty="0">
                <a:solidFill>
                  <a:srgbClr val="58585A"/>
                </a:solidFill>
              </a:rPr>
              <a:t>related to AI, Automation, Cloud, Programmable networks and Full mobility. </a:t>
            </a:r>
            <a:endParaRPr lang="en-US" sz="1200" i="0" dirty="0">
              <a:solidFill>
                <a:srgbClr val="58585A"/>
              </a:solidFill>
            </a:endParaRPr>
          </a:p>
          <a:p>
            <a:pPr marL="162175" indent="-162175" defTabSz="886900">
              <a:buFont typeface="Ericsson Hilda" panose="020B0604020202020204" pitchFamily="34" charset="0"/>
              <a:buChar char="•"/>
              <a:defRPr/>
            </a:pPr>
            <a:endParaRPr lang="en-US" sz="1200" dirty="0">
              <a:solidFill>
                <a:srgbClr val="58585A"/>
              </a:solidFill>
            </a:endParaRPr>
          </a:p>
          <a:p>
            <a:pPr marL="0" indent="0" defTabSz="886900">
              <a:buFont typeface="Ericsson Hilda" panose="020B0604020202020204" pitchFamily="34" charset="0"/>
              <a:buNone/>
              <a:defRPr/>
            </a:pPr>
            <a:r>
              <a:rPr lang="en-US" sz="1200" i="1" dirty="0">
                <a:solidFill>
                  <a:srgbClr val="58585A"/>
                </a:solidFill>
              </a:rPr>
              <a:t>Acronyms:</a:t>
            </a:r>
            <a:r>
              <a:rPr lang="en-US" sz="1200" i="1" baseline="0" dirty="0">
                <a:solidFill>
                  <a:srgbClr val="58585A"/>
                </a:solidFill>
              </a:rPr>
              <a:t> </a:t>
            </a:r>
            <a:r>
              <a:rPr lang="en-US" sz="1200" i="1" baseline="0" dirty="0" err="1">
                <a:solidFill>
                  <a:srgbClr val="58585A"/>
                </a:solidFill>
              </a:rPr>
              <a:t>VoLTE</a:t>
            </a:r>
            <a:r>
              <a:rPr lang="en-US" sz="1200" i="1" baseline="0" dirty="0">
                <a:solidFill>
                  <a:srgbClr val="58585A"/>
                </a:solidFill>
              </a:rPr>
              <a:t> = Voice over LTE = Voice over Long Term Evolution. </a:t>
            </a:r>
            <a:r>
              <a:rPr lang="en-US" sz="1200" i="1" baseline="0" dirty="0" err="1">
                <a:solidFill>
                  <a:srgbClr val="58585A"/>
                </a:solidFill>
              </a:rPr>
              <a:t>IoT</a:t>
            </a:r>
            <a:r>
              <a:rPr lang="en-US" sz="1200" i="1" baseline="0" dirty="0">
                <a:solidFill>
                  <a:srgbClr val="58585A"/>
                </a:solidFill>
              </a:rPr>
              <a:t> = Internet of Things. EB = Exabyte</a:t>
            </a:r>
            <a:endParaRPr lang="en-US" sz="1200" dirty="0"/>
          </a:p>
          <a:p>
            <a:pPr defTabSz="865188" eaLnBrk="0" hangingPunct="0"/>
            <a:r>
              <a:rPr lang="en-US" sz="1200" dirty="0">
                <a:latin typeface="Ericsson Hilda" charset="0"/>
              </a:rPr>
              <a:t>Customers looking to drive value creation in three key areas</a:t>
            </a:r>
          </a:p>
        </p:txBody>
      </p:sp>
      <p:sp>
        <p:nvSpPr>
          <p:cNvPr id="4" name="Platshållare för sidhuvud 3"/>
          <p:cNvSpPr>
            <a:spLocks noGrp="1"/>
          </p:cNvSpPr>
          <p:nvPr>
            <p:ph type="hdr" sz="quarter" idx="10"/>
          </p:nvPr>
        </p:nvSpPr>
        <p:spPr/>
        <p:txBody>
          <a:bodyPr/>
          <a:lstStyle/>
          <a:p>
            <a:r>
              <a:rPr lang="en-US"/>
              <a:t> </a:t>
            </a:r>
            <a:endParaRPr lang="en-US" dirty="0"/>
          </a:p>
        </p:txBody>
      </p:sp>
      <p:sp>
        <p:nvSpPr>
          <p:cNvPr id="5" name="Platshållare för datum 4"/>
          <p:cNvSpPr>
            <a:spLocks noGrp="1"/>
          </p:cNvSpPr>
          <p:nvPr>
            <p:ph type="dt" idx="11"/>
          </p:nvPr>
        </p:nvSpPr>
        <p:spPr/>
        <p:txBody>
          <a:bodyPr/>
          <a:lstStyle/>
          <a:p>
            <a:r>
              <a:rPr lang="en-US"/>
              <a:t>2018-01-17 </a:t>
            </a:r>
            <a:endParaRPr lang="en-US" dirty="0"/>
          </a:p>
        </p:txBody>
      </p:sp>
      <p:sp>
        <p:nvSpPr>
          <p:cNvPr id="6" name="Platshållare för sidfot 5"/>
          <p:cNvSpPr>
            <a:spLocks noGrp="1"/>
          </p:cNvSpPr>
          <p:nvPr>
            <p:ph type="ftr" sz="quarter" idx="12"/>
          </p:nvPr>
        </p:nvSpPr>
        <p:spPr/>
        <p:txBody>
          <a:bodyPr/>
          <a:lstStyle/>
          <a:p>
            <a:r>
              <a:rPr lang="en-US"/>
              <a:t> </a:t>
            </a:r>
            <a:endParaRPr lang="en-US" dirty="0"/>
          </a:p>
        </p:txBody>
      </p:sp>
      <p:sp>
        <p:nvSpPr>
          <p:cNvPr id="7" name="Platshållare för bildnummer 6"/>
          <p:cNvSpPr>
            <a:spLocks noGrp="1"/>
          </p:cNvSpPr>
          <p:nvPr>
            <p:ph type="sldNum" sz="quarter" idx="13"/>
          </p:nvPr>
        </p:nvSpPr>
        <p:spPr/>
        <p:txBody>
          <a:bodyPr/>
          <a:lstStyle/>
          <a:p>
            <a:fld id="{F949BC75-2359-4F98-918A-7033C92AD487}" type="slidenum">
              <a:rPr lang="en-US" smtClean="0"/>
              <a:pPr/>
              <a:t>1</a:t>
            </a:fld>
            <a:endParaRPr lang="en-US" dirty="0"/>
          </a:p>
        </p:txBody>
      </p:sp>
    </p:spTree>
    <p:extLst>
      <p:ext uri="{BB962C8B-B14F-4D97-AF65-F5344CB8AC3E}">
        <p14:creationId xmlns:p14="http://schemas.microsoft.com/office/powerpoint/2010/main" val="1544913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15</a:t>
            </a:fld>
            <a:endParaRPr lang="en-US" dirty="0"/>
          </a:p>
        </p:txBody>
      </p:sp>
    </p:spTree>
    <p:extLst>
      <p:ext uri="{BB962C8B-B14F-4D97-AF65-F5344CB8AC3E}">
        <p14:creationId xmlns:p14="http://schemas.microsoft.com/office/powerpoint/2010/main" val="4131631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17</a:t>
            </a:fld>
            <a:endParaRPr lang="en-US" dirty="0"/>
          </a:p>
        </p:txBody>
      </p:sp>
    </p:spTree>
    <p:extLst>
      <p:ext uri="{BB962C8B-B14F-4D97-AF65-F5344CB8AC3E}">
        <p14:creationId xmlns:p14="http://schemas.microsoft.com/office/powerpoint/2010/main" val="267924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18</a:t>
            </a:fld>
            <a:endParaRPr lang="en-US" dirty="0"/>
          </a:p>
        </p:txBody>
      </p:sp>
    </p:spTree>
    <p:extLst>
      <p:ext uri="{BB962C8B-B14F-4D97-AF65-F5344CB8AC3E}">
        <p14:creationId xmlns:p14="http://schemas.microsoft.com/office/powerpoint/2010/main" val="1733846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20</a:t>
            </a:fld>
            <a:endParaRPr lang="en-US" dirty="0"/>
          </a:p>
        </p:txBody>
      </p:sp>
    </p:spTree>
    <p:extLst>
      <p:ext uri="{BB962C8B-B14F-4D97-AF65-F5344CB8AC3E}">
        <p14:creationId xmlns:p14="http://schemas.microsoft.com/office/powerpoint/2010/main" val="2477201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21</a:t>
            </a:fld>
            <a:endParaRPr lang="en-US" dirty="0"/>
          </a:p>
        </p:txBody>
      </p:sp>
    </p:spTree>
    <p:extLst>
      <p:ext uri="{BB962C8B-B14F-4D97-AF65-F5344CB8AC3E}">
        <p14:creationId xmlns:p14="http://schemas.microsoft.com/office/powerpoint/2010/main" val="2099453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22</a:t>
            </a:fld>
            <a:endParaRPr lang="en-US" dirty="0"/>
          </a:p>
        </p:txBody>
      </p:sp>
    </p:spTree>
    <p:extLst>
      <p:ext uri="{BB962C8B-B14F-4D97-AF65-F5344CB8AC3E}">
        <p14:creationId xmlns:p14="http://schemas.microsoft.com/office/powerpoint/2010/main" val="2751860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23</a:t>
            </a:fld>
            <a:endParaRPr lang="en-US" dirty="0"/>
          </a:p>
        </p:txBody>
      </p:sp>
    </p:spTree>
    <p:extLst>
      <p:ext uri="{BB962C8B-B14F-4D97-AF65-F5344CB8AC3E}">
        <p14:creationId xmlns:p14="http://schemas.microsoft.com/office/powerpoint/2010/main" val="155477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körkörösség ikon demókhoz, </a:t>
            </a:r>
            <a:r>
              <a:rPr lang="hu-HU" dirty="0" err="1"/>
              <a:t>recycle</a:t>
            </a:r>
            <a:r>
              <a:rPr lang="hu-HU" dirty="0"/>
              <a:t> ikon vagy homokóra</a:t>
            </a:r>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25</a:t>
            </a:fld>
            <a:endParaRPr lang="en-US" dirty="0"/>
          </a:p>
        </p:txBody>
      </p:sp>
    </p:spTree>
    <p:extLst>
      <p:ext uri="{BB962C8B-B14F-4D97-AF65-F5344CB8AC3E}">
        <p14:creationId xmlns:p14="http://schemas.microsoft.com/office/powerpoint/2010/main" val="2499328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2ö15 szeged </a:t>
            </a:r>
            <a:r>
              <a:rPr lang="hu-HU" dirty="0" err="1"/>
              <a:t>open</a:t>
            </a:r>
            <a:r>
              <a:rPr lang="hu-HU" dirty="0"/>
              <a:t> </a:t>
            </a:r>
            <a:r>
              <a:rPr lang="hu-HU" dirty="0" err="1"/>
              <a:t>stack</a:t>
            </a:r>
            <a:endParaRPr lang="hu-HU" dirty="0"/>
          </a:p>
          <a:p>
            <a:r>
              <a:rPr lang="hu-HU" dirty="0"/>
              <a:t>csere</a:t>
            </a:r>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26</a:t>
            </a:fld>
            <a:endParaRPr lang="en-US" dirty="0"/>
          </a:p>
        </p:txBody>
      </p:sp>
    </p:spTree>
    <p:extLst>
      <p:ext uri="{BB962C8B-B14F-4D97-AF65-F5344CB8AC3E}">
        <p14:creationId xmlns:p14="http://schemas.microsoft.com/office/powerpoint/2010/main" val="1094693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ha kell az eredeti </a:t>
            </a:r>
            <a:r>
              <a:rPr lang="hu-HU" dirty="0" err="1"/>
              <a:t>slide</a:t>
            </a:r>
            <a:r>
              <a:rPr lang="hu-HU" dirty="0"/>
              <a:t>, a kék a </a:t>
            </a:r>
            <a:r>
              <a:rPr lang="hu-HU" dirty="0" err="1"/>
              <a:t>mgmt</a:t>
            </a:r>
            <a:r>
              <a:rPr lang="hu-HU" dirty="0"/>
              <a:t> mappában, </a:t>
            </a:r>
            <a:r>
              <a:rPr lang="en-US" dirty="0"/>
              <a:t>redback </a:t>
            </a:r>
            <a:r>
              <a:rPr lang="en-US" dirty="0" err="1"/>
              <a:t>anyag</a:t>
            </a:r>
            <a:r>
              <a:rPr lang="en-US" dirty="0"/>
              <a:t> 2009 </a:t>
            </a:r>
            <a:r>
              <a:rPr lang="en-US" dirty="0" err="1"/>
              <a:t>vagy</a:t>
            </a:r>
            <a:r>
              <a:rPr lang="en-US" dirty="0"/>
              <a:t> 2010 site review, a z</a:t>
            </a:r>
            <a:r>
              <a:rPr lang="hu-HU" dirty="0" err="1"/>
              <a:t>öldet</a:t>
            </a:r>
            <a:r>
              <a:rPr lang="hu-HU" dirty="0"/>
              <a:t> Virág rakta </a:t>
            </a:r>
            <a:r>
              <a:rPr lang="hu-HU" dirty="0" err="1"/>
              <a:t>őssze</a:t>
            </a:r>
            <a:r>
              <a:rPr lang="hu-HU" dirty="0"/>
              <a:t> tavasszal</a:t>
            </a:r>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30</a:t>
            </a:fld>
            <a:endParaRPr lang="en-US" dirty="0"/>
          </a:p>
        </p:txBody>
      </p:sp>
    </p:spTree>
    <p:extLst>
      <p:ext uri="{BB962C8B-B14F-4D97-AF65-F5344CB8AC3E}">
        <p14:creationId xmlns:p14="http://schemas.microsoft.com/office/powerpoint/2010/main" val="790539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276C3FA0-6E61-4A68-AAF6-CA323EC1E5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16251F56-D728-4B3D-875C-E50FA87E3D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4" name="Date Placeholder 3">
            <a:extLst>
              <a:ext uri="{FF2B5EF4-FFF2-40B4-BE49-F238E27FC236}">
                <a16:creationId xmlns:a16="http://schemas.microsoft.com/office/drawing/2014/main" id="{1BDBE78D-8870-4451-BFAE-D6673FB42799}"/>
              </a:ext>
            </a:extLst>
          </p:cNvPr>
          <p:cNvSpPr>
            <a:spLocks noGrp="1"/>
          </p:cNvSpPr>
          <p:nvPr>
            <p:ph type="dt" sz="quarter" idx="1"/>
          </p:nvPr>
        </p:nvSpPr>
        <p:spPr/>
        <p:txBody>
          <a:bodyPr/>
          <a:lstStyle/>
          <a:p>
            <a:pPr>
              <a:defRPr/>
            </a:pPr>
            <a:r>
              <a:rPr lang="en-US"/>
              <a:t> </a:t>
            </a:r>
            <a:endParaRPr lang="en-US" dirty="0"/>
          </a:p>
        </p:txBody>
      </p:sp>
      <p:sp>
        <p:nvSpPr>
          <p:cNvPr id="5" name="Slide Number Placeholder 4">
            <a:extLst>
              <a:ext uri="{FF2B5EF4-FFF2-40B4-BE49-F238E27FC236}">
                <a16:creationId xmlns:a16="http://schemas.microsoft.com/office/drawing/2014/main" id="{97D14CCC-BD40-403F-905A-70EF0F9DE1B7}"/>
              </a:ext>
            </a:extLst>
          </p:cNvPr>
          <p:cNvSpPr>
            <a:spLocks noGrp="1"/>
          </p:cNvSpPr>
          <p:nvPr>
            <p:ph type="sldNum" sz="quarter" idx="5"/>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E2F721F-0AD0-459C-979E-B782BDC3CB16}" type="slidenum">
              <a:rPr lang="en-US" altLang="en-US" sz="1200"/>
              <a:pPr eaLnBrk="1" hangingPunct="1"/>
              <a:t>4</a:t>
            </a:fld>
            <a:endParaRPr lang="en-US" altLang="en-US" sz="1200"/>
          </a:p>
        </p:txBody>
      </p:sp>
      <p:sp>
        <p:nvSpPr>
          <p:cNvPr id="6" name="Header Placeholder 5">
            <a:extLst>
              <a:ext uri="{FF2B5EF4-FFF2-40B4-BE49-F238E27FC236}">
                <a16:creationId xmlns:a16="http://schemas.microsoft.com/office/drawing/2014/main" id="{A5355A89-F00C-4410-9705-F8DAF56350A5}"/>
              </a:ext>
            </a:extLst>
          </p:cNvPr>
          <p:cNvSpPr>
            <a:spLocks noGrp="1"/>
          </p:cNvSpPr>
          <p:nvPr>
            <p:ph type="hdr" sz="quarter"/>
          </p:nvPr>
        </p:nvSpPr>
        <p:spPr/>
        <p:txBody>
          <a:bodyPr/>
          <a:lstStyle/>
          <a:p>
            <a:pPr>
              <a:defRPr/>
            </a:pPr>
            <a:r>
              <a:rPr lang="en-US"/>
              <a:t> </a:t>
            </a:r>
            <a:endParaRPr lang="en-US" dirty="0"/>
          </a:p>
        </p:txBody>
      </p:sp>
      <p:sp>
        <p:nvSpPr>
          <p:cNvPr id="7" name="Footer Placeholder 6">
            <a:extLst>
              <a:ext uri="{FF2B5EF4-FFF2-40B4-BE49-F238E27FC236}">
                <a16:creationId xmlns:a16="http://schemas.microsoft.com/office/drawing/2014/main" id="{9D39F596-4BAE-4543-B73A-6CC2C07B4327}"/>
              </a:ext>
            </a:extLst>
          </p:cNvPr>
          <p:cNvSpPr>
            <a:spLocks noGrp="1"/>
          </p:cNvSpPr>
          <p:nvPr>
            <p:ph type="ftr" sz="quarter" idx="4"/>
          </p:nvPr>
        </p:nvSpPr>
        <p:spPr/>
        <p:txBody>
          <a:bodyPr/>
          <a:lstStyle/>
          <a:p>
            <a:pPr>
              <a:defRPr/>
            </a:pPr>
            <a:r>
              <a:rPr lang="en-US"/>
              <a:t>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AD2AE63C-3DF8-4B78-A05A-56DA360BFB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FBDE2410-D1EE-4C9F-91BC-6D49FD8932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5060" name="Date Placeholder 3">
            <a:extLst>
              <a:ext uri="{FF2B5EF4-FFF2-40B4-BE49-F238E27FC236}">
                <a16:creationId xmlns:a16="http://schemas.microsoft.com/office/drawing/2014/main" id="{9DDEB695-5751-4B39-93A3-18F0A47126C9}"/>
              </a:ext>
            </a:extLst>
          </p:cNvPr>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defRPr/>
            </a:pPr>
            <a:r>
              <a:rPr lang="en-US" altLang="en-US" sz="1200"/>
              <a:t>2013-05-12 2011-10-19 </a:t>
            </a:r>
          </a:p>
        </p:txBody>
      </p:sp>
      <p:sp>
        <p:nvSpPr>
          <p:cNvPr id="24581" name="Slide Number Placeholder 4">
            <a:extLst>
              <a:ext uri="{FF2B5EF4-FFF2-40B4-BE49-F238E27FC236}">
                <a16:creationId xmlns:a16="http://schemas.microsoft.com/office/drawing/2014/main" id="{F1C524E4-3914-4CD5-A925-2625174836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50000"/>
              </a:spcBef>
            </a:pPr>
            <a:fld id="{17C33BF0-FD96-468C-A452-51C96FF6D050}" type="slidenum">
              <a:rPr lang="en-US" altLang="en-US" smtClean="0">
                <a:ea typeface="MS PGothic" panose="020B0600070205080204" pitchFamily="34" charset="-128"/>
              </a:rPr>
              <a:pPr>
                <a:spcBef>
                  <a:spcPct val="50000"/>
                </a:spcBef>
              </a:pPr>
              <a:t>32</a:t>
            </a:fld>
            <a:endParaRPr lang="en-US" altLang="en-US">
              <a:ea typeface="MS PGothic" panose="020B0600070205080204" pitchFamily="34" charset="-128"/>
            </a:endParaRPr>
          </a:p>
        </p:txBody>
      </p:sp>
      <p:sp>
        <p:nvSpPr>
          <p:cNvPr id="21510" name="Header Placeholder 5">
            <a:extLst>
              <a:ext uri="{FF2B5EF4-FFF2-40B4-BE49-F238E27FC236}">
                <a16:creationId xmlns:a16="http://schemas.microsoft.com/office/drawing/2014/main" id="{73396FA6-7716-4D7D-874F-882BF49219E5}"/>
              </a:ext>
            </a:extLst>
          </p:cNvPr>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000">
                <a:solidFill>
                  <a:schemeClr val="tx1"/>
                </a:solidFill>
                <a:latin typeface="Arial" charset="0"/>
              </a:defRPr>
            </a:lvl1pPr>
            <a:lvl2pPr marL="742950" indent="-285750" algn="ctr" eaLnBrk="0" hangingPunct="0">
              <a:defRPr sz="2000">
                <a:solidFill>
                  <a:schemeClr val="tx1"/>
                </a:solidFill>
                <a:latin typeface="Arial" charset="0"/>
              </a:defRPr>
            </a:lvl2pPr>
            <a:lvl3pPr marL="1143000" indent="-228600" algn="ctr" eaLnBrk="0" hangingPunct="0">
              <a:defRPr sz="2000">
                <a:solidFill>
                  <a:schemeClr val="tx1"/>
                </a:solidFill>
                <a:latin typeface="Arial" charset="0"/>
              </a:defRPr>
            </a:lvl3pPr>
            <a:lvl4pPr marL="1600200" indent="-228600" algn="ctr" eaLnBrk="0" hangingPunct="0">
              <a:defRPr sz="2000">
                <a:solidFill>
                  <a:schemeClr val="tx1"/>
                </a:solidFill>
                <a:latin typeface="Arial" charset="0"/>
              </a:defRPr>
            </a:lvl4pPr>
            <a:lvl5pPr marL="2057400" indent="-228600" algn="ctr" eaLnBrk="0" hangingPunct="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algn="l" eaLnBrk="1" hangingPunct="1">
              <a:defRPr/>
            </a:pPr>
            <a:r>
              <a:rPr lang="en-US" sz="1200"/>
              <a:t>  </a:t>
            </a:r>
          </a:p>
        </p:txBody>
      </p:sp>
      <p:sp>
        <p:nvSpPr>
          <p:cNvPr id="21511" name="Footer Placeholder 6">
            <a:extLst>
              <a:ext uri="{FF2B5EF4-FFF2-40B4-BE49-F238E27FC236}">
                <a16:creationId xmlns:a16="http://schemas.microsoft.com/office/drawing/2014/main" id="{7B06E71D-BE85-447A-A256-A6BA05898AD7}"/>
              </a:ext>
            </a:extLst>
          </p:cNvPr>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000">
                <a:solidFill>
                  <a:schemeClr val="tx1"/>
                </a:solidFill>
                <a:latin typeface="Arial" charset="0"/>
              </a:defRPr>
            </a:lvl1pPr>
            <a:lvl2pPr marL="742950" indent="-285750" algn="ctr" eaLnBrk="0" hangingPunct="0">
              <a:defRPr sz="2000">
                <a:solidFill>
                  <a:schemeClr val="tx1"/>
                </a:solidFill>
                <a:latin typeface="Arial" charset="0"/>
              </a:defRPr>
            </a:lvl2pPr>
            <a:lvl3pPr marL="1143000" indent="-228600" algn="ctr" eaLnBrk="0" hangingPunct="0">
              <a:defRPr sz="2000">
                <a:solidFill>
                  <a:schemeClr val="tx1"/>
                </a:solidFill>
                <a:latin typeface="Arial" charset="0"/>
              </a:defRPr>
            </a:lvl3pPr>
            <a:lvl4pPr marL="1600200" indent="-228600" algn="ctr" eaLnBrk="0" hangingPunct="0">
              <a:defRPr sz="2000">
                <a:solidFill>
                  <a:schemeClr val="tx1"/>
                </a:solidFill>
                <a:latin typeface="Arial" charset="0"/>
              </a:defRPr>
            </a:lvl4pPr>
            <a:lvl5pPr marL="2057400" indent="-228600" algn="ctr" eaLnBrk="0" hangingPunct="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algn="l" eaLnBrk="1" hangingPunct="1">
              <a:defRPr/>
            </a:pPr>
            <a:r>
              <a:rPr lang="en-US" sz="1200"/>
              <a:t>  </a:t>
            </a:r>
          </a:p>
        </p:txBody>
      </p:sp>
    </p:spTree>
    <p:extLst>
      <p:ext uri="{BB962C8B-B14F-4D97-AF65-F5344CB8AC3E}">
        <p14:creationId xmlns:p14="http://schemas.microsoft.com/office/powerpoint/2010/main" val="2586345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A92AC96B-4D67-4510-9E86-C4D3070C1282}" type="slidenum">
              <a:rPr lang="en-US" smtClean="0"/>
              <a:t>33</a:t>
            </a:fld>
            <a:endParaRPr lang="en-US" dirty="0"/>
          </a:p>
        </p:txBody>
      </p:sp>
    </p:spTree>
    <p:extLst>
      <p:ext uri="{BB962C8B-B14F-4D97-AF65-F5344CB8AC3E}">
        <p14:creationId xmlns:p14="http://schemas.microsoft.com/office/powerpoint/2010/main" val="2799822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5</a:t>
            </a:fld>
            <a:endParaRPr lang="en-US" dirty="0"/>
          </a:p>
        </p:txBody>
      </p:sp>
    </p:spTree>
    <p:extLst>
      <p:ext uri="{BB962C8B-B14F-4D97-AF65-F5344CB8AC3E}">
        <p14:creationId xmlns:p14="http://schemas.microsoft.com/office/powerpoint/2010/main" val="541851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7</a:t>
            </a:fld>
            <a:endParaRPr lang="en-US" dirty="0"/>
          </a:p>
        </p:txBody>
      </p:sp>
    </p:spTree>
    <p:extLst>
      <p:ext uri="{BB962C8B-B14F-4D97-AF65-F5344CB8AC3E}">
        <p14:creationId xmlns:p14="http://schemas.microsoft.com/office/powerpoint/2010/main" val="101099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9</a:t>
            </a:fld>
            <a:endParaRPr lang="en-US" dirty="0"/>
          </a:p>
        </p:txBody>
      </p:sp>
    </p:spTree>
    <p:extLst>
      <p:ext uri="{BB962C8B-B14F-4D97-AF65-F5344CB8AC3E}">
        <p14:creationId xmlns:p14="http://schemas.microsoft.com/office/powerpoint/2010/main" val="1884452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10</a:t>
            </a:fld>
            <a:endParaRPr lang="en-US" dirty="0"/>
          </a:p>
        </p:txBody>
      </p:sp>
    </p:spTree>
    <p:extLst>
      <p:ext uri="{BB962C8B-B14F-4D97-AF65-F5344CB8AC3E}">
        <p14:creationId xmlns:p14="http://schemas.microsoft.com/office/powerpoint/2010/main" val="3168959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11</a:t>
            </a:fld>
            <a:endParaRPr lang="en-US" dirty="0"/>
          </a:p>
        </p:txBody>
      </p:sp>
    </p:spTree>
    <p:extLst>
      <p:ext uri="{BB962C8B-B14F-4D97-AF65-F5344CB8AC3E}">
        <p14:creationId xmlns:p14="http://schemas.microsoft.com/office/powerpoint/2010/main" val="3233301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12</a:t>
            </a:fld>
            <a:endParaRPr lang="en-US" dirty="0"/>
          </a:p>
        </p:txBody>
      </p:sp>
    </p:spTree>
    <p:extLst>
      <p:ext uri="{BB962C8B-B14F-4D97-AF65-F5344CB8AC3E}">
        <p14:creationId xmlns:p14="http://schemas.microsoft.com/office/powerpoint/2010/main" val="4088792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F949BC75-2359-4F98-918A-7033C92AD487}" type="slidenum">
              <a:rPr lang="en-US" smtClean="0"/>
              <a:pPr/>
              <a:t>13</a:t>
            </a:fld>
            <a:endParaRPr lang="en-US" dirty="0"/>
          </a:p>
        </p:txBody>
      </p:sp>
    </p:spTree>
    <p:extLst>
      <p:ext uri="{BB962C8B-B14F-4D97-AF65-F5344CB8AC3E}">
        <p14:creationId xmlns:p14="http://schemas.microsoft.com/office/powerpoint/2010/main" val="3140607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22531" name="Title_TM"/>
          <p:cNvSpPr>
            <a:spLocks noGrp="1" noChangeArrowheads="1"/>
          </p:cNvSpPr>
          <p:nvPr>
            <p:ph type="ctrTitle" hasCustomPrompt="1"/>
          </p:nvPr>
        </p:nvSpPr>
        <p:spPr>
          <a:xfrm>
            <a:off x="479425" y="476250"/>
            <a:ext cx="8353426" cy="3457576"/>
          </a:xfrm>
        </p:spPr>
        <p:txBody>
          <a:bodyPr/>
          <a:lstStyle>
            <a:lvl1pPr>
              <a:lnSpc>
                <a:spcPct val="85000"/>
              </a:lnSpc>
              <a:defRPr sz="6000" b="0" i="0" kern="1400" spc="-160" baseline="0">
                <a:latin typeface="Arial" panose="020B0604020202020204" pitchFamily="34" charset="0"/>
              </a:defRPr>
            </a:lvl1pPr>
          </a:lstStyle>
          <a:p>
            <a:r>
              <a:rPr lang="en-US" dirty="0"/>
              <a:t>Presentation title,</a:t>
            </a:r>
            <a:br>
              <a:rPr lang="en-US" dirty="0"/>
            </a:br>
            <a:r>
              <a:rPr lang="en-US" dirty="0"/>
              <a:t>Arial 60pt,</a:t>
            </a:r>
            <a:br>
              <a:rPr lang="en-US" dirty="0"/>
            </a:br>
            <a:r>
              <a:rPr lang="en-US" dirty="0"/>
              <a:t>Black,</a:t>
            </a:r>
            <a:br>
              <a:rPr lang="en-US" dirty="0"/>
            </a:br>
            <a:r>
              <a:rPr lang="en-US" dirty="0"/>
              <a:t>max 4-lines</a:t>
            </a:r>
          </a:p>
        </p:txBody>
      </p:sp>
      <p:sp>
        <p:nvSpPr>
          <p:cNvPr id="22530" name="SubTitle_TM"/>
          <p:cNvSpPr>
            <a:spLocks noGrp="1" noChangeArrowheads="1"/>
          </p:cNvSpPr>
          <p:nvPr>
            <p:ph type="subTitle" idx="1" hasCustomPrompt="1"/>
          </p:nvPr>
        </p:nvSpPr>
        <p:spPr>
          <a:xfrm>
            <a:off x="479425" y="4149725"/>
            <a:ext cx="5472114" cy="2087563"/>
          </a:xfrm>
          <a:prstGeom prst="rect">
            <a:avLst/>
          </a:prstGeom>
        </p:spPr>
        <p:txBody>
          <a:bodyPr lIns="72000" anchor="t"/>
          <a:lstStyle>
            <a:lvl1pPr marL="0" indent="0">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Presentation description/subtitle</a:t>
            </a:r>
            <a:br>
              <a:rPr lang="en-US" dirty="0"/>
            </a:br>
            <a:r>
              <a:rPr lang="en-US" dirty="0"/>
              <a:t>Arial 20pt</a:t>
            </a:r>
          </a:p>
        </p:txBody>
      </p:sp>
      <p:sp>
        <p:nvSpPr>
          <p:cNvPr id="3" name="Content Placeholder 2"/>
          <p:cNvSpPr>
            <a:spLocks noGrp="1"/>
          </p:cNvSpPr>
          <p:nvPr>
            <p:ph sz="quarter" idx="10" hasCustomPrompt="1"/>
          </p:nvPr>
        </p:nvSpPr>
        <p:spPr>
          <a:xfrm>
            <a:off x="482548" y="6237288"/>
            <a:ext cx="1910479" cy="287336"/>
          </a:xfrm>
          <a:prstGeom prst="rect">
            <a:avLst/>
          </a:prstGeom>
        </p:spPr>
        <p:txBody>
          <a:bodyPr wrap="none" anchor="b"/>
          <a:lstStyle>
            <a:lvl1pPr marL="0" indent="0" algn="l">
              <a:buNone/>
              <a:defRPr sz="1200" b="0" i="0">
                <a:latin typeface="Arial" panose="020B0604020202020204" pitchFamily="34" charset="0"/>
              </a:defRPr>
            </a:lvl1pPr>
          </a:lstStyle>
          <a:p>
            <a:r>
              <a:rPr lang="en-US" dirty="0"/>
              <a:t>Speaker name</a:t>
            </a:r>
          </a:p>
        </p:txBody>
      </p:sp>
      <p:sp>
        <p:nvSpPr>
          <p:cNvPr id="12" name="Content Placeholder 11"/>
          <p:cNvSpPr>
            <a:spLocks noGrp="1"/>
          </p:cNvSpPr>
          <p:nvPr>
            <p:ph sz="quarter" idx="11" hasCustomPrompt="1"/>
          </p:nvPr>
        </p:nvSpPr>
        <p:spPr>
          <a:xfrm>
            <a:off x="2471685" y="6237287"/>
            <a:ext cx="2515041" cy="287337"/>
          </a:xfrm>
          <a:prstGeom prst="rect">
            <a:avLst/>
          </a:prstGeom>
          <a:noFill/>
          <a:ln w="9525">
            <a:noFill/>
            <a:miter lim="800000"/>
            <a:headEnd/>
            <a:tailEnd/>
          </a:ln>
        </p:spPr>
        <p:txBody>
          <a:bodyPr tIns="0" rIns="0" anchor="b"/>
          <a:lstStyle>
            <a:lvl1pPr marL="0" indent="0" algn="ctr">
              <a:buNone/>
              <a:defRPr lang="en-US" sz="1200" b="0" i="0" dirty="0">
                <a:latin typeface="Arial" panose="020B0604020202020204" pitchFamily="34" charset="0"/>
              </a:defRPr>
            </a:lvl1pPr>
          </a:lstStyle>
          <a:p>
            <a:r>
              <a:rPr lang="en-US" dirty="0"/>
              <a:t>Organization</a:t>
            </a:r>
          </a:p>
        </p:txBody>
      </p:sp>
      <p:sp>
        <p:nvSpPr>
          <p:cNvPr id="15" name="Content Placeholder 11"/>
          <p:cNvSpPr>
            <a:spLocks noGrp="1"/>
          </p:cNvSpPr>
          <p:nvPr>
            <p:ph sz="quarter" idx="12" hasCustomPrompt="1"/>
          </p:nvPr>
        </p:nvSpPr>
        <p:spPr>
          <a:xfrm>
            <a:off x="5054036" y="6237287"/>
            <a:ext cx="897503" cy="287337"/>
          </a:xfrm>
          <a:prstGeom prst="rect">
            <a:avLst/>
          </a:prstGeom>
          <a:noFill/>
          <a:ln w="9525">
            <a:noFill/>
            <a:miter lim="800000"/>
            <a:headEnd/>
            <a:tailEnd/>
          </a:ln>
        </p:spPr>
        <p:txBody>
          <a:bodyPr wrap="none" tIns="0" rIns="0" anchor="b"/>
          <a:lstStyle>
            <a:lvl1pPr marL="0" indent="0" algn="r">
              <a:buNone/>
              <a:defRPr lang="en-US" sz="1200" b="0" i="0" dirty="0">
                <a:latin typeface="Arial" panose="020B0604020202020204" pitchFamily="34" charset="0"/>
              </a:defRPr>
            </a:lvl1pPr>
          </a:lstStyle>
          <a:p>
            <a:pPr lvl="0"/>
            <a:r>
              <a:rPr lang="en-US" dirty="0"/>
              <a:t>YYYY-MM-DD</a:t>
            </a:r>
          </a:p>
        </p:txBody>
      </p:sp>
    </p:spTree>
    <p:extLst>
      <p:ext uri="{BB962C8B-B14F-4D97-AF65-F5344CB8AC3E}">
        <p14:creationId xmlns:p14="http://schemas.microsoft.com/office/powerpoint/2010/main" val="1374575616"/>
      </p:ext>
    </p:extLst>
  </p:cSld>
  <p:clrMapOvr>
    <a:masterClrMapping/>
  </p:clrMapOvr>
  <p:hf sldNum="0" hdr="0" ftr="0"/>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33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0" bIns="0"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3415456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93672-2A04-4EF3-916F-2C920729FB07}"/>
              </a:ext>
            </a:extLst>
          </p:cNvPr>
          <p:cNvSpPr/>
          <p:nvPr userDrawn="1"/>
        </p:nvSpPr>
        <p:spPr bwMode="auto">
          <a:xfrm>
            <a:off x="0" y="0"/>
            <a:ext cx="12192000" cy="6858000"/>
          </a:xfrm>
          <a:prstGeom prst="rect">
            <a:avLst/>
          </a:prstGeom>
          <a:solidFill>
            <a:schemeClr val="accent1"/>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b="0" i="0" dirty="0">
              <a:latin typeface="Arial" panose="020B0604020202020204" pitchFamily="34" charset="0"/>
              <a:cs typeface="+mn-cs"/>
            </a:endParaRPr>
          </a:p>
        </p:txBody>
      </p:sp>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solidFill>
                  <a:schemeClr val="bg1"/>
                </a:solidFill>
              </a:defRPr>
            </a:lvl1pPr>
          </a:lstStyle>
          <a:p>
            <a:pPr lvl="0"/>
            <a:r>
              <a:rPr lang="en-US" dirty="0"/>
              <a:t>Slide title, Arial 40pt, White, </a:t>
            </a:r>
            <a:br>
              <a:rPr lang="en-US" dirty="0"/>
            </a:br>
            <a:r>
              <a:rPr lang="en-US" dirty="0"/>
              <a:t>max 2-lines</a:t>
            </a:r>
          </a:p>
        </p:txBody>
      </p:sp>
      <p:pic>
        <p:nvPicPr>
          <p:cNvPr id="6" name="Graphic 5">
            <a:extLst>
              <a:ext uri="{FF2B5EF4-FFF2-40B4-BE49-F238E27FC236}">
                <a16:creationId xmlns:a16="http://schemas.microsoft.com/office/drawing/2014/main" id="{0613FB31-E723-434D-8FBC-0054A541634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Tree>
    <p:extLst>
      <p:ext uri="{BB962C8B-B14F-4D97-AF65-F5344CB8AC3E}">
        <p14:creationId xmlns:p14="http://schemas.microsoft.com/office/powerpoint/2010/main" val="3551733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ic heavy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93672-2A04-4EF3-916F-2C920729FB07}"/>
              </a:ext>
            </a:extLst>
          </p:cNvPr>
          <p:cNvSpPr/>
          <p:nvPr userDrawn="1"/>
        </p:nvSpPr>
        <p:spPr bwMode="auto">
          <a:xfrm>
            <a:off x="0" y="0"/>
            <a:ext cx="12192000" cy="6858000"/>
          </a:xfrm>
          <a:prstGeom prst="rect">
            <a:avLst/>
          </a:prstGeom>
          <a:solidFill>
            <a:schemeClr val="tx1"/>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b="0" i="0" dirty="0">
              <a:latin typeface="Arial" panose="020B0604020202020204" pitchFamily="34" charset="0"/>
              <a:cs typeface="+mn-cs"/>
            </a:endParaRPr>
          </a:p>
        </p:txBody>
      </p:sp>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solidFill>
                  <a:schemeClr val="bg1"/>
                </a:solidFill>
              </a:defRPr>
            </a:lvl1pPr>
          </a:lstStyle>
          <a:p>
            <a:pPr lvl="0"/>
            <a:r>
              <a:rPr lang="en-US" dirty="0"/>
              <a:t>Slide title, Arial 40pt, White, </a:t>
            </a:r>
            <a:br>
              <a:rPr lang="en-US" dirty="0"/>
            </a:br>
            <a:r>
              <a:rPr lang="en-US" dirty="0"/>
              <a:t>max 2-lines</a:t>
            </a:r>
          </a:p>
        </p:txBody>
      </p:sp>
      <p:pic>
        <p:nvPicPr>
          <p:cNvPr id="6" name="Graphic 5">
            <a:extLst>
              <a:ext uri="{FF2B5EF4-FFF2-40B4-BE49-F238E27FC236}">
                <a16:creationId xmlns:a16="http://schemas.microsoft.com/office/drawing/2014/main" id="{7D510456-FEBC-46FA-B25A-B809F2C18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Tree>
    <p:extLst>
      <p:ext uri="{BB962C8B-B14F-4D97-AF65-F5344CB8AC3E}">
        <p14:creationId xmlns:p14="http://schemas.microsoft.com/office/powerpoint/2010/main" val="3745137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5" name="Title_SM"/>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
        <p:nvSpPr>
          <p:cNvPr id="3" name="Content Placeholder 2">
            <a:extLst>
              <a:ext uri="{FF2B5EF4-FFF2-40B4-BE49-F238E27FC236}">
                <a16:creationId xmlns:a16="http://schemas.microsoft.com/office/drawing/2014/main" id="{810CFEFC-6AC8-4817-A0D3-6029D48BD293}"/>
              </a:ext>
            </a:extLst>
          </p:cNvPr>
          <p:cNvSpPr>
            <a:spLocks noGrp="1"/>
          </p:cNvSpPr>
          <p:nvPr>
            <p:ph sz="quarter" idx="10" hasCustomPrompt="1"/>
          </p:nvPr>
        </p:nvSpPr>
        <p:spPr>
          <a:xfrm>
            <a:off x="479425" y="1844675"/>
            <a:ext cx="11233150" cy="4392612"/>
          </a:xfr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Tree>
    <p:extLst>
      <p:ext uri="{BB962C8B-B14F-4D97-AF65-F5344CB8AC3E}">
        <p14:creationId xmlns:p14="http://schemas.microsoft.com/office/powerpoint/2010/main" val="3933167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1 smaller colum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F54AF-EED6-486A-9ACA-42061F4AAE9A}"/>
              </a:ext>
            </a:extLst>
          </p:cNvPr>
          <p:cNvSpPr>
            <a:spLocks noGrp="1"/>
          </p:cNvSpPr>
          <p:nvPr>
            <p:ph sz="quarter" idx="11" hasCustomPrompt="1"/>
          </p:nvPr>
        </p:nvSpPr>
        <p:spPr>
          <a:xfrm>
            <a:off x="479425" y="1844675"/>
            <a:ext cx="8353426" cy="4392612"/>
          </a:xfr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
        <p:nvSpPr>
          <p:cNvPr id="6" name="Title_SM">
            <a:extLst>
              <a:ext uri="{FF2B5EF4-FFF2-40B4-BE49-F238E27FC236}">
                <a16:creationId xmlns:a16="http://schemas.microsoft.com/office/drawing/2014/main" id="{3F4EF873-DC0F-4698-BEC2-502DB043AA5C}"/>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3607999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title, right Image">
    <p:spTree>
      <p:nvGrpSpPr>
        <p:cNvPr id="1" name=""/>
        <p:cNvGrpSpPr/>
        <p:nvPr/>
      </p:nvGrpSpPr>
      <p:grpSpPr>
        <a:xfrm>
          <a:off x="0" y="0"/>
          <a:ext cx="0" cy="0"/>
          <a:chOff x="0" y="0"/>
          <a:chExt cx="0" cy="0"/>
        </a:xfrm>
      </p:grpSpPr>
      <p:sp>
        <p:nvSpPr>
          <p:cNvPr id="4" name="Content Placeholder 1"/>
          <p:cNvSpPr>
            <a:spLocks noGrp="1"/>
          </p:cNvSpPr>
          <p:nvPr>
            <p:ph sz="quarter" idx="10" hasCustomPrompt="1"/>
          </p:nvPr>
        </p:nvSpPr>
        <p:spPr>
          <a:xfrm>
            <a:off x="479425" y="1844675"/>
            <a:ext cx="5472113"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
        <p:nvSpPr>
          <p:cNvPr id="5" name="Title_SM">
            <a:extLst>
              <a:ext uri="{FF2B5EF4-FFF2-40B4-BE49-F238E27FC236}">
                <a16:creationId xmlns:a16="http://schemas.microsoft.com/office/drawing/2014/main" id="{AC5B9436-E3EB-4A3D-BE6B-EFFF8123DE9D}"/>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4114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ll title, right Image">
    <p:spTree>
      <p:nvGrpSpPr>
        <p:cNvPr id="1" name=""/>
        <p:cNvGrpSpPr/>
        <p:nvPr/>
      </p:nvGrpSpPr>
      <p:grpSpPr>
        <a:xfrm>
          <a:off x="0" y="0"/>
          <a:ext cx="0" cy="0"/>
          <a:chOff x="0" y="0"/>
          <a:chExt cx="0" cy="0"/>
        </a:xfrm>
      </p:grpSpPr>
      <p:sp>
        <p:nvSpPr>
          <p:cNvPr id="4" name="Content Placeholder 1"/>
          <p:cNvSpPr>
            <a:spLocks noGrp="1"/>
          </p:cNvSpPr>
          <p:nvPr>
            <p:ph sz="quarter" idx="10" hasCustomPrompt="1"/>
          </p:nvPr>
        </p:nvSpPr>
        <p:spPr>
          <a:xfrm>
            <a:off x="479425" y="1844675"/>
            <a:ext cx="5472113"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
        <p:nvSpPr>
          <p:cNvPr id="6" name="Title_SM"/>
          <p:cNvSpPr>
            <a:spLocks noGrp="1" noChangeArrowheads="1"/>
          </p:cNvSpPr>
          <p:nvPr>
            <p:ph type="title" hasCustomPrompt="1"/>
          </p:nvPr>
        </p:nvSpPr>
        <p:spPr bwMode="auto">
          <a:xfrm>
            <a:off x="479425" y="476250"/>
            <a:ext cx="5472113"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max 2-lines</a:t>
            </a:r>
          </a:p>
        </p:txBody>
      </p:sp>
      <p:sp>
        <p:nvSpPr>
          <p:cNvPr id="3" name="Picture Placeholder 2">
            <a:extLst>
              <a:ext uri="{FF2B5EF4-FFF2-40B4-BE49-F238E27FC236}">
                <a16:creationId xmlns:a16="http://schemas.microsoft.com/office/drawing/2014/main" id="{2F5F844D-0CF3-4814-B0DE-3D27A83936FD}"/>
              </a:ext>
            </a:extLst>
          </p:cNvPr>
          <p:cNvSpPr>
            <a:spLocks noGrp="1"/>
          </p:cNvSpPr>
          <p:nvPr>
            <p:ph type="pic" sz="quarter" idx="11" hasCustomPrompt="1"/>
          </p:nvPr>
        </p:nvSpPr>
        <p:spPr>
          <a:xfrm>
            <a:off x="6096000" y="0"/>
            <a:ext cx="6096000" cy="6858000"/>
          </a:xfrm>
          <a:prstGeom prst="rect">
            <a:avLst/>
          </a:prstGeom>
        </p:spPr>
        <p:txBody>
          <a:bodyPr anchor="ctr"/>
          <a:lstStyle>
            <a:lvl1pPr marL="0" indent="0">
              <a:buNone/>
              <a:defRPr/>
            </a:lvl1pPr>
          </a:lstStyle>
          <a:p>
            <a:r>
              <a:rPr lang="en-US" dirty="0"/>
              <a:t>     Click icon to add picture</a:t>
            </a:r>
          </a:p>
        </p:txBody>
      </p:sp>
    </p:spTree>
    <p:extLst>
      <p:ext uri="{BB962C8B-B14F-4D97-AF65-F5344CB8AC3E}">
        <p14:creationId xmlns:p14="http://schemas.microsoft.com/office/powerpoint/2010/main" val="584347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title, left Image">
    <p:spTree>
      <p:nvGrpSpPr>
        <p:cNvPr id="1" name=""/>
        <p:cNvGrpSpPr/>
        <p:nvPr/>
      </p:nvGrpSpPr>
      <p:grpSpPr>
        <a:xfrm>
          <a:off x="0" y="0"/>
          <a:ext cx="0" cy="0"/>
          <a:chOff x="0" y="0"/>
          <a:chExt cx="0" cy="0"/>
        </a:xfrm>
      </p:grpSpPr>
      <p:sp>
        <p:nvSpPr>
          <p:cNvPr id="4" name="Content Placeholder 1"/>
          <p:cNvSpPr>
            <a:spLocks noGrp="1"/>
          </p:cNvSpPr>
          <p:nvPr>
            <p:ph sz="quarter" idx="10" hasCustomPrompt="1"/>
          </p:nvPr>
        </p:nvSpPr>
        <p:spPr>
          <a:xfrm>
            <a:off x="6240463" y="1844675"/>
            <a:ext cx="5472112"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
        <p:nvSpPr>
          <p:cNvPr id="5" name="Title_SM">
            <a:extLst>
              <a:ext uri="{FF2B5EF4-FFF2-40B4-BE49-F238E27FC236}">
                <a16:creationId xmlns:a16="http://schemas.microsoft.com/office/drawing/2014/main" id="{4ACB62A1-CC4A-4B59-B1D8-ED86B77D9A3A}"/>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2522373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 title, left Image">
    <p:spTree>
      <p:nvGrpSpPr>
        <p:cNvPr id="1" name=""/>
        <p:cNvGrpSpPr/>
        <p:nvPr/>
      </p:nvGrpSpPr>
      <p:grpSpPr>
        <a:xfrm>
          <a:off x="0" y="0"/>
          <a:ext cx="0" cy="0"/>
          <a:chOff x="0" y="0"/>
          <a:chExt cx="0" cy="0"/>
        </a:xfrm>
      </p:grpSpPr>
      <p:sp>
        <p:nvSpPr>
          <p:cNvPr id="4" name="Content Placeholder 1"/>
          <p:cNvSpPr>
            <a:spLocks noGrp="1"/>
          </p:cNvSpPr>
          <p:nvPr>
            <p:ph sz="quarter" idx="10" hasCustomPrompt="1"/>
          </p:nvPr>
        </p:nvSpPr>
        <p:spPr>
          <a:xfrm>
            <a:off x="6240463" y="1844675"/>
            <a:ext cx="5472112"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6" name="Title_SM"/>
          <p:cNvSpPr>
            <a:spLocks noGrp="1" noChangeArrowheads="1"/>
          </p:cNvSpPr>
          <p:nvPr>
            <p:ph type="title" hasCustomPrompt="1"/>
          </p:nvPr>
        </p:nvSpPr>
        <p:spPr bwMode="auto">
          <a:xfrm>
            <a:off x="6240463" y="476250"/>
            <a:ext cx="4924362"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max 2-lines</a:t>
            </a:r>
          </a:p>
        </p:txBody>
      </p:sp>
      <p:sp>
        <p:nvSpPr>
          <p:cNvPr id="3" name="Picture Placeholder 2">
            <a:extLst>
              <a:ext uri="{FF2B5EF4-FFF2-40B4-BE49-F238E27FC236}">
                <a16:creationId xmlns:a16="http://schemas.microsoft.com/office/drawing/2014/main" id="{B0349585-9F54-46CC-8CEC-052CD1853EC5}"/>
              </a:ext>
            </a:extLst>
          </p:cNvPr>
          <p:cNvSpPr>
            <a:spLocks noGrp="1"/>
          </p:cNvSpPr>
          <p:nvPr>
            <p:ph type="pic" sz="quarter" idx="11" hasCustomPrompt="1"/>
          </p:nvPr>
        </p:nvSpPr>
        <p:spPr>
          <a:xfrm>
            <a:off x="0" y="0"/>
            <a:ext cx="6096000" cy="6858000"/>
          </a:xfrm>
          <a:prstGeom prst="rect">
            <a:avLst/>
          </a:prstGeom>
        </p:spPr>
        <p:txBody>
          <a:bodyPr anchor="ctr"/>
          <a:lstStyle>
            <a:lvl1pPr marL="0" indent="0">
              <a:buNone/>
              <a:defRPr/>
            </a:lvl1pPr>
          </a:lstStyle>
          <a:p>
            <a:r>
              <a:rPr lang="en-US" dirty="0"/>
              <a:t>      Click icon to add picture</a:t>
            </a:r>
          </a:p>
        </p:txBody>
      </p:sp>
    </p:spTree>
    <p:extLst>
      <p:ext uri="{BB962C8B-B14F-4D97-AF65-F5344CB8AC3E}">
        <p14:creationId xmlns:p14="http://schemas.microsoft.com/office/powerpoint/2010/main" val="273198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w. Bright Photo">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A763E3F-D546-48DC-86FC-898851FBC7BD}"/>
              </a:ext>
            </a:extLst>
          </p:cNvPr>
          <p:cNvSpPr>
            <a:spLocks noGrp="1"/>
          </p:cNvSpPr>
          <p:nvPr>
            <p:ph type="pic" sz="quarter" idx="13" hasCustomPrompt="1"/>
          </p:nvPr>
        </p:nvSpPr>
        <p:spPr>
          <a:xfrm>
            <a:off x="1" y="0"/>
            <a:ext cx="12192000" cy="6858000"/>
          </a:xfrm>
          <a:prstGeom prst="rect">
            <a:avLst/>
          </a:prstGeom>
          <a:solidFill>
            <a:schemeClr val="tx1">
              <a:lumMod val="10000"/>
              <a:lumOff val="90000"/>
            </a:schemeClr>
          </a:solidFill>
        </p:spPr>
        <p:txBody>
          <a:bodyPr anchor="ctr"/>
          <a:lstStyle>
            <a:lvl1pPr marL="0" indent="0" algn="ctr">
              <a:buNone/>
              <a:defRPr/>
            </a:lvl1pPr>
          </a:lstStyle>
          <a:p>
            <a:r>
              <a:rPr lang="en-US" dirty="0"/>
              <a:t>                                                                         Click icon to add a bright image</a:t>
            </a:r>
          </a:p>
        </p:txBody>
      </p:sp>
      <p:sp>
        <p:nvSpPr>
          <p:cNvPr id="22531" name="Title_TM"/>
          <p:cNvSpPr>
            <a:spLocks noGrp="1" noChangeArrowheads="1"/>
          </p:cNvSpPr>
          <p:nvPr>
            <p:ph type="ctrTitle" hasCustomPrompt="1"/>
          </p:nvPr>
        </p:nvSpPr>
        <p:spPr>
          <a:xfrm>
            <a:off x="479425" y="476250"/>
            <a:ext cx="8353426" cy="2330958"/>
          </a:xfrm>
        </p:spPr>
        <p:txBody>
          <a:bodyPr/>
          <a:lstStyle>
            <a:lvl1pPr>
              <a:lnSpc>
                <a:spcPct val="85000"/>
              </a:lnSpc>
              <a:defRPr sz="6000" b="0" i="0" kern="1400" spc="-160" baseline="0">
                <a:latin typeface="Arial" panose="020B0604020202020204" pitchFamily="34" charset="0"/>
              </a:defRPr>
            </a:lvl1pPr>
          </a:lstStyle>
          <a:p>
            <a:r>
              <a:rPr lang="en-US" dirty="0"/>
              <a:t>Presentation title,</a:t>
            </a:r>
            <a:br>
              <a:rPr lang="en-US" dirty="0"/>
            </a:br>
            <a:r>
              <a:rPr lang="en-US" dirty="0"/>
              <a:t>Arial 60pt,</a:t>
            </a:r>
            <a:br>
              <a:rPr lang="en-US" dirty="0"/>
            </a:br>
            <a:r>
              <a:rPr lang="en-US" dirty="0"/>
              <a:t>Black,</a:t>
            </a:r>
            <a:br>
              <a:rPr lang="en-US" dirty="0"/>
            </a:br>
            <a:r>
              <a:rPr lang="en-US" dirty="0"/>
              <a:t>max 4-lines</a:t>
            </a:r>
          </a:p>
        </p:txBody>
      </p:sp>
      <p:sp>
        <p:nvSpPr>
          <p:cNvPr id="22530" name="SubTitle_TM"/>
          <p:cNvSpPr>
            <a:spLocks noGrp="1" noChangeArrowheads="1"/>
          </p:cNvSpPr>
          <p:nvPr>
            <p:ph type="subTitle" idx="1" hasCustomPrompt="1"/>
          </p:nvPr>
        </p:nvSpPr>
        <p:spPr>
          <a:xfrm>
            <a:off x="479425" y="4149725"/>
            <a:ext cx="5472114" cy="2087563"/>
          </a:xfrm>
          <a:prstGeom prst="rect">
            <a:avLst/>
          </a:prstGeom>
        </p:spPr>
        <p:txBody>
          <a:bodyPr lIns="72000" anchor="t"/>
          <a:lstStyle>
            <a:lvl1pPr marL="0" indent="0">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Presentation description/subtitle</a:t>
            </a:r>
            <a:br>
              <a:rPr lang="en-US" dirty="0"/>
            </a:br>
            <a:r>
              <a:rPr lang="en-US" dirty="0"/>
              <a:t>Arial 20pt</a:t>
            </a:r>
          </a:p>
        </p:txBody>
      </p:sp>
      <p:pic>
        <p:nvPicPr>
          <p:cNvPr id="9" name="Graphic 8">
            <a:extLst>
              <a:ext uri="{FF2B5EF4-FFF2-40B4-BE49-F238E27FC236}">
                <a16:creationId xmlns:a16="http://schemas.microsoft.com/office/drawing/2014/main" id="{6E03516D-EC68-4282-84F4-9729304A51D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0452" y="476250"/>
            <a:ext cx="256032" cy="256032"/>
          </a:xfrm>
          <a:prstGeom prst="rect">
            <a:avLst/>
          </a:prstGeom>
        </p:spPr>
      </p:pic>
      <p:sp>
        <p:nvSpPr>
          <p:cNvPr id="12" name="Content Placeholder 2">
            <a:extLst>
              <a:ext uri="{FF2B5EF4-FFF2-40B4-BE49-F238E27FC236}">
                <a16:creationId xmlns:a16="http://schemas.microsoft.com/office/drawing/2014/main" id="{AEA91E80-CE75-F645-AD67-C0FA1C156693}"/>
              </a:ext>
            </a:extLst>
          </p:cNvPr>
          <p:cNvSpPr>
            <a:spLocks noGrp="1"/>
          </p:cNvSpPr>
          <p:nvPr>
            <p:ph sz="quarter" idx="10" hasCustomPrompt="1"/>
          </p:nvPr>
        </p:nvSpPr>
        <p:spPr>
          <a:xfrm>
            <a:off x="482548" y="6237288"/>
            <a:ext cx="1910479" cy="287336"/>
          </a:xfrm>
          <a:prstGeom prst="rect">
            <a:avLst/>
          </a:prstGeom>
        </p:spPr>
        <p:txBody>
          <a:bodyPr wrap="none" anchor="b"/>
          <a:lstStyle>
            <a:lvl1pPr marL="0" indent="0" algn="l">
              <a:buNone/>
              <a:defRPr sz="1200" b="0" i="0">
                <a:latin typeface="Arial" panose="020B0604020202020204" pitchFamily="34" charset="0"/>
              </a:defRPr>
            </a:lvl1pPr>
          </a:lstStyle>
          <a:p>
            <a:r>
              <a:rPr lang="en-US" dirty="0"/>
              <a:t>Speaker name</a:t>
            </a:r>
          </a:p>
        </p:txBody>
      </p:sp>
      <p:sp>
        <p:nvSpPr>
          <p:cNvPr id="14" name="Content Placeholder 11">
            <a:extLst>
              <a:ext uri="{FF2B5EF4-FFF2-40B4-BE49-F238E27FC236}">
                <a16:creationId xmlns:a16="http://schemas.microsoft.com/office/drawing/2014/main" id="{8FD6B7D0-EF60-1247-8417-0498682D9080}"/>
              </a:ext>
            </a:extLst>
          </p:cNvPr>
          <p:cNvSpPr>
            <a:spLocks noGrp="1"/>
          </p:cNvSpPr>
          <p:nvPr>
            <p:ph sz="quarter" idx="11" hasCustomPrompt="1"/>
          </p:nvPr>
        </p:nvSpPr>
        <p:spPr>
          <a:xfrm>
            <a:off x="2471685" y="6237287"/>
            <a:ext cx="2515041" cy="287337"/>
          </a:xfrm>
          <a:prstGeom prst="rect">
            <a:avLst/>
          </a:prstGeom>
          <a:noFill/>
          <a:ln w="9525">
            <a:noFill/>
            <a:miter lim="800000"/>
            <a:headEnd/>
            <a:tailEnd/>
          </a:ln>
        </p:spPr>
        <p:txBody>
          <a:bodyPr tIns="0" rIns="0" anchor="b"/>
          <a:lstStyle>
            <a:lvl1pPr marL="0" indent="0" algn="ctr">
              <a:buNone/>
              <a:defRPr lang="en-US" sz="1200" b="0" i="0" dirty="0">
                <a:latin typeface="Arial" panose="020B0604020202020204" pitchFamily="34" charset="0"/>
              </a:defRPr>
            </a:lvl1pPr>
          </a:lstStyle>
          <a:p>
            <a:r>
              <a:rPr lang="en-US" dirty="0"/>
              <a:t>Organization</a:t>
            </a:r>
          </a:p>
        </p:txBody>
      </p:sp>
      <p:sp>
        <p:nvSpPr>
          <p:cNvPr id="15" name="Content Placeholder 11">
            <a:extLst>
              <a:ext uri="{FF2B5EF4-FFF2-40B4-BE49-F238E27FC236}">
                <a16:creationId xmlns:a16="http://schemas.microsoft.com/office/drawing/2014/main" id="{1B442206-5750-AA45-B057-9D9C3D95F68E}"/>
              </a:ext>
            </a:extLst>
          </p:cNvPr>
          <p:cNvSpPr>
            <a:spLocks noGrp="1"/>
          </p:cNvSpPr>
          <p:nvPr>
            <p:ph sz="quarter" idx="12" hasCustomPrompt="1"/>
          </p:nvPr>
        </p:nvSpPr>
        <p:spPr>
          <a:xfrm>
            <a:off x="5054036" y="6237287"/>
            <a:ext cx="897503" cy="287337"/>
          </a:xfrm>
          <a:prstGeom prst="rect">
            <a:avLst/>
          </a:prstGeom>
          <a:noFill/>
          <a:ln w="9525">
            <a:noFill/>
            <a:miter lim="800000"/>
            <a:headEnd/>
            <a:tailEnd/>
          </a:ln>
        </p:spPr>
        <p:txBody>
          <a:bodyPr wrap="none" tIns="0" rIns="0" anchor="b"/>
          <a:lstStyle>
            <a:lvl1pPr marL="0" indent="0" algn="r">
              <a:buNone/>
              <a:defRPr lang="en-US" sz="1200" b="0" i="0" dirty="0">
                <a:latin typeface="Arial" panose="020B0604020202020204" pitchFamily="34" charset="0"/>
              </a:defRPr>
            </a:lvl1pPr>
          </a:lstStyle>
          <a:p>
            <a:pPr lvl="0"/>
            <a:r>
              <a:rPr lang="en-US" dirty="0"/>
              <a:t>YYYY-MM-DD</a:t>
            </a:r>
          </a:p>
        </p:txBody>
      </p:sp>
      <p:sp>
        <p:nvSpPr>
          <p:cNvPr id="11" name="Content Placeholder 5">
            <a:extLst>
              <a:ext uri="{FF2B5EF4-FFF2-40B4-BE49-F238E27FC236}">
                <a16:creationId xmlns:a16="http://schemas.microsoft.com/office/drawing/2014/main" id="{188B2BE6-8EF7-4636-8C80-7CF46BE418C9}"/>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latin typeface="Arial" panose="020B0604020202020204" pitchFamily="34" charset="0"/>
              </a:rPr>
              <a:t>Az </a:t>
            </a:r>
            <a:r>
              <a:rPr lang="hu-HU" sz="1200" dirty="0">
                <a:latin typeface="Arial" panose="020B0604020202020204" pitchFamily="34" charset="0"/>
              </a:rPr>
              <a:t>Ericsson Magyarország </a:t>
            </a:r>
            <a:r>
              <a:rPr lang="hu-HU" sz="1200" noProof="0" dirty="0">
                <a:latin typeface="Arial" panose="020B0604020202020204" pitchFamily="34" charset="0"/>
              </a:rPr>
              <a:t>els</a:t>
            </a:r>
            <a:r>
              <a:rPr lang="hu-HU" sz="1200" dirty="0">
                <a:latin typeface="Arial" panose="020B0604020202020204" pitchFamily="34" charset="0"/>
              </a:rPr>
              <a:t>ő negyedszázada</a:t>
            </a:r>
          </a:p>
        </p:txBody>
      </p:sp>
    </p:spTree>
    <p:extLst>
      <p:ext uri="{BB962C8B-B14F-4D97-AF65-F5344CB8AC3E}">
        <p14:creationId xmlns:p14="http://schemas.microsoft.com/office/powerpoint/2010/main" val="3999758604"/>
      </p:ext>
    </p:extLst>
  </p:cSld>
  <p:clrMapOvr>
    <a:masterClrMapping/>
  </p:clrMapOvr>
  <p:hf sldNum="0" hdr="0" ftr="0"/>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5" name="Content Placeholder 3"/>
          <p:cNvSpPr>
            <a:spLocks noGrp="1"/>
          </p:cNvSpPr>
          <p:nvPr>
            <p:ph sz="quarter" idx="3" hasCustomPrompt="1"/>
          </p:nvPr>
        </p:nvSpPr>
        <p:spPr>
          <a:xfrm>
            <a:off x="6240463" y="1844674"/>
            <a:ext cx="5472112"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3" name="Content Placeholder 1"/>
          <p:cNvSpPr>
            <a:spLocks noGrp="1"/>
          </p:cNvSpPr>
          <p:nvPr>
            <p:ph sz="half" idx="1" hasCustomPrompt="1"/>
          </p:nvPr>
        </p:nvSpPr>
        <p:spPr>
          <a:xfrm>
            <a:off x="479425" y="1844675"/>
            <a:ext cx="5472113" cy="4392612"/>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6" name="Title_SM">
            <a:extLst>
              <a:ext uri="{FF2B5EF4-FFF2-40B4-BE49-F238E27FC236}">
                <a16:creationId xmlns:a16="http://schemas.microsoft.com/office/drawing/2014/main" id="{891BF4C4-9DF9-4D9F-A738-37FBCD45AA68}"/>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675883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2 narrow column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9120188" y="1844674"/>
            <a:ext cx="2592387"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6" name="Content Placeholder 2"/>
          <p:cNvSpPr>
            <a:spLocks noGrp="1"/>
          </p:cNvSpPr>
          <p:nvPr>
            <p:ph sz="quarter" idx="11" hasCustomPrompt="1"/>
          </p:nvPr>
        </p:nvSpPr>
        <p:spPr>
          <a:xfrm>
            <a:off x="6240463" y="1844674"/>
            <a:ext cx="2592388"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7" name="Title_SM">
            <a:extLst>
              <a:ext uri="{FF2B5EF4-FFF2-40B4-BE49-F238E27FC236}">
                <a16:creationId xmlns:a16="http://schemas.microsoft.com/office/drawing/2014/main" id="{B1CFD82C-8968-4B87-A964-6288AF293D77}"/>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92221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right image with two contents">
    <p:spTree>
      <p:nvGrpSpPr>
        <p:cNvPr id="1" name=""/>
        <p:cNvGrpSpPr/>
        <p:nvPr/>
      </p:nvGrpSpPr>
      <p:grpSpPr>
        <a:xfrm>
          <a:off x="0" y="0"/>
          <a:ext cx="0" cy="0"/>
          <a:chOff x="0" y="0"/>
          <a:chExt cx="0" cy="0"/>
        </a:xfrm>
      </p:grpSpPr>
      <p:sp>
        <p:nvSpPr>
          <p:cNvPr id="5" name="Content Placeholder 2"/>
          <p:cNvSpPr>
            <a:spLocks noGrp="1"/>
          </p:cNvSpPr>
          <p:nvPr>
            <p:ph sz="quarter" idx="10" hasCustomPrompt="1"/>
          </p:nvPr>
        </p:nvSpPr>
        <p:spPr>
          <a:xfrm>
            <a:off x="479424" y="1844675"/>
            <a:ext cx="5472113" cy="2089150"/>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3" name="Content Placeholder 1"/>
          <p:cNvSpPr>
            <a:spLocks noGrp="1"/>
          </p:cNvSpPr>
          <p:nvPr>
            <p:ph idx="1" hasCustomPrompt="1"/>
          </p:nvPr>
        </p:nvSpPr>
        <p:spPr>
          <a:xfrm>
            <a:off x="479425" y="4149724"/>
            <a:ext cx="5472113"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Title_SM">
            <a:extLst>
              <a:ext uri="{FF2B5EF4-FFF2-40B4-BE49-F238E27FC236}">
                <a16:creationId xmlns:a16="http://schemas.microsoft.com/office/drawing/2014/main" id="{A05AB2F5-3C8F-45BD-81CB-45EC98D4284C}"/>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631202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left image with two contents">
    <p:spTree>
      <p:nvGrpSpPr>
        <p:cNvPr id="1" name=""/>
        <p:cNvGrpSpPr/>
        <p:nvPr/>
      </p:nvGrpSpPr>
      <p:grpSpPr>
        <a:xfrm>
          <a:off x="0" y="0"/>
          <a:ext cx="0" cy="0"/>
          <a:chOff x="0" y="0"/>
          <a:chExt cx="0" cy="0"/>
        </a:xfrm>
      </p:grpSpPr>
      <p:sp>
        <p:nvSpPr>
          <p:cNvPr id="5" name="Content Placeholder 2"/>
          <p:cNvSpPr>
            <a:spLocks noGrp="1"/>
          </p:cNvSpPr>
          <p:nvPr>
            <p:ph sz="quarter" idx="10" hasCustomPrompt="1"/>
          </p:nvPr>
        </p:nvSpPr>
        <p:spPr>
          <a:xfrm>
            <a:off x="6240463" y="1844674"/>
            <a:ext cx="5472112" cy="2089151"/>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3" name="Content Placeholder 1"/>
          <p:cNvSpPr>
            <a:spLocks noGrp="1"/>
          </p:cNvSpPr>
          <p:nvPr>
            <p:ph idx="1" hasCustomPrompt="1"/>
          </p:nvPr>
        </p:nvSpPr>
        <p:spPr>
          <a:xfrm>
            <a:off x="6240463" y="4149724"/>
            <a:ext cx="5472112"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Title_SM">
            <a:extLst>
              <a:ext uri="{FF2B5EF4-FFF2-40B4-BE49-F238E27FC236}">
                <a16:creationId xmlns:a16="http://schemas.microsoft.com/office/drawing/2014/main" id="{524C71C0-9908-4C8C-97CC-AA201198D25C}"/>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85064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two horizontal contents">
    <p:spTree>
      <p:nvGrpSpPr>
        <p:cNvPr id="1" name=""/>
        <p:cNvGrpSpPr/>
        <p:nvPr/>
      </p:nvGrpSpPr>
      <p:grpSpPr>
        <a:xfrm>
          <a:off x="0" y="0"/>
          <a:ext cx="0" cy="0"/>
          <a:chOff x="0" y="0"/>
          <a:chExt cx="0" cy="0"/>
        </a:xfrm>
      </p:grpSpPr>
      <p:sp>
        <p:nvSpPr>
          <p:cNvPr id="7" name="Content Placeholder 2"/>
          <p:cNvSpPr>
            <a:spLocks noGrp="1"/>
          </p:cNvSpPr>
          <p:nvPr>
            <p:ph sz="quarter" idx="11" hasCustomPrompt="1"/>
          </p:nvPr>
        </p:nvSpPr>
        <p:spPr>
          <a:xfrm>
            <a:off x="3359150" y="4149724"/>
            <a:ext cx="8353425"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5" name="Content Placeholder 1"/>
          <p:cNvSpPr>
            <a:spLocks noGrp="1"/>
          </p:cNvSpPr>
          <p:nvPr>
            <p:ph sz="quarter" idx="10" hasCustomPrompt="1"/>
          </p:nvPr>
        </p:nvSpPr>
        <p:spPr>
          <a:xfrm>
            <a:off x="3359150" y="1844675"/>
            <a:ext cx="8353425" cy="2089150"/>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Title_SM">
            <a:extLst>
              <a:ext uri="{FF2B5EF4-FFF2-40B4-BE49-F238E27FC236}">
                <a16:creationId xmlns:a16="http://schemas.microsoft.com/office/drawing/2014/main" id="{0114795F-6AFF-421E-BA39-763FAD29FC16}"/>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3977286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Image over two content parts">
    <p:spTree>
      <p:nvGrpSpPr>
        <p:cNvPr id="1" name=""/>
        <p:cNvGrpSpPr/>
        <p:nvPr/>
      </p:nvGrpSpPr>
      <p:grpSpPr>
        <a:xfrm>
          <a:off x="0" y="0"/>
          <a:ext cx="0" cy="0"/>
          <a:chOff x="0" y="0"/>
          <a:chExt cx="0" cy="0"/>
        </a:xfrm>
      </p:grpSpPr>
      <p:sp>
        <p:nvSpPr>
          <p:cNvPr id="7" name="Content Placeholder 3"/>
          <p:cNvSpPr>
            <a:spLocks noGrp="1"/>
          </p:cNvSpPr>
          <p:nvPr>
            <p:ph sz="quarter" idx="11" hasCustomPrompt="1"/>
          </p:nvPr>
        </p:nvSpPr>
        <p:spPr>
          <a:xfrm>
            <a:off x="6240463" y="4149724"/>
            <a:ext cx="5472112"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8" name="Content Placeholder 2"/>
          <p:cNvSpPr>
            <a:spLocks noGrp="1"/>
          </p:cNvSpPr>
          <p:nvPr>
            <p:ph sz="quarter" idx="12" hasCustomPrompt="1"/>
          </p:nvPr>
        </p:nvSpPr>
        <p:spPr>
          <a:xfrm>
            <a:off x="479425" y="4149724"/>
            <a:ext cx="5472113" cy="2087563"/>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Title_SM">
            <a:extLst>
              <a:ext uri="{FF2B5EF4-FFF2-40B4-BE49-F238E27FC236}">
                <a16:creationId xmlns:a16="http://schemas.microsoft.com/office/drawing/2014/main" id="{A14F6E09-C956-49B3-8E41-DBD053DF768C}"/>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762546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8184575" y="1844675"/>
            <a:ext cx="3528000"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Content Placeholder 2"/>
          <p:cNvSpPr>
            <a:spLocks noGrp="1"/>
          </p:cNvSpPr>
          <p:nvPr>
            <p:ph sz="quarter" idx="11" hasCustomPrompt="1"/>
          </p:nvPr>
        </p:nvSpPr>
        <p:spPr>
          <a:xfrm>
            <a:off x="4332000" y="1844673"/>
            <a:ext cx="3528000"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7" name="Content Placeholder 1">
            <a:extLst>
              <a:ext uri="{FF2B5EF4-FFF2-40B4-BE49-F238E27FC236}">
                <a16:creationId xmlns:a16="http://schemas.microsoft.com/office/drawing/2014/main" id="{8E3794F8-471D-4987-945F-3C29BB03AB49}"/>
              </a:ext>
            </a:extLst>
          </p:cNvPr>
          <p:cNvSpPr>
            <a:spLocks noGrp="1"/>
          </p:cNvSpPr>
          <p:nvPr>
            <p:ph sz="quarter" idx="13" hasCustomPrompt="1"/>
          </p:nvPr>
        </p:nvSpPr>
        <p:spPr>
          <a:xfrm>
            <a:off x="479425" y="1844674"/>
            <a:ext cx="3528000"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10" name="Title_SM">
            <a:extLst>
              <a:ext uri="{FF2B5EF4-FFF2-40B4-BE49-F238E27FC236}">
                <a16:creationId xmlns:a16="http://schemas.microsoft.com/office/drawing/2014/main" id="{6B686A21-AA96-4B0A-B7CE-F4C6D5D31B32}"/>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3545725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3 narrow column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9121776" y="1844674"/>
            <a:ext cx="2590799"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6" name="Content Placeholder 2"/>
          <p:cNvSpPr>
            <a:spLocks noGrp="1"/>
          </p:cNvSpPr>
          <p:nvPr>
            <p:ph sz="quarter" idx="11" hasCustomPrompt="1"/>
          </p:nvPr>
        </p:nvSpPr>
        <p:spPr>
          <a:xfrm>
            <a:off x="6240464" y="1844674"/>
            <a:ext cx="2592386"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4" name="Content Placeholder 1"/>
          <p:cNvSpPr>
            <a:spLocks noGrp="1"/>
          </p:cNvSpPr>
          <p:nvPr>
            <p:ph sz="quarter" idx="10" hasCustomPrompt="1"/>
          </p:nvPr>
        </p:nvSpPr>
        <p:spPr>
          <a:xfrm>
            <a:off x="3359149" y="1844674"/>
            <a:ext cx="2592389"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7" name="Title_SM">
            <a:extLst>
              <a:ext uri="{FF2B5EF4-FFF2-40B4-BE49-F238E27FC236}">
                <a16:creationId xmlns:a16="http://schemas.microsoft.com/office/drawing/2014/main" id="{7EEF5633-BC13-4AEA-AEF5-CE2675504D30}"/>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896068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4 column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6240463" y="1844674"/>
            <a:ext cx="2592388" cy="4392614"/>
          </a:xfrm>
          <a:prstGeom prst="rect">
            <a:avLst/>
          </a:prstGeom>
        </p:spPr>
        <p:txBody>
          <a:bodyPr/>
          <a:lstStyle>
            <a:lvl1pPr>
              <a:defRPr/>
            </a:lvl1pPr>
            <a:lvl2pPr>
              <a:defRPr/>
            </a:lvl2pPr>
            <a:lvl3pPr>
              <a:defRPr/>
            </a:lvl3pPr>
            <a:lvl4pPr>
              <a:defRPr/>
            </a:lvl4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6" name="Content Placeholder 2"/>
          <p:cNvSpPr>
            <a:spLocks noGrp="1"/>
          </p:cNvSpPr>
          <p:nvPr>
            <p:ph sz="quarter" idx="11" hasCustomPrompt="1"/>
          </p:nvPr>
        </p:nvSpPr>
        <p:spPr>
          <a:xfrm>
            <a:off x="3359149" y="1844674"/>
            <a:ext cx="2592389" cy="4392613"/>
          </a:xfrm>
          <a:prstGeom prst="rect">
            <a:avLst/>
          </a:prstGeom>
        </p:spPr>
        <p:txBody>
          <a:bodyPr/>
          <a:lstStyle>
            <a:lvl1pPr>
              <a:defRPr/>
            </a:lvl1pPr>
            <a:lvl2pPr>
              <a:defRPr/>
            </a:lvl2pPr>
            <a:lvl3pPr>
              <a:defRPr/>
            </a:lvl3pPr>
            <a:lvl4pPr>
              <a:defRPr/>
            </a:lvl4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4" name="Content Placeholder 1"/>
          <p:cNvSpPr>
            <a:spLocks noGrp="1"/>
          </p:cNvSpPr>
          <p:nvPr>
            <p:ph sz="quarter" idx="10" hasCustomPrompt="1"/>
          </p:nvPr>
        </p:nvSpPr>
        <p:spPr>
          <a:xfrm>
            <a:off x="479425" y="1844674"/>
            <a:ext cx="2592388"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9" name="Content Placeholder 3"/>
          <p:cNvSpPr>
            <a:spLocks noGrp="1"/>
          </p:cNvSpPr>
          <p:nvPr>
            <p:ph sz="quarter" idx="13" hasCustomPrompt="1"/>
          </p:nvPr>
        </p:nvSpPr>
        <p:spPr>
          <a:xfrm>
            <a:off x="9120188" y="1844674"/>
            <a:ext cx="2592387" cy="4392613"/>
          </a:xfrm>
          <a:prstGeom prst="rect">
            <a:avLst/>
          </a:prstGeom>
        </p:spPr>
        <p:txBody>
          <a:bodyPr/>
          <a:lstStyle>
            <a:lvl1pPr>
              <a:defRPr/>
            </a:lvl1pPr>
            <a:lvl2pPr>
              <a:defRPr/>
            </a:lvl2pPr>
            <a:lvl3pPr>
              <a:defRPr/>
            </a:lvl3pPr>
            <a:lvl4pPr>
              <a:defRPr/>
            </a:lvl4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7" name="Title_SM">
            <a:extLst>
              <a:ext uri="{FF2B5EF4-FFF2-40B4-BE49-F238E27FC236}">
                <a16:creationId xmlns:a16="http://schemas.microsoft.com/office/drawing/2014/main" id="{F4D71A67-F349-4E68-B7B8-D53CE323A764}"/>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2275899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reamble and 3 column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6240463" y="4149724"/>
            <a:ext cx="2592388" cy="2087563"/>
          </a:xfrm>
          <a:prstGeom prst="rect">
            <a:avLst/>
          </a:prstGeom>
        </p:spPr>
        <p:txBody>
          <a:bodyPr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6" name="Content Placeholder 2"/>
          <p:cNvSpPr>
            <a:spLocks noGrp="1"/>
          </p:cNvSpPr>
          <p:nvPr>
            <p:ph sz="quarter" idx="11" hasCustomPrompt="1"/>
          </p:nvPr>
        </p:nvSpPr>
        <p:spPr>
          <a:xfrm>
            <a:off x="3359150" y="4149725"/>
            <a:ext cx="2592388" cy="2087562"/>
          </a:xfrm>
          <a:prstGeom prst="rect">
            <a:avLst/>
          </a:prstGeom>
        </p:spPr>
        <p:txBody>
          <a:bodyPr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4" name="Content Placeholder 1"/>
          <p:cNvSpPr>
            <a:spLocks noGrp="1"/>
          </p:cNvSpPr>
          <p:nvPr>
            <p:ph sz="quarter" idx="10" hasCustomPrompt="1"/>
          </p:nvPr>
        </p:nvSpPr>
        <p:spPr>
          <a:xfrm>
            <a:off x="479425" y="1844675"/>
            <a:ext cx="2592388" cy="4392612"/>
          </a:xfrm>
          <a:prstGeom prst="rect">
            <a:avLst/>
          </a:prstGeom>
        </p:spPr>
        <p:txBody>
          <a:bodyPr/>
          <a:lstStyle>
            <a:lvl1pPr marL="0" indent="0">
              <a:buFont typeface="Ericsson Hilda Light" panose="020B0604020202020204" pitchFamily="34" charset="0"/>
              <a:buNone/>
              <a:defRPr sz="2500" b="0" i="0">
                <a:latin typeface="Arial" panose="020B0604020202020204" pitchFamily="34" charset="0"/>
                <a:cs typeface="Arial" panose="020B0604020202020204" pitchFamily="34" charset="0"/>
              </a:defRPr>
            </a:lvl1pPr>
            <a:lvl2pPr marL="0" indent="0">
              <a:buFont typeface="Ericsson Hilda Light" panose="020B0604020202020204" pitchFamily="34" charset="0"/>
              <a:buNone/>
              <a:defRPr sz="2500">
                <a:latin typeface="+mj-lt"/>
              </a:defRPr>
            </a:lvl2pPr>
            <a:lvl3pPr marL="342900" indent="0">
              <a:buFont typeface="Ericsson Hilda Light" panose="020B0604020202020204" pitchFamily="34" charset="0"/>
              <a:buNone/>
              <a:defRPr sz="2500">
                <a:latin typeface="+mj-lt"/>
              </a:defRPr>
            </a:lvl3pPr>
            <a:lvl4pPr marL="685800" indent="0">
              <a:buFont typeface="Ericsson Hilda Light" panose="020B0604020202020204" pitchFamily="34" charset="0"/>
              <a:buNone/>
              <a:defRPr sz="2500">
                <a:latin typeface="+mj-lt"/>
              </a:defRPr>
            </a:lvl4pPr>
            <a:lvl5pPr marL="1028700" indent="0">
              <a:buFont typeface="Ericsson Hilda Light" panose="020B0604020202020204" pitchFamily="34" charset="0"/>
              <a:buNone/>
              <a:defRPr sz="2500">
                <a:latin typeface="+mj-lt"/>
              </a:defRPr>
            </a:lvl5pPr>
          </a:lstStyle>
          <a:p>
            <a:pPr lvl="0"/>
            <a:r>
              <a:rPr kumimoji="0" lang="en-US" sz="2500" b="0" i="0" u="none" strike="noStrike" kern="1200" cap="none" spc="0" normalizeH="0" baseline="0" noProof="0" dirty="0">
                <a:ln>
                  <a:noFill/>
                </a:ln>
                <a:solidFill>
                  <a:srgbClr val="181818"/>
                </a:solidFill>
                <a:effectLst/>
                <a:uLnTx/>
                <a:uFillTx/>
                <a:ea typeface="+mn-ea"/>
                <a:cs typeface="Ericsson Hilda Light" panose="020B0604020202020204" pitchFamily="34" charset="0"/>
              </a:rPr>
              <a:t>Preamble text, </a:t>
            </a:r>
            <a:r>
              <a:rPr lang="en-US" dirty="0"/>
              <a:t>Arial </a:t>
            </a:r>
            <a:r>
              <a:rPr kumimoji="0" lang="en-US" sz="2500" b="0" i="0" u="none" strike="noStrike" kern="1200" cap="none" spc="0" normalizeH="0" baseline="0" noProof="0" dirty="0">
                <a:ln>
                  <a:noFill/>
                </a:ln>
                <a:solidFill>
                  <a:srgbClr val="181818"/>
                </a:solidFill>
                <a:effectLst/>
                <a:uLnTx/>
                <a:uFillTx/>
                <a:ea typeface="+mn-ea"/>
                <a:cs typeface="Ericsson Hilda Light" panose="020B0604020202020204" pitchFamily="34" charset="0"/>
              </a:rPr>
              <a:t>25pt, Black</a:t>
            </a:r>
            <a:endParaRPr lang="en-US" dirty="0"/>
          </a:p>
        </p:txBody>
      </p:sp>
      <p:sp>
        <p:nvSpPr>
          <p:cNvPr id="9" name="Content Placeholder 3"/>
          <p:cNvSpPr>
            <a:spLocks noGrp="1"/>
          </p:cNvSpPr>
          <p:nvPr>
            <p:ph sz="quarter" idx="13" hasCustomPrompt="1"/>
          </p:nvPr>
        </p:nvSpPr>
        <p:spPr>
          <a:xfrm>
            <a:off x="9120188" y="4149724"/>
            <a:ext cx="2592387" cy="2087563"/>
          </a:xfrm>
          <a:prstGeom prst="rect">
            <a:avLst/>
          </a:prstGeom>
        </p:spPr>
        <p:txBody>
          <a:bodyPr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7" name="Title_SM">
            <a:extLst>
              <a:ext uri="{FF2B5EF4-FFF2-40B4-BE49-F238E27FC236}">
                <a16:creationId xmlns:a16="http://schemas.microsoft.com/office/drawing/2014/main" id="{CD0BB64A-768A-4118-B3E5-52B98C693831}"/>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509090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Page w. Dark Photo">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AD780AD-21B6-4312-96C4-9E36B1648871}"/>
              </a:ext>
            </a:extLst>
          </p:cNvPr>
          <p:cNvSpPr>
            <a:spLocks noGrp="1"/>
          </p:cNvSpPr>
          <p:nvPr>
            <p:ph type="pic" sz="quarter" idx="13" hasCustomPrompt="1"/>
          </p:nvPr>
        </p:nvSpPr>
        <p:spPr>
          <a:xfrm>
            <a:off x="1" y="0"/>
            <a:ext cx="12192000" cy="6858000"/>
          </a:xfrm>
          <a:prstGeom prst="rect">
            <a:avLst/>
          </a:prstGeom>
          <a:solidFill>
            <a:schemeClr val="tx1"/>
          </a:solidFill>
        </p:spPr>
        <p:txBody>
          <a:bodyPr anchor="ctr"/>
          <a:lstStyle>
            <a:lvl1pPr marL="0" indent="0" algn="ctr">
              <a:buNone/>
              <a:defRPr>
                <a:solidFill>
                  <a:schemeClr val="bg1"/>
                </a:solidFill>
              </a:defRPr>
            </a:lvl1pPr>
          </a:lstStyle>
          <a:p>
            <a:r>
              <a:rPr lang="en-US" dirty="0"/>
              <a:t>                                                                         Click icon to add a dark  image</a:t>
            </a:r>
          </a:p>
        </p:txBody>
      </p:sp>
      <p:sp>
        <p:nvSpPr>
          <p:cNvPr id="22531" name="Title_TM"/>
          <p:cNvSpPr>
            <a:spLocks noGrp="1" noChangeArrowheads="1"/>
          </p:cNvSpPr>
          <p:nvPr>
            <p:ph type="ctrTitle" hasCustomPrompt="1"/>
          </p:nvPr>
        </p:nvSpPr>
        <p:spPr>
          <a:xfrm>
            <a:off x="479425" y="476250"/>
            <a:ext cx="8353426" cy="2330958"/>
          </a:xfrm>
        </p:spPr>
        <p:txBody>
          <a:bodyPr/>
          <a:lstStyle>
            <a:lvl1pPr>
              <a:lnSpc>
                <a:spcPct val="85000"/>
              </a:lnSpc>
              <a:defRPr sz="6000" b="0" i="0" kern="1400" spc="-160" baseline="0">
                <a:solidFill>
                  <a:schemeClr val="bg1"/>
                </a:solidFill>
                <a:latin typeface="Arial" panose="020B0604020202020204" pitchFamily="34" charset="0"/>
              </a:defRPr>
            </a:lvl1pPr>
          </a:lstStyle>
          <a:p>
            <a:r>
              <a:rPr lang="en-US" dirty="0"/>
              <a:t>Presentation title,</a:t>
            </a:r>
            <a:br>
              <a:rPr lang="en-US" dirty="0"/>
            </a:br>
            <a:r>
              <a:rPr lang="en-US" dirty="0"/>
              <a:t>Arial 60pt,</a:t>
            </a:r>
            <a:br>
              <a:rPr lang="en-US" dirty="0"/>
            </a:br>
            <a:r>
              <a:rPr lang="en-US" dirty="0"/>
              <a:t>White,</a:t>
            </a:r>
            <a:br>
              <a:rPr lang="en-US" dirty="0"/>
            </a:br>
            <a:r>
              <a:rPr lang="en-US" dirty="0"/>
              <a:t>max 4-lines</a:t>
            </a:r>
          </a:p>
        </p:txBody>
      </p:sp>
      <p:sp>
        <p:nvSpPr>
          <p:cNvPr id="22530" name="SubTitle_TM"/>
          <p:cNvSpPr>
            <a:spLocks noGrp="1" noChangeArrowheads="1"/>
          </p:cNvSpPr>
          <p:nvPr>
            <p:ph type="subTitle" idx="1" hasCustomPrompt="1"/>
          </p:nvPr>
        </p:nvSpPr>
        <p:spPr>
          <a:xfrm>
            <a:off x="479425" y="4149725"/>
            <a:ext cx="5472114" cy="2087563"/>
          </a:xfrm>
          <a:prstGeom prst="rect">
            <a:avLst/>
          </a:prstGeom>
        </p:spPr>
        <p:txBody>
          <a:bodyPr lIns="72000" anchor="t"/>
          <a:lstStyle>
            <a:lvl1pPr marL="0" indent="0">
              <a:lnSpc>
                <a:spcPct val="100000"/>
              </a:lnSpc>
              <a:spcBef>
                <a:spcPts val="0"/>
              </a:spcBef>
              <a:buFont typeface="Ericsson Hilda Light" charset="0"/>
              <a:buNone/>
              <a:defRPr sz="2000" b="0" i="0" baseline="0">
                <a:solidFill>
                  <a:schemeClr val="bg1"/>
                </a:solidFill>
                <a:latin typeface="Arial" panose="020B0604020202020204" pitchFamily="34" charset="0"/>
              </a:defRPr>
            </a:lvl1pPr>
          </a:lstStyle>
          <a:p>
            <a:r>
              <a:rPr lang="en-US" dirty="0"/>
              <a:t>Presentation description/subtitle</a:t>
            </a:r>
            <a:br>
              <a:rPr lang="en-US" dirty="0"/>
            </a:br>
            <a:r>
              <a:rPr lang="en-US" dirty="0"/>
              <a:t>Arial 20pt</a:t>
            </a:r>
          </a:p>
        </p:txBody>
      </p:sp>
      <p:pic>
        <p:nvPicPr>
          <p:cNvPr id="10" name="Graphic 9">
            <a:extLst>
              <a:ext uri="{FF2B5EF4-FFF2-40B4-BE49-F238E27FC236}">
                <a16:creationId xmlns:a16="http://schemas.microsoft.com/office/drawing/2014/main" id="{E29FEEAB-1C1F-4153-BC50-6FCDEAC19C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12" name="Content Placeholder 2">
            <a:extLst>
              <a:ext uri="{FF2B5EF4-FFF2-40B4-BE49-F238E27FC236}">
                <a16:creationId xmlns:a16="http://schemas.microsoft.com/office/drawing/2014/main" id="{F07E157B-BEEC-4D45-8468-2CC0AC0E9BEC}"/>
              </a:ext>
            </a:extLst>
          </p:cNvPr>
          <p:cNvSpPr>
            <a:spLocks noGrp="1"/>
          </p:cNvSpPr>
          <p:nvPr>
            <p:ph sz="quarter" idx="10" hasCustomPrompt="1"/>
          </p:nvPr>
        </p:nvSpPr>
        <p:spPr>
          <a:xfrm>
            <a:off x="482548" y="6237288"/>
            <a:ext cx="1910479" cy="287336"/>
          </a:xfrm>
          <a:prstGeom prst="rect">
            <a:avLst/>
          </a:prstGeom>
        </p:spPr>
        <p:txBody>
          <a:bodyPr wrap="none" anchor="b"/>
          <a:lstStyle>
            <a:lvl1pPr marL="0" indent="0" algn="l">
              <a:buNone/>
              <a:defRPr sz="1200" b="0" i="0">
                <a:solidFill>
                  <a:schemeClr val="bg1"/>
                </a:solidFill>
                <a:latin typeface="Arial" panose="020B0604020202020204" pitchFamily="34" charset="0"/>
              </a:defRPr>
            </a:lvl1pPr>
          </a:lstStyle>
          <a:p>
            <a:r>
              <a:rPr lang="en-US" dirty="0"/>
              <a:t>Speaker name</a:t>
            </a:r>
          </a:p>
        </p:txBody>
      </p:sp>
      <p:sp>
        <p:nvSpPr>
          <p:cNvPr id="14" name="Content Placeholder 11">
            <a:extLst>
              <a:ext uri="{FF2B5EF4-FFF2-40B4-BE49-F238E27FC236}">
                <a16:creationId xmlns:a16="http://schemas.microsoft.com/office/drawing/2014/main" id="{DD1A61A1-3C26-CC4B-91B3-A51D0008451E}"/>
              </a:ext>
            </a:extLst>
          </p:cNvPr>
          <p:cNvSpPr>
            <a:spLocks noGrp="1"/>
          </p:cNvSpPr>
          <p:nvPr>
            <p:ph sz="quarter" idx="11" hasCustomPrompt="1"/>
          </p:nvPr>
        </p:nvSpPr>
        <p:spPr>
          <a:xfrm>
            <a:off x="2471685" y="6237287"/>
            <a:ext cx="2515041" cy="287337"/>
          </a:xfrm>
          <a:prstGeom prst="rect">
            <a:avLst/>
          </a:prstGeom>
          <a:noFill/>
          <a:ln w="9525">
            <a:noFill/>
            <a:miter lim="800000"/>
            <a:headEnd/>
            <a:tailEnd/>
          </a:ln>
        </p:spPr>
        <p:txBody>
          <a:bodyPr tIns="0" rIns="0" anchor="b"/>
          <a:lstStyle>
            <a:lvl1pPr marL="0" indent="0" algn="ctr">
              <a:buNone/>
              <a:defRPr lang="en-US" sz="1200" b="0" i="0" dirty="0">
                <a:solidFill>
                  <a:schemeClr val="bg1"/>
                </a:solidFill>
                <a:latin typeface="Arial" panose="020B0604020202020204" pitchFamily="34" charset="0"/>
              </a:defRPr>
            </a:lvl1pPr>
          </a:lstStyle>
          <a:p>
            <a:r>
              <a:rPr lang="en-US" dirty="0"/>
              <a:t>Organization</a:t>
            </a:r>
          </a:p>
        </p:txBody>
      </p:sp>
      <p:sp>
        <p:nvSpPr>
          <p:cNvPr id="15" name="Content Placeholder 11">
            <a:extLst>
              <a:ext uri="{FF2B5EF4-FFF2-40B4-BE49-F238E27FC236}">
                <a16:creationId xmlns:a16="http://schemas.microsoft.com/office/drawing/2014/main" id="{14C28319-12A9-E04B-B458-DCF9D0EA88F5}"/>
              </a:ext>
            </a:extLst>
          </p:cNvPr>
          <p:cNvSpPr>
            <a:spLocks noGrp="1"/>
          </p:cNvSpPr>
          <p:nvPr>
            <p:ph sz="quarter" idx="12" hasCustomPrompt="1"/>
          </p:nvPr>
        </p:nvSpPr>
        <p:spPr>
          <a:xfrm>
            <a:off x="5054036" y="6237287"/>
            <a:ext cx="897503" cy="287337"/>
          </a:xfrm>
          <a:prstGeom prst="rect">
            <a:avLst/>
          </a:prstGeom>
          <a:noFill/>
          <a:ln w="9525">
            <a:noFill/>
            <a:miter lim="800000"/>
            <a:headEnd/>
            <a:tailEnd/>
          </a:ln>
        </p:spPr>
        <p:txBody>
          <a:bodyPr wrap="none" tIns="0" rIns="0" anchor="b"/>
          <a:lstStyle>
            <a:lvl1pPr marL="0" indent="0" algn="r">
              <a:buNone/>
              <a:defRPr lang="en-US" sz="1200" b="0" i="0" dirty="0">
                <a:solidFill>
                  <a:schemeClr val="bg1"/>
                </a:solidFill>
                <a:latin typeface="Arial" panose="020B0604020202020204" pitchFamily="34" charset="0"/>
              </a:defRPr>
            </a:lvl1pPr>
          </a:lstStyle>
          <a:p>
            <a:pPr lvl="0"/>
            <a:r>
              <a:rPr lang="en-US" dirty="0"/>
              <a:t>YYYY-MM-DD</a:t>
            </a:r>
          </a:p>
        </p:txBody>
      </p:sp>
      <p:sp>
        <p:nvSpPr>
          <p:cNvPr id="13" name="Content Placeholder 5">
            <a:extLst>
              <a:ext uri="{FF2B5EF4-FFF2-40B4-BE49-F238E27FC236}">
                <a16:creationId xmlns:a16="http://schemas.microsoft.com/office/drawing/2014/main" id="{FE905F2F-26B8-490E-95C3-43EDC9B330CE}"/>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solidFill>
                  <a:schemeClr val="bg1"/>
                </a:solidFill>
                <a:latin typeface="Arial" panose="020B0604020202020204" pitchFamily="34" charset="0"/>
              </a:rPr>
              <a:t>Az </a:t>
            </a:r>
            <a:r>
              <a:rPr lang="hu-HU" sz="1200" dirty="0">
                <a:solidFill>
                  <a:schemeClr val="bg1"/>
                </a:solidFill>
                <a:latin typeface="Arial" panose="020B0604020202020204" pitchFamily="34" charset="0"/>
              </a:rPr>
              <a:t>Ericsson Magyarország </a:t>
            </a:r>
            <a:r>
              <a:rPr lang="hu-HU" sz="1200" noProof="0" dirty="0">
                <a:solidFill>
                  <a:schemeClr val="bg1"/>
                </a:solidFill>
                <a:latin typeface="Arial" panose="020B0604020202020204" pitchFamily="34" charset="0"/>
              </a:rPr>
              <a:t>els</a:t>
            </a:r>
            <a:r>
              <a:rPr lang="hu-HU" sz="1200" dirty="0">
                <a:solidFill>
                  <a:schemeClr val="bg1"/>
                </a:solidFill>
                <a:latin typeface="Arial" panose="020B0604020202020204" pitchFamily="34" charset="0"/>
              </a:rPr>
              <a:t>ő negyedszázada</a:t>
            </a:r>
          </a:p>
        </p:txBody>
      </p:sp>
    </p:spTree>
    <p:extLst>
      <p:ext uri="{BB962C8B-B14F-4D97-AF65-F5344CB8AC3E}">
        <p14:creationId xmlns:p14="http://schemas.microsoft.com/office/powerpoint/2010/main" val="787326472"/>
      </p:ext>
    </p:extLst>
  </p:cSld>
  <p:clrMapOvr>
    <a:masterClrMapping/>
  </p:clrMapOvr>
  <p:hf sldNum="0" hdr="0" ftr="0"/>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4 columns with visual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6240463" y="4149724"/>
            <a:ext cx="2592388"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6" name="Content Placeholder 2"/>
          <p:cNvSpPr>
            <a:spLocks noGrp="1"/>
          </p:cNvSpPr>
          <p:nvPr>
            <p:ph sz="quarter" idx="11" hasCustomPrompt="1"/>
          </p:nvPr>
        </p:nvSpPr>
        <p:spPr>
          <a:xfrm>
            <a:off x="3359149" y="4149724"/>
            <a:ext cx="2592389"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4" name="Content Placeholder 1"/>
          <p:cNvSpPr>
            <a:spLocks noGrp="1"/>
          </p:cNvSpPr>
          <p:nvPr>
            <p:ph sz="quarter" idx="10" hasCustomPrompt="1"/>
          </p:nvPr>
        </p:nvSpPr>
        <p:spPr>
          <a:xfrm>
            <a:off x="479425" y="4149724"/>
            <a:ext cx="2592388"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9" name="Content Placeholder 3"/>
          <p:cNvSpPr>
            <a:spLocks noGrp="1"/>
          </p:cNvSpPr>
          <p:nvPr>
            <p:ph sz="quarter" idx="13" hasCustomPrompt="1"/>
          </p:nvPr>
        </p:nvSpPr>
        <p:spPr>
          <a:xfrm>
            <a:off x="9121776" y="4149724"/>
            <a:ext cx="2590799"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7" name="Title_SM">
            <a:extLst>
              <a:ext uri="{FF2B5EF4-FFF2-40B4-BE49-F238E27FC236}">
                <a16:creationId xmlns:a16="http://schemas.microsoft.com/office/drawing/2014/main" id="{F83268EB-5955-4A3F-8B85-E7C084E6FAF5}"/>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31006958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6" name="Content Placeholder 4"/>
          <p:cNvSpPr>
            <a:spLocks noGrp="1"/>
          </p:cNvSpPr>
          <p:nvPr>
            <p:ph sz="quarter" idx="4" hasCustomPrompt="1"/>
          </p:nvPr>
        </p:nvSpPr>
        <p:spPr>
          <a:xfrm>
            <a:off x="6240462" y="4149724"/>
            <a:ext cx="5472113"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4" name="Content Placeholder 2"/>
          <p:cNvSpPr>
            <a:spLocks noGrp="1"/>
          </p:cNvSpPr>
          <p:nvPr>
            <p:ph sz="quarter" idx="2" hasCustomPrompt="1"/>
          </p:nvPr>
        </p:nvSpPr>
        <p:spPr>
          <a:xfrm>
            <a:off x="6240462" y="1844674"/>
            <a:ext cx="5472113" cy="2089151"/>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3" name="Content Placeholder 1"/>
          <p:cNvSpPr>
            <a:spLocks noGrp="1"/>
          </p:cNvSpPr>
          <p:nvPr>
            <p:ph sz="quarter" idx="1" hasCustomPrompt="1"/>
          </p:nvPr>
        </p:nvSpPr>
        <p:spPr>
          <a:xfrm>
            <a:off x="479425" y="1844674"/>
            <a:ext cx="5472113" cy="2089151"/>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7" name="Content Placeholder 1">
            <a:extLst>
              <a:ext uri="{FF2B5EF4-FFF2-40B4-BE49-F238E27FC236}">
                <a16:creationId xmlns:a16="http://schemas.microsoft.com/office/drawing/2014/main" id="{5BD2C41D-0700-4885-AB77-25AFFE4E1FDA}"/>
              </a:ext>
            </a:extLst>
          </p:cNvPr>
          <p:cNvSpPr>
            <a:spLocks noGrp="1"/>
          </p:cNvSpPr>
          <p:nvPr>
            <p:ph sz="quarter" idx="10" hasCustomPrompt="1"/>
          </p:nvPr>
        </p:nvSpPr>
        <p:spPr>
          <a:xfrm>
            <a:off x="479425" y="4149725"/>
            <a:ext cx="5472113" cy="2089151"/>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9" name="Title_SM">
            <a:extLst>
              <a:ext uri="{FF2B5EF4-FFF2-40B4-BE49-F238E27FC236}">
                <a16:creationId xmlns:a16="http://schemas.microsoft.com/office/drawing/2014/main" id="{2C948968-FB06-45CC-8259-6BDE4430EACB}"/>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2548612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6" name="Content Placeholder 4"/>
          <p:cNvSpPr>
            <a:spLocks noGrp="1"/>
          </p:cNvSpPr>
          <p:nvPr>
            <p:ph sz="quarter" idx="4" hasCustomPrompt="1"/>
          </p:nvPr>
        </p:nvSpPr>
        <p:spPr>
          <a:xfrm>
            <a:off x="6240463" y="4150995"/>
            <a:ext cx="2592387" cy="2086292"/>
          </a:xfrm>
          <a:prstGeom prst="rect">
            <a:avLst/>
          </a:prstGeom>
        </p:spPr>
        <p:txBody>
          <a:bodyPr lIns="72000" tIns="36000"/>
          <a:lstStyle>
            <a:lvl1pPr>
              <a:defRPr sz="2000"/>
            </a:lvl1pPr>
            <a:lvl2pPr>
              <a:defRPr sz="2000"/>
            </a:lvl2pPr>
            <a:lvl3pPr>
              <a:defRPr sz="2000"/>
            </a:lvl3pPr>
            <a:lvl4pPr>
              <a:defRPr sz="2000"/>
            </a:lvl4pPr>
            <a:lvl5pPr marL="1028700" indent="0">
              <a:buNone/>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5" name="Content Placeholder 3"/>
          <p:cNvSpPr>
            <a:spLocks noGrp="1"/>
          </p:cNvSpPr>
          <p:nvPr>
            <p:ph sz="quarter" idx="3" hasCustomPrompt="1"/>
          </p:nvPr>
        </p:nvSpPr>
        <p:spPr>
          <a:xfrm>
            <a:off x="479424" y="4149724"/>
            <a:ext cx="2592389"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4" name="Content Placeholder 2"/>
          <p:cNvSpPr>
            <a:spLocks noGrp="1"/>
          </p:cNvSpPr>
          <p:nvPr>
            <p:ph sz="quarter" idx="2" hasCustomPrompt="1"/>
          </p:nvPr>
        </p:nvSpPr>
        <p:spPr>
          <a:xfrm>
            <a:off x="6240463" y="1844675"/>
            <a:ext cx="2592387" cy="2089150"/>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3" name="Content Placeholder 1"/>
          <p:cNvSpPr>
            <a:spLocks noGrp="1"/>
          </p:cNvSpPr>
          <p:nvPr>
            <p:ph sz="quarter" idx="1" hasCustomPrompt="1"/>
          </p:nvPr>
        </p:nvSpPr>
        <p:spPr>
          <a:xfrm>
            <a:off x="479424" y="1844675"/>
            <a:ext cx="2592389" cy="2089150"/>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8" name="Content Placeholder 3"/>
          <p:cNvSpPr>
            <a:spLocks noGrp="1"/>
          </p:cNvSpPr>
          <p:nvPr>
            <p:ph sz="quarter" idx="10" hasCustomPrompt="1"/>
          </p:nvPr>
        </p:nvSpPr>
        <p:spPr>
          <a:xfrm>
            <a:off x="3359151" y="4149724"/>
            <a:ext cx="2592387"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9" name="Content Placeholder 1"/>
          <p:cNvSpPr>
            <a:spLocks noGrp="1"/>
          </p:cNvSpPr>
          <p:nvPr>
            <p:ph sz="quarter" idx="11" hasCustomPrompt="1"/>
          </p:nvPr>
        </p:nvSpPr>
        <p:spPr>
          <a:xfrm>
            <a:off x="3359151" y="1844675"/>
            <a:ext cx="2592388" cy="2089150"/>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10" name="Content Placeholder 4"/>
          <p:cNvSpPr>
            <a:spLocks noGrp="1"/>
          </p:cNvSpPr>
          <p:nvPr>
            <p:ph sz="quarter" idx="12" hasCustomPrompt="1"/>
          </p:nvPr>
        </p:nvSpPr>
        <p:spPr>
          <a:xfrm>
            <a:off x="9120188" y="4149725"/>
            <a:ext cx="2592387" cy="2087562"/>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11" name="Content Placeholder 2"/>
          <p:cNvSpPr>
            <a:spLocks noGrp="1"/>
          </p:cNvSpPr>
          <p:nvPr>
            <p:ph sz="quarter" idx="13" hasCustomPrompt="1"/>
          </p:nvPr>
        </p:nvSpPr>
        <p:spPr>
          <a:xfrm>
            <a:off x="9120188" y="1844674"/>
            <a:ext cx="2592387" cy="2089151"/>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13" name="Title_SM">
            <a:extLst>
              <a:ext uri="{FF2B5EF4-FFF2-40B4-BE49-F238E27FC236}">
                <a16:creationId xmlns:a16="http://schemas.microsoft.com/office/drawing/2014/main" id="{99858DC4-E787-41D2-A613-961D60F89117}"/>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
        <p:nvSpPr>
          <p:cNvPr id="2" name="TextBox 1">
            <a:extLst>
              <a:ext uri="{FF2B5EF4-FFF2-40B4-BE49-F238E27FC236}">
                <a16:creationId xmlns:a16="http://schemas.microsoft.com/office/drawing/2014/main" id="{F4E62EC5-2B81-704E-98BB-B10BA71BB297}"/>
              </a:ext>
            </a:extLst>
          </p:cNvPr>
          <p:cNvSpPr txBox="1"/>
          <p:nvPr userDrawn="1"/>
        </p:nvSpPr>
        <p:spPr bwMode="auto">
          <a:xfrm>
            <a:off x="1353787" y="6543304"/>
            <a:ext cx="0" cy="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marL="344488" indent="-344488" algn="l">
              <a:buClr>
                <a:schemeClr val="tx1"/>
              </a:buClr>
              <a:buFont typeface="Ericsson Hilda Light" panose="00000400000000000000" pitchFamily="2" charset="0"/>
              <a:buChar char="—"/>
            </a:pPr>
            <a:endParaRPr lang="hu-HU" sz="2000" dirty="0" err="1">
              <a:latin typeface="Arial" panose="020B0604020202020204" pitchFamily="34" charset="0"/>
            </a:endParaRPr>
          </a:p>
        </p:txBody>
      </p:sp>
    </p:spTree>
    <p:extLst>
      <p:ext uri="{BB962C8B-B14F-4D97-AF65-F5344CB8AC3E}">
        <p14:creationId xmlns:p14="http://schemas.microsoft.com/office/powerpoint/2010/main" val="1436988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ck logo end slide">
    <p:spTree>
      <p:nvGrpSpPr>
        <p:cNvPr id="1" name=""/>
        <p:cNvGrpSpPr/>
        <p:nvPr/>
      </p:nvGrpSpPr>
      <p:grpSpPr>
        <a:xfrm>
          <a:off x="0" y="0"/>
          <a:ext cx="0" cy="0"/>
          <a:chOff x="0" y="0"/>
          <a:chExt cx="0" cy="0"/>
        </a:xfrm>
      </p:grpSpPr>
      <p:sp>
        <p:nvSpPr>
          <p:cNvPr id="9" name="SubTitle_TM">
            <a:extLst>
              <a:ext uri="{FF2B5EF4-FFF2-40B4-BE49-F238E27FC236}">
                <a16:creationId xmlns:a16="http://schemas.microsoft.com/office/drawing/2014/main" id="{B200748E-0B61-48E1-8B47-504C30250995}"/>
              </a:ext>
            </a:extLst>
          </p:cNvPr>
          <p:cNvSpPr>
            <a:spLocks noGrp="1" noChangeArrowheads="1"/>
          </p:cNvSpPr>
          <p:nvPr>
            <p:ph type="subTitle" idx="1" hasCustomPrompt="1"/>
          </p:nvPr>
        </p:nvSpPr>
        <p:spPr>
          <a:xfrm>
            <a:off x="3071813" y="4153259"/>
            <a:ext cx="6048375" cy="347472"/>
          </a:xfrm>
          <a:prstGeom prst="rect">
            <a:avLst/>
          </a:prstGeom>
        </p:spPr>
        <p:txBody>
          <a:bodyPr rIns="0" anchor="ctr"/>
          <a:lstStyle>
            <a:lvl1pPr marL="0" indent="0" algn="ctr">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ericsson.com/related-</a:t>
            </a:r>
            <a:r>
              <a:rPr lang="en-US" dirty="0" err="1"/>
              <a:t>url</a:t>
            </a:r>
            <a:endParaRPr lang="en-US" dirty="0"/>
          </a:p>
        </p:txBody>
      </p:sp>
      <p:pic>
        <p:nvPicPr>
          <p:cNvPr id="6" name="Graphic 5">
            <a:extLst>
              <a:ext uri="{FF2B5EF4-FFF2-40B4-BE49-F238E27FC236}">
                <a16:creationId xmlns:a16="http://schemas.microsoft.com/office/drawing/2014/main" id="{8979B00C-7C1F-4F17-8D52-31D787A1234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6895" y="2854112"/>
            <a:ext cx="1163145" cy="1163145"/>
          </a:xfrm>
          <a:prstGeom prst="rect">
            <a:avLst/>
          </a:prstGeom>
        </p:spPr>
      </p:pic>
    </p:spTree>
    <p:extLst>
      <p:ext uri="{BB962C8B-B14F-4D97-AF65-F5344CB8AC3E}">
        <p14:creationId xmlns:p14="http://schemas.microsoft.com/office/powerpoint/2010/main" val="576168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White logo end slid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EBC62E-40C0-43CF-98DC-55F7A1D1FD31}"/>
              </a:ext>
            </a:extLst>
          </p:cNvPr>
          <p:cNvSpPr/>
          <p:nvPr userDrawn="1"/>
        </p:nvSpPr>
        <p:spPr bwMode="auto">
          <a:xfrm>
            <a:off x="0" y="0"/>
            <a:ext cx="12192000" cy="6858000"/>
          </a:xfrm>
          <a:prstGeom prst="rect">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bg1"/>
              </a:solidFill>
              <a:effectLst/>
              <a:latin typeface="Arial" panose="020B0604020202020204" pitchFamily="34" charset="0"/>
            </a:endParaRPr>
          </a:p>
        </p:txBody>
      </p:sp>
      <p:sp>
        <p:nvSpPr>
          <p:cNvPr id="9" name="SubTitle_TM">
            <a:extLst>
              <a:ext uri="{FF2B5EF4-FFF2-40B4-BE49-F238E27FC236}">
                <a16:creationId xmlns:a16="http://schemas.microsoft.com/office/drawing/2014/main" id="{B200748E-0B61-48E1-8B47-504C30250995}"/>
              </a:ext>
            </a:extLst>
          </p:cNvPr>
          <p:cNvSpPr>
            <a:spLocks noGrp="1" noChangeArrowheads="1"/>
          </p:cNvSpPr>
          <p:nvPr>
            <p:ph type="subTitle" idx="1" hasCustomPrompt="1"/>
          </p:nvPr>
        </p:nvSpPr>
        <p:spPr>
          <a:xfrm>
            <a:off x="3071813" y="4153259"/>
            <a:ext cx="6048375" cy="347472"/>
          </a:xfrm>
          <a:prstGeom prst="rect">
            <a:avLst/>
          </a:prstGeom>
        </p:spPr>
        <p:txBody>
          <a:bodyPr rIns="0" anchor="ctr"/>
          <a:lstStyle>
            <a:lvl1pPr marL="0" indent="0" algn="ctr">
              <a:lnSpc>
                <a:spcPct val="100000"/>
              </a:lnSpc>
              <a:spcBef>
                <a:spcPts val="0"/>
              </a:spcBef>
              <a:buFont typeface="Ericsson Hilda Light" charset="0"/>
              <a:buNone/>
              <a:defRPr sz="2000" b="0" i="0" baseline="0">
                <a:solidFill>
                  <a:schemeClr val="bg1"/>
                </a:solidFill>
                <a:latin typeface="Arial" panose="020B0604020202020204" pitchFamily="34" charset="0"/>
              </a:defRPr>
            </a:lvl1pPr>
          </a:lstStyle>
          <a:p>
            <a:r>
              <a:rPr lang="en-US" dirty="0"/>
              <a:t>ericsson.com/related-</a:t>
            </a:r>
            <a:r>
              <a:rPr lang="en-US" dirty="0" err="1"/>
              <a:t>url</a:t>
            </a:r>
            <a:endParaRPr lang="en-US" dirty="0"/>
          </a:p>
        </p:txBody>
      </p:sp>
      <p:pic>
        <p:nvPicPr>
          <p:cNvPr id="4" name="Graphic 3">
            <a:extLst>
              <a:ext uri="{FF2B5EF4-FFF2-40B4-BE49-F238E27FC236}">
                <a16:creationId xmlns:a16="http://schemas.microsoft.com/office/drawing/2014/main" id="{ACE90D21-D589-4F0A-88B0-94229A40F01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509" y="2842270"/>
            <a:ext cx="1174987" cy="1174987"/>
          </a:xfrm>
          <a:prstGeom prst="rect">
            <a:avLst/>
          </a:prstGeom>
        </p:spPr>
      </p:pic>
    </p:spTree>
    <p:extLst>
      <p:ext uri="{BB962C8B-B14F-4D97-AF65-F5344CB8AC3E}">
        <p14:creationId xmlns:p14="http://schemas.microsoft.com/office/powerpoint/2010/main" val="685361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mbedded character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F35DD-3E5E-42CB-AFA5-5E09E14F72A4}"/>
              </a:ext>
            </a:extLst>
          </p:cNvPr>
          <p:cNvSpPr txBox="1"/>
          <p:nvPr userDrawn="1"/>
        </p:nvSpPr>
        <p:spPr bwMode="auto">
          <a:xfrm>
            <a:off x="479425" y="142897"/>
            <a:ext cx="11233149" cy="6715103"/>
          </a:xfrm>
          <a:prstGeom prst="rect">
            <a:avLst/>
          </a:prstGeom>
          <a:noFill/>
          <a:ln w="9525">
            <a:noFill/>
            <a:miter lim="800000"/>
            <a:headEnd/>
            <a:tailEnd/>
          </a:ln>
        </p:spPr>
        <p:txBody>
          <a:bodyPr vert="horz" wrap="square" lIns="72000" tIns="36000" rIns="0" bIns="0" numCol="1" rtlCol="0" anchor="t" anchorCtr="0" compatLnSpc="1">
            <a:prstTxWarp prst="textNoShape">
              <a:avLst/>
            </a:prstTxWarp>
            <a:spAutoFit/>
          </a:bodyPr>
          <a:lstStyle/>
          <a:p>
            <a:pPr marL="0" indent="0">
              <a:buClr>
                <a:schemeClr val="tx1"/>
              </a:buClr>
              <a:buFont typeface="Ericsson Hilda Light" panose="00000400000000000000" pitchFamily="2" charset="0"/>
              <a:buNone/>
            </a:pPr>
            <a:r>
              <a:rPr lang="en-US" sz="1400" b="0" i="0" dirty="0">
                <a:solidFill>
                  <a:schemeClr val="tx1"/>
                </a:solidFill>
                <a:latin typeface="Arial" panose="020B0604020202020204" pitchFamily="34" charset="0"/>
              </a:rPr>
              <a:t>This Master Slide is to ensure that all our characters are embedded with the presentation. Should not be used in a presentation.</a:t>
            </a:r>
          </a:p>
          <a:p>
            <a:pPr marL="0" indent="0">
              <a:buClr>
                <a:schemeClr val="tx1"/>
              </a:buClr>
              <a:buFont typeface="Ericsson Hilda Light" panose="00000400000000000000" pitchFamily="2" charset="0"/>
              <a:buNone/>
            </a:pPr>
            <a:endParaRPr lang="en-US" sz="1400" b="0" i="0" dirty="0">
              <a:solidFill>
                <a:schemeClr val="tx1"/>
              </a:solidFill>
              <a:latin typeface="Arial" panose="020B0604020202020204" pitchFamily="34" charset="0"/>
            </a:endParaRPr>
          </a:p>
          <a:p>
            <a:pPr marL="0" indent="0">
              <a:buClr>
                <a:schemeClr val="tx1"/>
              </a:buClr>
              <a:buFont typeface="Ericsson Hilda Light" panose="00000400000000000000" pitchFamily="2" charset="0"/>
              <a:buNone/>
            </a:pPr>
            <a:r>
              <a:rPr lang="en-US" sz="1400" b="0" i="0" dirty="0">
                <a:solidFill>
                  <a:schemeClr val="tx1"/>
                </a:solidFill>
                <a:latin typeface="Arial" panose="020B0604020202020204" pitchFamily="34" charset="0"/>
              </a:rPr>
              <a:t>!"#$%&amp;'()*+,./0123456789:;&lt;=&gt;?@ABCDEFGHIJKLMNOPQRSTUVWXYZ[\]^_`</a:t>
            </a:r>
            <a:r>
              <a:rPr lang="en-US" sz="1400" b="0" i="0" dirty="0" err="1">
                <a:solidFill>
                  <a:schemeClr val="tx1"/>
                </a:solidFill>
                <a:latin typeface="Arial" panose="020B0604020202020204" pitchFamily="34" charset="0"/>
              </a:rPr>
              <a:t>abcdefghijklmnopqrstuvwxyz</a:t>
            </a:r>
            <a:r>
              <a:rPr lang="en-US" sz="1400" b="0" i="0" dirty="0">
                <a:solidFill>
                  <a:schemeClr val="tx1"/>
                </a:solidFill>
                <a:latin typeface="Arial" panose="020B0604020202020204" pitchFamily="34" charset="0"/>
              </a:rPr>
              <a:t>{|}~¡¢£¤¥¦§¨©ª«¬®¯°±²³´¶·¸¹º»¼½ÀÁÂÃÄÅÆÇÈËÌÍÎÏÐÑÒÓÔÕÖ×ØÙÚÛÜÝÞßàáâãäåæçèéêëìíîïðñòóôõö÷øùúûüýþÿĀāĂăąĆćĊċČčĎďĐđĒĖėĘęĚěĞğĠġĢģĪīĮįİıĶķĹĺĻļĽľŁłŃńŅņŇňŌŐőŒœŔŕŖŗŘřŚśŞşŠšŢţŤťŪūŮůŰűŲųŴŵŶŷŸŹźŻżŽžƒȘșˆˇ˘˙˚˛˜˝</a:t>
            </a:r>
            <a:r>
              <a:rPr lang="en-US" sz="1400" b="0" i="0" dirty="0" err="1">
                <a:solidFill>
                  <a:schemeClr val="tx1"/>
                </a:solidFill>
                <a:latin typeface="Arial" panose="020B0604020202020204" pitchFamily="34" charset="0"/>
              </a:rPr>
              <a:t>ẀẁẃẄẅỲỳ</a:t>
            </a:r>
            <a:r>
              <a:rPr lang="en-US" sz="1400" b="0" i="0" dirty="0">
                <a:solidFill>
                  <a:schemeClr val="tx1"/>
                </a:solidFill>
                <a:latin typeface="Arial" panose="020B0604020202020204" pitchFamily="34" charset="0"/>
              </a:rPr>
              <a:t>‘’‚“”„†‡•…‰‹›⁄€™ĀĀĂĂĄĄĆĆĊĊČČĎĎĐĐĒĒĖĖĘĘĚĚĞĞĠĠĢĢĪĪĮĮİĶĶĹĹĻĻĽĽŃŃŅŅŇŇŌŌŐŐŔŔŖŖŘŘŚŚŞŞŢŢŤŤŪŪŮŮŰŰŲŲŴŴŶŶŹŹŻŻȘș−≤≥</a:t>
            </a:r>
            <a:r>
              <a:rPr lang="en-US" sz="1400" b="0" i="0" dirty="0" err="1">
                <a:solidFill>
                  <a:schemeClr val="tx1"/>
                </a:solidFill>
                <a:latin typeface="Arial" panose="020B0604020202020204" pitchFamily="34" charset="0"/>
              </a:rPr>
              <a:t>ﬁﬂΆΈΉΊΌΎΏΐΑΒΓΕΖΗΘΙΚΛΜΝΞΟΠΡΣΤΥΦΧΨΪΫΆΈΉΊΰ</a:t>
            </a:r>
            <a:r>
              <a:rPr lang="en-US" sz="1400" b="0" i="0" dirty="0">
                <a:solidFill>
                  <a:schemeClr val="tx1"/>
                </a:solidFill>
                <a:latin typeface="Arial" panose="020B0604020202020204" pitchFamily="34" charset="0"/>
              </a:rPr>
              <a:t>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a:t>
            </a: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endParaRPr lang="en-US" sz="1400" b="0" i="0" dirty="0">
              <a:solidFill>
                <a:schemeClr val="tx1"/>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r>
              <a:rPr lang="en-US" sz="1400" b="0" i="0" dirty="0">
                <a:solidFill>
                  <a:schemeClr val="tx1"/>
                </a:solidFill>
                <a:latin typeface="Arial" panose="020B0604020202020204" pitchFamily="34" charset="0"/>
              </a:rPr>
              <a:t>!"#$%&amp;'()*+,./0123456789:;&lt;=&gt;?@ABCDEFGHIJKLMNOPQRSTUVWXYZ[\]^_`</a:t>
            </a:r>
            <a:r>
              <a:rPr lang="en-US" sz="1400" b="0" i="0" dirty="0" err="1">
                <a:solidFill>
                  <a:schemeClr val="tx1"/>
                </a:solidFill>
                <a:latin typeface="Arial" panose="020B0604020202020204" pitchFamily="34" charset="0"/>
              </a:rPr>
              <a:t>abcdefghijklmnopqrstuvwxyz</a:t>
            </a:r>
            <a:r>
              <a:rPr lang="en-US" sz="1400" b="0" i="0" dirty="0">
                <a:solidFill>
                  <a:schemeClr val="tx1"/>
                </a:solidFill>
                <a:latin typeface="Arial" panose="020B0604020202020204" pitchFamily="34" charset="0"/>
              </a:rPr>
              <a:t>{|}~¡¢£¤¥¦§¨©ª«¬®¯°±²³´¶·¸¹º»¼½ÀÁÂÃÄÅÆÇÈËÌÍÎÏÐÑÒÓÔÕÖ×ØÙÚÛÜÝÞßàáâãäåæçèéêëìíîïðñòóôõö÷øùúûüýþÿĀāĂăąĆćĊċČčĎďĐđĒĖėĘęĚěĞğĠġĢģĪīĮįİıĶķĹĺĻļĽľŁłŃńŅņŇňŌŐőŒœŔŕŖŗŘřŚśŞşŠšŢţŤťŪūŮůŰűŲųŴŵŶŷŸŹźŻżŽžƒȘșˆˇ˘˙˚˛˜˝</a:t>
            </a:r>
            <a:r>
              <a:rPr lang="en-US" sz="1400" b="0" i="0" dirty="0" err="1">
                <a:solidFill>
                  <a:schemeClr val="tx1"/>
                </a:solidFill>
                <a:latin typeface="Arial" panose="020B0604020202020204" pitchFamily="34" charset="0"/>
              </a:rPr>
              <a:t>ẀẁẃẄẅỲỳ</a:t>
            </a:r>
            <a:r>
              <a:rPr lang="en-US" sz="1400" b="0" i="0" dirty="0">
                <a:solidFill>
                  <a:schemeClr val="tx1"/>
                </a:solidFill>
                <a:latin typeface="Arial" panose="020B0604020202020204" pitchFamily="34" charset="0"/>
              </a:rPr>
              <a:t>‘’‚“”„†‡•…‰‹›⁄€™ĀĀĂĂĄĄĆĆĊĊČČĎĎĐĐĒĒĖĖĘĘĚĚĞĞĠĠĢĢĪĪĮĮİĶĶĹĹĻĻĽĽŃŃŅŅŇŇŌŌŐŐŔŔŖŖŘŘŚŚŞŞŢŢŤŤŪŪŮŮŰŰŲŲŴŴŶŶŹŹŻŻȘș−≤≥</a:t>
            </a:r>
            <a:r>
              <a:rPr lang="en-US" sz="1400" b="0" i="0" dirty="0" err="1">
                <a:solidFill>
                  <a:schemeClr val="tx1"/>
                </a:solidFill>
                <a:latin typeface="Arial" panose="020B0604020202020204" pitchFamily="34" charset="0"/>
              </a:rPr>
              <a:t>ﬁﬂΆΈΉΊΌΎΏΐΑΒΓΕΖΗΘΙΚΛΜΝΞΟΠΡΣΤΥΦΧΨΪΫΆΈΉΊΰ</a:t>
            </a:r>
            <a:r>
              <a:rPr lang="en-US" sz="1400" b="0" i="0" dirty="0">
                <a:solidFill>
                  <a:schemeClr val="tx1"/>
                </a:solidFill>
                <a:latin typeface="Arial" panose="020B0604020202020204" pitchFamily="34" charset="0"/>
              </a:rPr>
              <a:t>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a:t>
            </a: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endParaRPr lang="en-US" sz="1400" b="0" i="0" dirty="0">
              <a:solidFill>
                <a:schemeClr val="tx1"/>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r>
              <a:rPr lang="en-US" sz="1400" b="0" i="0" dirty="0">
                <a:solidFill>
                  <a:schemeClr val="tx1"/>
                </a:solidFill>
                <a:latin typeface="Arial" panose="020B0604020202020204" pitchFamily="34" charset="0"/>
              </a:rPr>
              <a:t>!"#$%&amp;'()*+,./0123456789:;&lt;=&gt;?@ABCDEFGHIJKLMNOPQRSTUVWXYZ[\]^_`</a:t>
            </a:r>
            <a:r>
              <a:rPr lang="en-US" sz="1400" b="0" i="0" dirty="0" err="1">
                <a:solidFill>
                  <a:schemeClr val="tx1"/>
                </a:solidFill>
                <a:latin typeface="Arial" panose="020B0604020202020204" pitchFamily="34" charset="0"/>
              </a:rPr>
              <a:t>abcdefghijklmnopqrstuvwxyz</a:t>
            </a:r>
            <a:r>
              <a:rPr lang="en-US" sz="1400" b="0" i="0" dirty="0">
                <a:solidFill>
                  <a:schemeClr val="tx1"/>
                </a:solidFill>
                <a:latin typeface="Arial" panose="020B0604020202020204" pitchFamily="34" charset="0"/>
              </a:rPr>
              <a:t>{|}~¡¢£¤¥¦§¨©ª«¬®¯°±²³´¶·¸¹º»¼½ÀÁÂÃÄÅÆÇÈËÌÍÎÏÐÑÒÓÔÕÖ×ØÙÚÛÜÝÞßàáâãäåæçèéêëìíîïðñòóôõö÷øùúûüýþÿĀāĂăąĆćĊċ</a:t>
            </a:r>
            <a:r>
              <a:rPr lang="en-US" sz="1400" b="0" i="0" kern="1200" dirty="0">
                <a:solidFill>
                  <a:schemeClr val="tx1"/>
                </a:solidFill>
                <a:latin typeface="Arial" panose="020B0604020202020204" pitchFamily="34" charset="0"/>
                <a:ea typeface="+mn-ea"/>
                <a:cs typeface="+mn-cs"/>
              </a:rPr>
              <a:t>Čč</a:t>
            </a:r>
            <a:r>
              <a:rPr lang="en-US" sz="1400" b="0" i="0" dirty="0">
                <a:solidFill>
                  <a:schemeClr val="tx1"/>
                </a:solidFill>
                <a:latin typeface="Arial" panose="020B0604020202020204" pitchFamily="34" charset="0"/>
              </a:rPr>
              <a:t>ĎďĐđĒĖėĘęĚěĞğĠġĢģĪīĮįİıĶķĹĺĻļĽľŁłŃńŅņŇňŌŐőŒœŔŕŖŗŘřŚśŞşŠšŢţŤťŪūŮůŰűŲųŴŵŶŷŸŹźŻżŽžƒȘșˆˇ˘˙˚˛˜˝</a:t>
            </a:r>
            <a:r>
              <a:rPr lang="en-US" sz="1400" b="0" i="0" dirty="0" err="1">
                <a:solidFill>
                  <a:schemeClr val="tx1"/>
                </a:solidFill>
                <a:latin typeface="Arial" panose="020B0604020202020204" pitchFamily="34" charset="0"/>
              </a:rPr>
              <a:t>ẀẁẃẄẅỲỳ</a:t>
            </a:r>
            <a:r>
              <a:rPr lang="en-US" sz="1400" b="0" i="0" dirty="0">
                <a:solidFill>
                  <a:schemeClr val="tx1"/>
                </a:solidFill>
                <a:latin typeface="Arial" panose="020B0604020202020204" pitchFamily="34" charset="0"/>
              </a:rPr>
              <a:t>‘’‚“”„†‡•…‰‹›⁄€™ĀĀĂĂĄĄĆĆĊĊČČĎĎĐĐĒĒĖĖĘĘĚĚĞĞĠĠĢĢĪĪĮĮİĶĶĹĹĻĻĽĽŃŃŅŅŇŇŌŌŐŐŔŔŖŖŘŘŚŚŞŞŢŢŤŤŪŪŮŮŰŰŲŲŴŴŶŶŹŹŻŻȘș−≤≥</a:t>
            </a:r>
            <a:r>
              <a:rPr lang="en-US" sz="1400" b="0" i="0" dirty="0" err="1">
                <a:solidFill>
                  <a:schemeClr val="tx1"/>
                </a:solidFill>
                <a:latin typeface="Arial" panose="020B0604020202020204" pitchFamily="34" charset="0"/>
              </a:rPr>
              <a:t>ﬁﬂΆΈΉΊΌΎΏΐΑΒΓΕΖΗΘΙΚΛΜΝΞΟΠΡΣΤΥΦΧΨΪΫΆΈΉΊΰ</a:t>
            </a:r>
            <a:r>
              <a:rPr lang="en-US" sz="1400" b="0" i="0" dirty="0">
                <a:solidFill>
                  <a:schemeClr val="tx1"/>
                </a:solidFill>
                <a:latin typeface="Arial" panose="020B0604020202020204" pitchFamily="34" charset="0"/>
              </a:rPr>
              <a:t>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a:t>
            </a: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endParaRPr lang="en-US" sz="1400" b="0" i="0" dirty="0">
              <a:solidFill>
                <a:schemeClr val="tx1"/>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r>
              <a:rPr lang="en-US" sz="1400" b="0" i="0" dirty="0">
                <a:solidFill>
                  <a:schemeClr val="tx1"/>
                </a:solidFill>
                <a:latin typeface="Arial" panose="020B0604020202020204" pitchFamily="34" charset="0"/>
              </a:rPr>
              <a:t>!"#$%&amp;'()*+,./0123456789:;&lt;=&gt;?@ABCDEFGHIJKLMNOPQRSTUVWXYZ[\]^_`</a:t>
            </a:r>
            <a:r>
              <a:rPr lang="en-US" sz="1400" b="0" i="0" dirty="0" err="1">
                <a:solidFill>
                  <a:schemeClr val="tx1"/>
                </a:solidFill>
                <a:latin typeface="Arial" panose="020B0604020202020204" pitchFamily="34" charset="0"/>
              </a:rPr>
              <a:t>abcdefghijklmnopqrstuvwxyz</a:t>
            </a:r>
            <a:r>
              <a:rPr lang="en-US" sz="1400" b="0" i="0" dirty="0">
                <a:solidFill>
                  <a:schemeClr val="tx1"/>
                </a:solidFill>
                <a:latin typeface="Arial" panose="020B0604020202020204" pitchFamily="34" charset="0"/>
              </a:rPr>
              <a:t>{|}~¡¢£¤¥¦§¨©ª«¬®¯°±²³´¶·¸¹º»¼½ÀÁÂÃÄÅÆÇÈËÌÍÎÏÐÑÒÓÔÕÖ×ØÙÚÛÜÝÞßàáâãäåæçèéêëìíîïðñòóôõö÷øùúûüýþÿĀāĂăąĆćĊċ</a:t>
            </a:r>
            <a:r>
              <a:rPr lang="en-US" sz="1400" b="0" i="0" kern="1200" dirty="0">
                <a:solidFill>
                  <a:schemeClr val="tx1"/>
                </a:solidFill>
                <a:latin typeface="Arial" panose="020B0604020202020204" pitchFamily="34" charset="0"/>
                <a:ea typeface="+mn-ea"/>
                <a:cs typeface="+mn-cs"/>
              </a:rPr>
              <a:t>Čč</a:t>
            </a:r>
            <a:r>
              <a:rPr lang="en-US" sz="1400" b="0" i="0" dirty="0">
                <a:solidFill>
                  <a:schemeClr val="tx1"/>
                </a:solidFill>
                <a:latin typeface="Arial" panose="020B0604020202020204" pitchFamily="34" charset="0"/>
              </a:rPr>
              <a:t>ĎďĐđĒĖėĘęĚěĞğĠġĢģĪīĮįİıĶķĹĺĻļĽľŁłŃńŅņŇňŌŐőŒœŔŕŖŗŘřŚśŞşŠšŢţŤťŪūŮůŰűŲųŴŵŶŷŸŹźŻżŽžƒȘșˆˇ˘˙˚˛˜˝</a:t>
            </a:r>
            <a:r>
              <a:rPr lang="en-US" sz="1400" b="0" i="0" dirty="0" err="1">
                <a:solidFill>
                  <a:schemeClr val="tx1"/>
                </a:solidFill>
                <a:latin typeface="Arial" panose="020B0604020202020204" pitchFamily="34" charset="0"/>
              </a:rPr>
              <a:t>ẀẁẃẄẅỲỳ</a:t>
            </a:r>
            <a:r>
              <a:rPr lang="en-US" sz="1400" b="0" i="0" dirty="0">
                <a:solidFill>
                  <a:schemeClr val="tx1"/>
                </a:solidFill>
                <a:latin typeface="Arial" panose="020B0604020202020204" pitchFamily="34" charset="0"/>
              </a:rPr>
              <a:t>‘’‚“”„†‡•…‰‹›⁄€™ĀĀĂĂĄĄĆĆĊĊČČĎĎĐĐĒĒĖĖĘĘĚĚĞĞĠĠĢĢĪĪĮĮİĶĶĹĹĻĻĽĽŃŃŅŅŇŇŌŌŐŐŔŔŖŖŘŘŚŚŞŞŢŢŤŤŪŪŮŮŰŰŲŲŴŴŶŶŹŹŻŻȘș−≤≥</a:t>
            </a:r>
            <a:r>
              <a:rPr lang="en-US" sz="1400" b="0" i="0" dirty="0" err="1">
                <a:solidFill>
                  <a:schemeClr val="tx1"/>
                </a:solidFill>
                <a:latin typeface="Arial" panose="020B0604020202020204" pitchFamily="34" charset="0"/>
              </a:rPr>
              <a:t>ﬁﬂΆΈΉΊΌΎΏΐΑΒΓΕΖΗΘΙΚΛΜΝΞΟΠΡΣΤΥΦΧΨΪΫΆΈΉΊΰ</a:t>
            </a:r>
            <a:r>
              <a:rPr lang="en-US" sz="1400" b="0" i="0" dirty="0">
                <a:solidFill>
                  <a:schemeClr val="tx1"/>
                </a:solidFill>
                <a:latin typeface="Arial" panose="020B0604020202020204" pitchFamily="34" charset="0"/>
              </a:rPr>
              <a:t>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a:t>
            </a: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endParaRPr lang="en-US" sz="1400" b="1" dirty="0">
              <a:solidFill>
                <a:schemeClr val="tx1"/>
              </a:solidFill>
              <a:latin typeface="Ericsson Technical Icons" panose="00000500000000000000" pitchFamily="2" charset="0"/>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r>
              <a:rPr lang="en-US" sz="1400" b="1" dirty="0">
                <a:solidFill>
                  <a:schemeClr val="tx1"/>
                </a:solidFill>
                <a:latin typeface="Ericsson Technical Icons" panose="00000500000000000000" pitchFamily="2" charset="0"/>
              </a:rPr>
              <a:t>B C D F G H I L M O P R S W X b c d f g h I l m o p r s w x</a:t>
            </a:r>
            <a:endParaRPr lang="en-US" sz="1400" b="0" i="0" dirty="0">
              <a:solidFill>
                <a:schemeClr val="tx1"/>
              </a:solidFill>
              <a:latin typeface="Arial" panose="020B0604020202020204" pitchFamily="34" charset="0"/>
            </a:endParaRPr>
          </a:p>
        </p:txBody>
      </p:sp>
    </p:spTree>
    <p:extLst>
      <p:ext uri="{BB962C8B-B14F-4D97-AF65-F5344CB8AC3E}">
        <p14:creationId xmlns:p14="http://schemas.microsoft.com/office/powerpoint/2010/main" val="1410470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F750642A-BFC2-40A0-ADD9-A663F73F6589}" type="datetimeFigureOut">
              <a:rPr lang="hu-HU" smtClean="0"/>
              <a:t>2018.10.12.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94C7113-7D0F-483C-994A-884113DB0AD3}" type="slidenum">
              <a:rPr lang="hu-HU" smtClean="0"/>
              <a:t>‹#›</a:t>
            </a:fld>
            <a:endParaRPr lang="hu-HU"/>
          </a:p>
        </p:txBody>
      </p:sp>
    </p:spTree>
    <p:extLst>
      <p:ext uri="{BB962C8B-B14F-4D97-AF65-F5344CB8AC3E}">
        <p14:creationId xmlns:p14="http://schemas.microsoft.com/office/powerpoint/2010/main" val="2628884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eynote Cover Page">
    <p:spTree>
      <p:nvGrpSpPr>
        <p:cNvPr id="1" name=""/>
        <p:cNvGrpSpPr/>
        <p:nvPr/>
      </p:nvGrpSpPr>
      <p:grpSpPr>
        <a:xfrm>
          <a:off x="0" y="0"/>
          <a:ext cx="0" cy="0"/>
          <a:chOff x="0" y="0"/>
          <a:chExt cx="0" cy="0"/>
        </a:xfrm>
      </p:grpSpPr>
      <p:sp>
        <p:nvSpPr>
          <p:cNvPr id="9" name="Title_TM">
            <a:extLst>
              <a:ext uri="{FF2B5EF4-FFF2-40B4-BE49-F238E27FC236}">
                <a16:creationId xmlns:a16="http://schemas.microsoft.com/office/drawing/2014/main" id="{696C7C8F-5086-466A-8108-2FE0A8663D59}"/>
              </a:ext>
            </a:extLst>
          </p:cNvPr>
          <p:cNvSpPr>
            <a:spLocks noGrp="1" noChangeArrowheads="1"/>
          </p:cNvSpPr>
          <p:nvPr>
            <p:ph type="ctrTitle" hasCustomPrompt="1"/>
          </p:nvPr>
        </p:nvSpPr>
        <p:spPr>
          <a:xfrm>
            <a:off x="479425" y="476250"/>
            <a:ext cx="8353426" cy="3457575"/>
          </a:xfrm>
          <a:noFill/>
          <a:ln w="9525">
            <a:noFill/>
            <a:miter lim="800000"/>
            <a:headEnd/>
            <a:tailEnd/>
          </a:ln>
        </p:spPr>
        <p:txBody>
          <a:bodyPr anchor="t"/>
          <a:lstStyle>
            <a:lvl1pPr>
              <a:defRPr lang="en-US" sz="6000" b="0" i="0" dirty="0">
                <a:solidFill>
                  <a:schemeClr val="tx1"/>
                </a:solidFill>
                <a:latin typeface="Arial" panose="020B0604020202020204" pitchFamily="34" charset="0"/>
              </a:defRPr>
            </a:lvl1pPr>
          </a:lstStyle>
          <a:p>
            <a:pPr lvl="0"/>
            <a:r>
              <a:rPr lang="en-US" dirty="0"/>
              <a:t>Presentation title,</a:t>
            </a:r>
            <a:br>
              <a:rPr lang="en-US" dirty="0"/>
            </a:br>
            <a:r>
              <a:rPr lang="en-US" dirty="0"/>
              <a:t>Arial 60pt,</a:t>
            </a:r>
            <a:br>
              <a:rPr lang="en-US" dirty="0"/>
            </a:br>
            <a:r>
              <a:rPr lang="en-US" dirty="0"/>
              <a:t>Black,</a:t>
            </a:r>
            <a:br>
              <a:rPr lang="en-US" dirty="0"/>
            </a:br>
            <a:r>
              <a:rPr lang="en-US" dirty="0"/>
              <a:t>max 4-lines</a:t>
            </a:r>
          </a:p>
        </p:txBody>
      </p:sp>
      <p:sp>
        <p:nvSpPr>
          <p:cNvPr id="10" name="SubTitle_TM">
            <a:extLst>
              <a:ext uri="{FF2B5EF4-FFF2-40B4-BE49-F238E27FC236}">
                <a16:creationId xmlns:a16="http://schemas.microsoft.com/office/drawing/2014/main" id="{ED5DEA0B-CF0D-4EE6-B6A8-90BAF3DE8AF1}"/>
              </a:ext>
            </a:extLst>
          </p:cNvPr>
          <p:cNvSpPr>
            <a:spLocks noGrp="1" noChangeArrowheads="1"/>
          </p:cNvSpPr>
          <p:nvPr>
            <p:ph type="subTitle" idx="1" hasCustomPrompt="1"/>
          </p:nvPr>
        </p:nvSpPr>
        <p:spPr>
          <a:xfrm>
            <a:off x="479425" y="4149726"/>
            <a:ext cx="5472112" cy="2087562"/>
          </a:xfrm>
          <a:prstGeom prst="rect">
            <a:avLst/>
          </a:prstGeom>
        </p:spPr>
        <p:txBody>
          <a:bodyPr rIns="0" anchor="t"/>
          <a:lstStyle>
            <a:lvl1pPr marL="0" indent="0">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Speaker,</a:t>
            </a:r>
            <a:br>
              <a:rPr lang="en-US" dirty="0"/>
            </a:br>
            <a:r>
              <a:rPr lang="en-US" dirty="0"/>
              <a:t>Black, Arial 20pt</a:t>
            </a:r>
          </a:p>
        </p:txBody>
      </p:sp>
    </p:spTree>
    <p:extLst>
      <p:ext uri="{BB962C8B-B14F-4D97-AF65-F5344CB8AC3E}">
        <p14:creationId xmlns:p14="http://schemas.microsoft.com/office/powerpoint/2010/main" val="1085322578"/>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eynote Cover Page w. B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368127A-B068-4F16-BC03-AF06DDDB17AE}"/>
              </a:ext>
            </a:extLst>
          </p:cNvPr>
          <p:cNvSpPr>
            <a:spLocks noGrp="1"/>
          </p:cNvSpPr>
          <p:nvPr>
            <p:ph type="pic" sz="quarter" idx="10" hasCustomPrompt="1"/>
          </p:nvPr>
        </p:nvSpPr>
        <p:spPr>
          <a:xfrm>
            <a:off x="1" y="0"/>
            <a:ext cx="12192000" cy="6858000"/>
          </a:xfrm>
          <a:prstGeom prst="rect">
            <a:avLst/>
          </a:prstGeom>
          <a:solidFill>
            <a:schemeClr val="tx1">
              <a:lumMod val="10000"/>
              <a:lumOff val="90000"/>
            </a:schemeClr>
          </a:solidFill>
        </p:spPr>
        <p:txBody>
          <a:bodyPr anchor="ctr"/>
          <a:lstStyle>
            <a:lvl1pPr marL="0" indent="0" algn="ctr">
              <a:buNone/>
              <a:defRPr/>
            </a:lvl1pPr>
          </a:lstStyle>
          <a:p>
            <a:r>
              <a:rPr lang="en-US" dirty="0"/>
              <a:t>                                                                         Click icon to add a bright image</a:t>
            </a:r>
          </a:p>
        </p:txBody>
      </p:sp>
      <p:sp>
        <p:nvSpPr>
          <p:cNvPr id="9" name="Title_TM">
            <a:extLst>
              <a:ext uri="{FF2B5EF4-FFF2-40B4-BE49-F238E27FC236}">
                <a16:creationId xmlns:a16="http://schemas.microsoft.com/office/drawing/2014/main" id="{696C7C8F-5086-466A-8108-2FE0A8663D59}"/>
              </a:ext>
            </a:extLst>
          </p:cNvPr>
          <p:cNvSpPr>
            <a:spLocks noGrp="1" noChangeArrowheads="1"/>
          </p:cNvSpPr>
          <p:nvPr>
            <p:ph type="ctrTitle" hasCustomPrompt="1"/>
          </p:nvPr>
        </p:nvSpPr>
        <p:spPr>
          <a:xfrm>
            <a:off x="479425" y="476250"/>
            <a:ext cx="8353426" cy="2288721"/>
          </a:xfrm>
          <a:noFill/>
          <a:ln w="9525">
            <a:noFill/>
            <a:miter lim="800000"/>
            <a:headEnd/>
            <a:tailEnd/>
          </a:ln>
        </p:spPr>
        <p:txBody>
          <a:bodyPr anchor="t"/>
          <a:lstStyle>
            <a:lvl1pPr>
              <a:defRPr lang="en-US" sz="6000" b="0" dirty="0">
                <a:solidFill>
                  <a:schemeClr val="tx1"/>
                </a:solidFill>
              </a:defRPr>
            </a:lvl1pPr>
          </a:lstStyle>
          <a:p>
            <a:pPr lvl="0"/>
            <a:r>
              <a:rPr lang="en-US" dirty="0"/>
              <a:t>Presentation title,</a:t>
            </a:r>
            <a:br>
              <a:rPr lang="en-US" dirty="0"/>
            </a:br>
            <a:r>
              <a:rPr lang="en-US" dirty="0"/>
              <a:t>Arial 60pt,</a:t>
            </a:r>
            <a:br>
              <a:rPr lang="en-US" dirty="0"/>
            </a:br>
            <a:r>
              <a:rPr lang="en-US" dirty="0"/>
              <a:t>Black,</a:t>
            </a:r>
            <a:br>
              <a:rPr lang="en-US" dirty="0"/>
            </a:br>
            <a:r>
              <a:rPr lang="en-US" dirty="0"/>
              <a:t>max 4-lines</a:t>
            </a:r>
          </a:p>
        </p:txBody>
      </p:sp>
      <p:sp>
        <p:nvSpPr>
          <p:cNvPr id="10" name="SubTitle_TM">
            <a:extLst>
              <a:ext uri="{FF2B5EF4-FFF2-40B4-BE49-F238E27FC236}">
                <a16:creationId xmlns:a16="http://schemas.microsoft.com/office/drawing/2014/main" id="{ED5DEA0B-CF0D-4EE6-B6A8-90BAF3DE8AF1}"/>
              </a:ext>
            </a:extLst>
          </p:cNvPr>
          <p:cNvSpPr>
            <a:spLocks noGrp="1" noChangeArrowheads="1"/>
          </p:cNvSpPr>
          <p:nvPr>
            <p:ph type="subTitle" idx="1" hasCustomPrompt="1"/>
          </p:nvPr>
        </p:nvSpPr>
        <p:spPr>
          <a:xfrm>
            <a:off x="479424" y="4149725"/>
            <a:ext cx="5472113" cy="2087563"/>
          </a:xfrm>
          <a:prstGeom prst="rect">
            <a:avLst/>
          </a:prstGeom>
        </p:spPr>
        <p:txBody>
          <a:bodyPr rIns="0" anchor="t"/>
          <a:lstStyle>
            <a:lvl1pPr marL="0" indent="0">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Speaker,</a:t>
            </a:r>
            <a:br>
              <a:rPr lang="en-US" dirty="0"/>
            </a:br>
            <a:r>
              <a:rPr lang="en-US" dirty="0"/>
              <a:t>Black, Arial 20pt</a:t>
            </a:r>
          </a:p>
        </p:txBody>
      </p:sp>
      <p:pic>
        <p:nvPicPr>
          <p:cNvPr id="6" name="Graphic 5">
            <a:extLst>
              <a:ext uri="{FF2B5EF4-FFF2-40B4-BE49-F238E27FC236}">
                <a16:creationId xmlns:a16="http://schemas.microsoft.com/office/drawing/2014/main" id="{E0F7625D-2507-407E-B5D2-5964ED88BA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0452" y="476250"/>
            <a:ext cx="256032" cy="256032"/>
          </a:xfrm>
          <a:prstGeom prst="rect">
            <a:avLst/>
          </a:prstGeom>
        </p:spPr>
      </p:pic>
      <p:sp>
        <p:nvSpPr>
          <p:cNvPr id="7" name="Content Placeholder 5">
            <a:extLst>
              <a:ext uri="{FF2B5EF4-FFF2-40B4-BE49-F238E27FC236}">
                <a16:creationId xmlns:a16="http://schemas.microsoft.com/office/drawing/2014/main" id="{DFAA13CC-4EB0-42A9-BE00-4AF20DE9FC03}"/>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latin typeface="Arial" panose="020B0604020202020204" pitchFamily="34" charset="0"/>
              </a:rPr>
              <a:t>Az </a:t>
            </a:r>
            <a:r>
              <a:rPr lang="hu-HU" sz="1200" dirty="0">
                <a:latin typeface="Arial" panose="020B0604020202020204" pitchFamily="34" charset="0"/>
              </a:rPr>
              <a:t>Ericsson Magyarország </a:t>
            </a:r>
            <a:r>
              <a:rPr lang="hu-HU" sz="1200" noProof="0" dirty="0">
                <a:latin typeface="Arial" panose="020B0604020202020204" pitchFamily="34" charset="0"/>
              </a:rPr>
              <a:t>els</a:t>
            </a:r>
            <a:r>
              <a:rPr lang="hu-HU" sz="1200" dirty="0">
                <a:latin typeface="Arial" panose="020B0604020202020204" pitchFamily="34" charset="0"/>
              </a:rPr>
              <a:t>ő negyedszázada</a:t>
            </a:r>
          </a:p>
        </p:txBody>
      </p:sp>
    </p:spTree>
    <p:extLst>
      <p:ext uri="{BB962C8B-B14F-4D97-AF65-F5344CB8AC3E}">
        <p14:creationId xmlns:p14="http://schemas.microsoft.com/office/powerpoint/2010/main" val="1177055427"/>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eynote Cover Page w. Dark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368127A-B068-4F16-BC03-AF06DDDB17AE}"/>
              </a:ext>
            </a:extLst>
          </p:cNvPr>
          <p:cNvSpPr>
            <a:spLocks noGrp="1"/>
          </p:cNvSpPr>
          <p:nvPr>
            <p:ph type="pic" sz="quarter" idx="10" hasCustomPrompt="1"/>
          </p:nvPr>
        </p:nvSpPr>
        <p:spPr>
          <a:xfrm>
            <a:off x="1" y="0"/>
            <a:ext cx="12192000" cy="6858000"/>
          </a:xfrm>
          <a:prstGeom prst="rect">
            <a:avLst/>
          </a:prstGeom>
          <a:solidFill>
            <a:schemeClr val="tx1"/>
          </a:solidFill>
        </p:spPr>
        <p:txBody>
          <a:bodyPr anchor="ctr"/>
          <a:lstStyle>
            <a:lvl1pPr marL="0" indent="0" algn="ctr">
              <a:buNone/>
              <a:defRPr>
                <a:solidFill>
                  <a:schemeClr val="bg1"/>
                </a:solidFill>
              </a:defRPr>
            </a:lvl1pPr>
          </a:lstStyle>
          <a:p>
            <a:r>
              <a:rPr lang="en-US" dirty="0"/>
              <a:t>                                                                      Click icon to add a dark image</a:t>
            </a:r>
          </a:p>
        </p:txBody>
      </p:sp>
      <p:sp>
        <p:nvSpPr>
          <p:cNvPr id="9" name="Title_TM">
            <a:extLst>
              <a:ext uri="{FF2B5EF4-FFF2-40B4-BE49-F238E27FC236}">
                <a16:creationId xmlns:a16="http://schemas.microsoft.com/office/drawing/2014/main" id="{696C7C8F-5086-466A-8108-2FE0A8663D59}"/>
              </a:ext>
            </a:extLst>
          </p:cNvPr>
          <p:cNvSpPr>
            <a:spLocks noGrp="1" noChangeArrowheads="1"/>
          </p:cNvSpPr>
          <p:nvPr>
            <p:ph type="ctrTitle" hasCustomPrompt="1"/>
          </p:nvPr>
        </p:nvSpPr>
        <p:spPr>
          <a:xfrm>
            <a:off x="479425" y="476250"/>
            <a:ext cx="8353426" cy="2288721"/>
          </a:xfrm>
          <a:noFill/>
          <a:ln w="9525">
            <a:noFill/>
            <a:miter lim="800000"/>
            <a:headEnd/>
            <a:tailEnd/>
          </a:ln>
        </p:spPr>
        <p:txBody>
          <a:bodyPr anchor="t"/>
          <a:lstStyle>
            <a:lvl1pPr>
              <a:defRPr lang="en-US" sz="6000" b="0" dirty="0">
                <a:solidFill>
                  <a:schemeClr val="bg1"/>
                </a:solidFill>
              </a:defRPr>
            </a:lvl1pPr>
          </a:lstStyle>
          <a:p>
            <a:pPr lvl="0"/>
            <a:r>
              <a:rPr lang="en-US" dirty="0"/>
              <a:t>Presentation title,</a:t>
            </a:r>
            <a:br>
              <a:rPr lang="en-US" dirty="0"/>
            </a:br>
            <a:r>
              <a:rPr lang="en-US" dirty="0"/>
              <a:t>Arial 60pt,</a:t>
            </a:r>
            <a:br>
              <a:rPr lang="en-US" dirty="0"/>
            </a:br>
            <a:r>
              <a:rPr lang="en-US" dirty="0"/>
              <a:t>White,</a:t>
            </a:r>
            <a:br>
              <a:rPr lang="en-US" dirty="0"/>
            </a:br>
            <a:r>
              <a:rPr lang="en-US" dirty="0"/>
              <a:t>max 4-lines</a:t>
            </a:r>
          </a:p>
        </p:txBody>
      </p:sp>
      <p:sp>
        <p:nvSpPr>
          <p:cNvPr id="10" name="SubTitle_TM">
            <a:extLst>
              <a:ext uri="{FF2B5EF4-FFF2-40B4-BE49-F238E27FC236}">
                <a16:creationId xmlns:a16="http://schemas.microsoft.com/office/drawing/2014/main" id="{ED5DEA0B-CF0D-4EE6-B6A8-90BAF3DE8AF1}"/>
              </a:ext>
            </a:extLst>
          </p:cNvPr>
          <p:cNvSpPr>
            <a:spLocks noGrp="1" noChangeArrowheads="1"/>
          </p:cNvSpPr>
          <p:nvPr>
            <p:ph type="subTitle" idx="1" hasCustomPrompt="1"/>
          </p:nvPr>
        </p:nvSpPr>
        <p:spPr>
          <a:xfrm>
            <a:off x="479424" y="4149725"/>
            <a:ext cx="5472113" cy="2087563"/>
          </a:xfrm>
          <a:prstGeom prst="rect">
            <a:avLst/>
          </a:prstGeom>
        </p:spPr>
        <p:txBody>
          <a:bodyPr rIns="0" anchor="t"/>
          <a:lstStyle>
            <a:lvl1pPr marL="0" indent="0">
              <a:lnSpc>
                <a:spcPct val="100000"/>
              </a:lnSpc>
              <a:spcBef>
                <a:spcPts val="0"/>
              </a:spcBef>
              <a:buFont typeface="Ericsson Hilda Light" charset="0"/>
              <a:buNone/>
              <a:defRPr sz="2000" b="0" i="0" baseline="0">
                <a:solidFill>
                  <a:schemeClr val="bg1"/>
                </a:solidFill>
                <a:latin typeface="Arial" panose="020B0604020202020204" pitchFamily="34" charset="0"/>
              </a:defRPr>
            </a:lvl1pPr>
          </a:lstStyle>
          <a:p>
            <a:r>
              <a:rPr lang="en-US" dirty="0"/>
              <a:t>Speaker,</a:t>
            </a:r>
            <a:br>
              <a:rPr lang="en-US" dirty="0"/>
            </a:br>
            <a:r>
              <a:rPr lang="en-US" dirty="0"/>
              <a:t>White, Arial 20pt</a:t>
            </a:r>
          </a:p>
        </p:txBody>
      </p:sp>
      <p:pic>
        <p:nvPicPr>
          <p:cNvPr id="7" name="Graphic 6">
            <a:extLst>
              <a:ext uri="{FF2B5EF4-FFF2-40B4-BE49-F238E27FC236}">
                <a16:creationId xmlns:a16="http://schemas.microsoft.com/office/drawing/2014/main" id="{7753C092-06FE-4B22-BAB1-EBEB69074D0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11" name="Content Placeholder 5">
            <a:extLst>
              <a:ext uri="{FF2B5EF4-FFF2-40B4-BE49-F238E27FC236}">
                <a16:creationId xmlns:a16="http://schemas.microsoft.com/office/drawing/2014/main" id="{BE4FEAA7-62D1-4E8D-8AC3-580AC0DB3471}"/>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solidFill>
                  <a:schemeClr val="bg1"/>
                </a:solidFill>
                <a:latin typeface="Arial" panose="020B0604020202020204" pitchFamily="34" charset="0"/>
              </a:rPr>
              <a:t>Az </a:t>
            </a:r>
            <a:r>
              <a:rPr lang="hu-HU" sz="1200" dirty="0">
                <a:solidFill>
                  <a:schemeClr val="bg1"/>
                </a:solidFill>
                <a:latin typeface="Arial" panose="020B0604020202020204" pitchFamily="34" charset="0"/>
              </a:rPr>
              <a:t>Ericsson Magyarország </a:t>
            </a:r>
            <a:r>
              <a:rPr lang="hu-HU" sz="1200" noProof="0" dirty="0">
                <a:solidFill>
                  <a:schemeClr val="bg1"/>
                </a:solidFill>
                <a:latin typeface="Arial" panose="020B0604020202020204" pitchFamily="34" charset="0"/>
              </a:rPr>
              <a:t>els</a:t>
            </a:r>
            <a:r>
              <a:rPr lang="hu-HU" sz="1200" dirty="0">
                <a:solidFill>
                  <a:schemeClr val="bg1"/>
                </a:solidFill>
                <a:latin typeface="Arial" panose="020B0604020202020204" pitchFamily="34" charset="0"/>
              </a:rPr>
              <a:t>ő negyedszázada</a:t>
            </a:r>
          </a:p>
        </p:txBody>
      </p:sp>
    </p:spTree>
    <p:extLst>
      <p:ext uri="{BB962C8B-B14F-4D97-AF65-F5344CB8AC3E}">
        <p14:creationId xmlns:p14="http://schemas.microsoft.com/office/powerpoint/2010/main" val="2064663325"/>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atement Page 1">
    <p:spTree>
      <p:nvGrpSpPr>
        <p:cNvPr id="1" name=""/>
        <p:cNvGrpSpPr/>
        <p:nvPr/>
      </p:nvGrpSpPr>
      <p:grpSpPr>
        <a:xfrm>
          <a:off x="0" y="0"/>
          <a:ext cx="0" cy="0"/>
          <a:chOff x="0" y="0"/>
          <a:chExt cx="0" cy="0"/>
        </a:xfrm>
      </p:grpSpPr>
      <p:sp>
        <p:nvSpPr>
          <p:cNvPr id="4" name="Rectangle 3"/>
          <p:cNvSpPr/>
          <p:nvPr userDrawn="1"/>
        </p:nvSpPr>
        <p:spPr bwMode="auto">
          <a:xfrm>
            <a:off x="0" y="0"/>
            <a:ext cx="12192000" cy="6858000"/>
          </a:xfrm>
          <a:prstGeom prst="rect">
            <a:avLst/>
          </a:prstGeom>
          <a:solidFill>
            <a:schemeClr val="accent1"/>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b="0" i="0" dirty="0">
              <a:latin typeface="Arial" panose="020B0604020202020204" pitchFamily="34" charset="0"/>
              <a:cs typeface="+mn-cs"/>
            </a:endParaRPr>
          </a:p>
        </p:txBody>
      </p:sp>
      <p:sp>
        <p:nvSpPr>
          <p:cNvPr id="11" name="Title_TM">
            <a:extLst>
              <a:ext uri="{FF2B5EF4-FFF2-40B4-BE49-F238E27FC236}">
                <a16:creationId xmlns:a16="http://schemas.microsoft.com/office/drawing/2014/main" id="{48FE7FF9-3930-4C4A-8BC6-EB9A286812D4}"/>
              </a:ext>
            </a:extLst>
          </p:cNvPr>
          <p:cNvSpPr>
            <a:spLocks noGrp="1" noChangeArrowheads="1"/>
          </p:cNvSpPr>
          <p:nvPr>
            <p:ph type="ctrTitle" hasCustomPrompt="1"/>
          </p:nvPr>
        </p:nvSpPr>
        <p:spPr>
          <a:xfrm>
            <a:off x="479424" y="476250"/>
            <a:ext cx="8353425" cy="3457575"/>
          </a:xfrm>
          <a:noFill/>
          <a:ln w="9525">
            <a:noFill/>
            <a:miter lim="800000"/>
            <a:headEnd/>
            <a:tailEnd/>
          </a:ln>
        </p:spPr>
        <p:txBody>
          <a:bodyPr/>
          <a:lstStyle>
            <a:lvl1pPr>
              <a:defRPr lang="en-US" sz="6000" b="0" dirty="0">
                <a:solidFill>
                  <a:schemeClr val="bg1"/>
                </a:solidFill>
              </a:defRPr>
            </a:lvl1pPr>
          </a:lstStyle>
          <a:p>
            <a:pPr lvl="0"/>
            <a:r>
              <a:rPr lang="en-US" dirty="0"/>
              <a:t>Chapter/section divider or Statement/fact/quote, </a:t>
            </a:r>
            <a:br>
              <a:rPr lang="en-US" dirty="0"/>
            </a:br>
            <a:r>
              <a:rPr lang="en-US" dirty="0"/>
              <a:t>Arial 60pt, </a:t>
            </a:r>
            <a:br>
              <a:rPr lang="en-US" dirty="0"/>
            </a:br>
            <a:r>
              <a:rPr lang="en-US" dirty="0"/>
              <a:t>White, </a:t>
            </a:r>
            <a:br>
              <a:rPr lang="en-US" dirty="0"/>
            </a:br>
            <a:r>
              <a:rPr lang="en-US" dirty="0"/>
              <a:t>max 5-lines</a:t>
            </a:r>
          </a:p>
        </p:txBody>
      </p:sp>
      <p:sp>
        <p:nvSpPr>
          <p:cNvPr id="12" name="SubTitle_TM">
            <a:extLst>
              <a:ext uri="{FF2B5EF4-FFF2-40B4-BE49-F238E27FC236}">
                <a16:creationId xmlns:a16="http://schemas.microsoft.com/office/drawing/2014/main" id="{A60848B0-180A-4C02-A8B3-E172AF538B61}"/>
              </a:ext>
            </a:extLst>
          </p:cNvPr>
          <p:cNvSpPr>
            <a:spLocks noGrp="1" noChangeArrowheads="1"/>
          </p:cNvSpPr>
          <p:nvPr>
            <p:ph type="subTitle" idx="1" hasCustomPrompt="1"/>
          </p:nvPr>
        </p:nvSpPr>
        <p:spPr>
          <a:xfrm>
            <a:off x="479425" y="4149725"/>
            <a:ext cx="5472113" cy="2087563"/>
          </a:xfrm>
          <a:prstGeom prst="rect">
            <a:avLst/>
          </a:prstGeom>
        </p:spPr>
        <p:txBody>
          <a:bodyPr rIns="0" anchor="ctr"/>
          <a:lstStyle>
            <a:lvl1pPr marL="0" indent="0">
              <a:lnSpc>
                <a:spcPct val="100000"/>
              </a:lnSpc>
              <a:spcBef>
                <a:spcPts val="0"/>
              </a:spcBef>
              <a:buFont typeface="Ericsson Hilda Light" charset="0"/>
              <a:buNone/>
              <a:defRPr sz="2000" b="0" i="0" baseline="0">
                <a:solidFill>
                  <a:schemeClr val="bg1"/>
                </a:solidFill>
                <a:latin typeface="Arial" panose="020B0604020202020204" pitchFamily="34" charset="0"/>
              </a:defRPr>
            </a:lvl1pPr>
          </a:lstStyle>
          <a:p>
            <a:r>
              <a:rPr lang="en-US" dirty="0"/>
              <a:t>Statement/quote source, </a:t>
            </a:r>
          </a:p>
          <a:p>
            <a:r>
              <a:rPr lang="en-US" dirty="0"/>
              <a:t>White, Arial 20pt</a:t>
            </a:r>
          </a:p>
        </p:txBody>
      </p:sp>
      <p:pic>
        <p:nvPicPr>
          <p:cNvPr id="6" name="Graphic 5">
            <a:extLst>
              <a:ext uri="{FF2B5EF4-FFF2-40B4-BE49-F238E27FC236}">
                <a16:creationId xmlns:a16="http://schemas.microsoft.com/office/drawing/2014/main" id="{5035D0DD-E99D-4FBA-B8C0-65E91EC04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7" name="Content Placeholder 5">
            <a:extLst>
              <a:ext uri="{FF2B5EF4-FFF2-40B4-BE49-F238E27FC236}">
                <a16:creationId xmlns:a16="http://schemas.microsoft.com/office/drawing/2014/main" id="{9B2AF921-75B2-4E6D-BFDF-2DF4D2FAA3E7}"/>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solidFill>
                  <a:schemeClr val="bg1"/>
                </a:solidFill>
                <a:latin typeface="Arial" panose="020B0604020202020204" pitchFamily="34" charset="0"/>
              </a:rPr>
              <a:t>Az </a:t>
            </a:r>
            <a:r>
              <a:rPr lang="hu-HU" sz="1200" dirty="0">
                <a:solidFill>
                  <a:schemeClr val="bg1"/>
                </a:solidFill>
                <a:latin typeface="Arial" panose="020B0604020202020204" pitchFamily="34" charset="0"/>
              </a:rPr>
              <a:t>Ericsson Magyarország </a:t>
            </a:r>
            <a:r>
              <a:rPr lang="hu-HU" sz="1200" noProof="0" dirty="0">
                <a:solidFill>
                  <a:schemeClr val="bg1"/>
                </a:solidFill>
                <a:latin typeface="Arial" panose="020B0604020202020204" pitchFamily="34" charset="0"/>
              </a:rPr>
              <a:t>els</a:t>
            </a:r>
            <a:r>
              <a:rPr lang="hu-HU" sz="1200" dirty="0">
                <a:solidFill>
                  <a:schemeClr val="bg1"/>
                </a:solidFill>
                <a:latin typeface="Arial" panose="020B0604020202020204" pitchFamily="34" charset="0"/>
              </a:rPr>
              <a:t>ő negyedszázada</a:t>
            </a:r>
          </a:p>
        </p:txBody>
      </p:sp>
    </p:spTree>
    <p:extLst>
      <p:ext uri="{BB962C8B-B14F-4D97-AF65-F5344CB8AC3E}">
        <p14:creationId xmlns:p14="http://schemas.microsoft.com/office/powerpoint/2010/main" val="2108219646"/>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ement Page 7">
    <p:spTree>
      <p:nvGrpSpPr>
        <p:cNvPr id="1" name=""/>
        <p:cNvGrpSpPr/>
        <p:nvPr/>
      </p:nvGrpSpPr>
      <p:grpSpPr>
        <a:xfrm>
          <a:off x="0" y="0"/>
          <a:ext cx="0" cy="0"/>
          <a:chOff x="0" y="0"/>
          <a:chExt cx="0" cy="0"/>
        </a:xfrm>
      </p:grpSpPr>
      <p:sp>
        <p:nvSpPr>
          <p:cNvPr id="9" name="Title_TM">
            <a:extLst>
              <a:ext uri="{FF2B5EF4-FFF2-40B4-BE49-F238E27FC236}">
                <a16:creationId xmlns:a16="http://schemas.microsoft.com/office/drawing/2014/main" id="{696C7C8F-5086-466A-8108-2FE0A8663D59}"/>
              </a:ext>
            </a:extLst>
          </p:cNvPr>
          <p:cNvSpPr>
            <a:spLocks noGrp="1" noChangeArrowheads="1"/>
          </p:cNvSpPr>
          <p:nvPr>
            <p:ph type="ctrTitle" hasCustomPrompt="1"/>
          </p:nvPr>
        </p:nvSpPr>
        <p:spPr>
          <a:xfrm>
            <a:off x="479425" y="476250"/>
            <a:ext cx="8353426" cy="3457575"/>
          </a:xfrm>
          <a:noFill/>
          <a:ln w="9525">
            <a:noFill/>
            <a:miter lim="800000"/>
            <a:headEnd/>
            <a:tailEnd/>
          </a:ln>
        </p:spPr>
        <p:txBody>
          <a:bodyPr/>
          <a:lstStyle>
            <a:lvl1pPr>
              <a:defRPr lang="en-US" sz="6000" b="0" dirty="0">
                <a:solidFill>
                  <a:schemeClr val="tx1"/>
                </a:solidFill>
              </a:defRPr>
            </a:lvl1pPr>
          </a:lstStyle>
          <a:p>
            <a:pPr lvl="0"/>
            <a:r>
              <a:rPr lang="en-US" dirty="0"/>
              <a:t>Chapter/section divider or Statement/fact/quote, </a:t>
            </a:r>
            <a:br>
              <a:rPr lang="en-US" dirty="0"/>
            </a:br>
            <a:r>
              <a:rPr lang="en-US" dirty="0"/>
              <a:t>Arial 60pt, </a:t>
            </a:r>
            <a:br>
              <a:rPr lang="en-US" dirty="0"/>
            </a:br>
            <a:r>
              <a:rPr lang="en-US" dirty="0"/>
              <a:t>Black, </a:t>
            </a:r>
            <a:br>
              <a:rPr lang="en-US" dirty="0"/>
            </a:br>
            <a:r>
              <a:rPr lang="en-US" dirty="0"/>
              <a:t>max 5-lines</a:t>
            </a:r>
          </a:p>
        </p:txBody>
      </p:sp>
      <p:sp>
        <p:nvSpPr>
          <p:cNvPr id="10" name="SubTitle_TM">
            <a:extLst>
              <a:ext uri="{FF2B5EF4-FFF2-40B4-BE49-F238E27FC236}">
                <a16:creationId xmlns:a16="http://schemas.microsoft.com/office/drawing/2014/main" id="{ED5DEA0B-CF0D-4EE6-B6A8-90BAF3DE8AF1}"/>
              </a:ext>
            </a:extLst>
          </p:cNvPr>
          <p:cNvSpPr>
            <a:spLocks noGrp="1" noChangeArrowheads="1"/>
          </p:cNvSpPr>
          <p:nvPr>
            <p:ph type="subTitle" idx="1" hasCustomPrompt="1"/>
          </p:nvPr>
        </p:nvSpPr>
        <p:spPr>
          <a:xfrm>
            <a:off x="479425" y="4149725"/>
            <a:ext cx="5472114" cy="2087563"/>
          </a:xfrm>
          <a:prstGeom prst="rect">
            <a:avLst/>
          </a:prstGeom>
        </p:spPr>
        <p:txBody>
          <a:bodyPr rIns="0" anchor="ctr"/>
          <a:lstStyle>
            <a:lvl1pPr marL="0" indent="0">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Statement/quote source, </a:t>
            </a:r>
          </a:p>
          <a:p>
            <a:r>
              <a:rPr lang="en-US" dirty="0"/>
              <a:t>Black, Arial 20pt</a:t>
            </a:r>
          </a:p>
        </p:txBody>
      </p:sp>
    </p:spTree>
    <p:extLst>
      <p:ext uri="{BB962C8B-B14F-4D97-AF65-F5344CB8AC3E}">
        <p14:creationId xmlns:p14="http://schemas.microsoft.com/office/powerpoint/2010/main" val="3355176887"/>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Section Page">
    <p:spTree>
      <p:nvGrpSpPr>
        <p:cNvPr id="1" name=""/>
        <p:cNvGrpSpPr/>
        <p:nvPr/>
      </p:nvGrpSpPr>
      <p:grpSpPr>
        <a:xfrm>
          <a:off x="0" y="0"/>
          <a:ext cx="0" cy="0"/>
          <a:chOff x="0" y="0"/>
          <a:chExt cx="0" cy="0"/>
        </a:xfrm>
      </p:grpSpPr>
      <p:sp>
        <p:nvSpPr>
          <p:cNvPr id="22531" name="Title_TM"/>
          <p:cNvSpPr>
            <a:spLocks noGrp="1" noChangeArrowheads="1"/>
          </p:cNvSpPr>
          <p:nvPr>
            <p:ph type="ctrTitle" hasCustomPrompt="1"/>
          </p:nvPr>
        </p:nvSpPr>
        <p:spPr>
          <a:xfrm>
            <a:off x="479425" y="476251"/>
            <a:ext cx="8353425" cy="3457574"/>
          </a:xfrm>
          <a:noFill/>
          <a:ln w="9525">
            <a:noFill/>
            <a:miter lim="800000"/>
            <a:headEnd/>
            <a:tailEnd/>
          </a:ln>
        </p:spPr>
        <p:txBody>
          <a:bodyPr/>
          <a:lstStyle>
            <a:lvl1pPr>
              <a:defRPr lang="en-US" sz="6000" b="0" baseline="0" dirty="0">
                <a:solidFill>
                  <a:schemeClr val="tx1"/>
                </a:solidFill>
              </a:defRPr>
            </a:lvl1pPr>
          </a:lstStyle>
          <a:p>
            <a:pPr lvl="0"/>
            <a:r>
              <a:rPr lang="en-US" dirty="0"/>
              <a:t>Chapter/section, </a:t>
            </a:r>
            <a:br>
              <a:rPr lang="en-US" dirty="0"/>
            </a:br>
            <a:r>
              <a:rPr lang="en-US" dirty="0"/>
              <a:t>Arial 60pt, Black, </a:t>
            </a:r>
            <a:br>
              <a:rPr lang="en-US" dirty="0"/>
            </a:br>
            <a:r>
              <a:rPr lang="en-US" dirty="0"/>
              <a:t>max 4-lines</a:t>
            </a:r>
          </a:p>
        </p:txBody>
      </p:sp>
    </p:spTree>
    <p:extLst>
      <p:ext uri="{BB962C8B-B14F-4D97-AF65-F5344CB8AC3E}">
        <p14:creationId xmlns:p14="http://schemas.microsoft.com/office/powerpoint/2010/main" val="1793964376"/>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7" name="Content_SM"/>
          <p:cNvSpPr>
            <a:spLocks noGrp="1" noChangeArrowheads="1"/>
          </p:cNvSpPr>
          <p:nvPr>
            <p:ph type="body" idx="1"/>
          </p:nvPr>
        </p:nvSpPr>
        <p:spPr bwMode="auto">
          <a:xfrm>
            <a:off x="479425" y="1844675"/>
            <a:ext cx="11233150" cy="4392612"/>
          </a:xfrm>
          <a:prstGeom prst="rect">
            <a:avLst/>
          </a:prstGeom>
          <a:noFill/>
          <a:ln w="9525">
            <a:noFill/>
            <a:miter lim="800000"/>
            <a:headEnd/>
            <a:tailEnd/>
          </a:ln>
        </p:spPr>
        <p:txBody>
          <a:bodyPr vert="horz" wrap="square" lIns="72000" tIns="36000" rIns="73152" bIns="36576" numCol="1" anchor="t" anchorCtr="0" compatLnSpc="1">
            <a:prstTxWarp prst="textNoShape">
              <a:avLst/>
            </a:prstTxWarp>
          </a:body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
        <p:nvSpPr>
          <p:cNvPr id="21506" name="Title_SM"/>
          <p:cNvSpPr>
            <a:spLocks noGrp="1" noChangeArrowheads="1"/>
          </p:cNvSpPr>
          <p:nvPr>
            <p:ph type="title"/>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p>
            <a:pPr lvl="0"/>
            <a:r>
              <a:rPr lang="en-US" dirty="0"/>
              <a:t>Slide title, Arial 40pt, Black, </a:t>
            </a:r>
            <a:br>
              <a:rPr lang="en-US" dirty="0"/>
            </a:br>
            <a:r>
              <a:rPr lang="en-US" dirty="0"/>
              <a:t>max 2-lines</a:t>
            </a:r>
          </a:p>
        </p:txBody>
      </p:sp>
      <p:pic>
        <p:nvPicPr>
          <p:cNvPr id="6" name="Graphic 5">
            <a:extLst>
              <a:ext uri="{FF2B5EF4-FFF2-40B4-BE49-F238E27FC236}">
                <a16:creationId xmlns:a16="http://schemas.microsoft.com/office/drawing/2014/main" id="{DE25556D-527C-4037-A1EA-D4D374B5DCA7}"/>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1490452" y="476250"/>
            <a:ext cx="256032" cy="256032"/>
          </a:xfrm>
          <a:prstGeom prst="rect">
            <a:avLst/>
          </a:prstGeom>
        </p:spPr>
      </p:pic>
      <p:sp>
        <p:nvSpPr>
          <p:cNvPr id="7" name="Content Placeholder 5">
            <a:extLst>
              <a:ext uri="{FF2B5EF4-FFF2-40B4-BE49-F238E27FC236}">
                <a16:creationId xmlns:a16="http://schemas.microsoft.com/office/drawing/2014/main" id="{D9BE3C31-7F9D-234F-A855-9D83572733C1}"/>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latin typeface="Arial" panose="020B0604020202020204" pitchFamily="34" charset="0"/>
              </a:rPr>
              <a:t>Az </a:t>
            </a:r>
            <a:r>
              <a:rPr lang="hu-HU" sz="1200" dirty="0">
                <a:latin typeface="Arial" panose="020B0604020202020204" pitchFamily="34" charset="0"/>
              </a:rPr>
              <a:t>Ericsson Magyarország </a:t>
            </a:r>
            <a:r>
              <a:rPr lang="hu-HU" sz="1200" noProof="0" dirty="0">
                <a:latin typeface="Arial" panose="020B0604020202020204" pitchFamily="34" charset="0"/>
              </a:rPr>
              <a:t>els</a:t>
            </a:r>
            <a:r>
              <a:rPr lang="hu-HU" sz="1200" dirty="0">
                <a:latin typeface="Arial" panose="020B0604020202020204" pitchFamily="34" charset="0"/>
              </a:rPr>
              <a:t>ő negyedszázada</a:t>
            </a:r>
          </a:p>
        </p:txBody>
      </p:sp>
    </p:spTree>
    <p:extLst>
      <p:ext uri="{BB962C8B-B14F-4D97-AF65-F5344CB8AC3E}">
        <p14:creationId xmlns:p14="http://schemas.microsoft.com/office/powerpoint/2010/main" val="2523064765"/>
      </p:ext>
    </p:extLst>
  </p:cSld>
  <p:clrMap bg1="lt1" tx1="dk1" bg2="lt2" tx2="dk2" accent1="accent1" accent2="accent2" accent3="accent3" accent4="accent4" accent5="accent5" accent6="accent6" hlink="hlink" folHlink="folHlink"/>
  <p:sldLayoutIdLst>
    <p:sldLayoutId id="2147483661" r:id="rId1"/>
    <p:sldLayoutId id="2147483695" r:id="rId2"/>
    <p:sldLayoutId id="2147483693" r:id="rId3"/>
    <p:sldLayoutId id="2147483662" r:id="rId4"/>
    <p:sldLayoutId id="2147483663" r:id="rId5"/>
    <p:sldLayoutId id="2147483664" r:id="rId6"/>
    <p:sldLayoutId id="2147483665" r:id="rId7"/>
    <p:sldLayoutId id="2147483671" r:id="rId8"/>
    <p:sldLayoutId id="2147483672" r:id="rId9"/>
    <p:sldLayoutId id="2147483691" r:id="rId10"/>
    <p:sldLayoutId id="2147483673" r:id="rId11"/>
    <p:sldLayoutId id="2147483697" r:id="rId12"/>
    <p:sldLayoutId id="2147483703" r:id="rId13"/>
    <p:sldLayoutId id="2147483674" r:id="rId14"/>
    <p:sldLayoutId id="2147483694" r:id="rId15"/>
    <p:sldLayoutId id="2147483682" r:id="rId16"/>
    <p:sldLayoutId id="2147483683" r:id="rId17"/>
    <p:sldLayoutId id="2147483684" r:id="rId18"/>
    <p:sldLayoutId id="2147483685" r:id="rId19"/>
    <p:sldLayoutId id="2147483675" r:id="rId20"/>
    <p:sldLayoutId id="2147483676" r:id="rId21"/>
    <p:sldLayoutId id="2147483686" r:id="rId22"/>
    <p:sldLayoutId id="2147483687" r:id="rId23"/>
    <p:sldLayoutId id="2147483688" r:id="rId24"/>
    <p:sldLayoutId id="2147483689" r:id="rId25"/>
    <p:sldLayoutId id="2147483696" r:id="rId26"/>
    <p:sldLayoutId id="2147483677" r:id="rId27"/>
    <p:sldLayoutId id="2147483678" r:id="rId28"/>
    <p:sldLayoutId id="2147483679" r:id="rId29"/>
    <p:sldLayoutId id="2147483680" r:id="rId30"/>
    <p:sldLayoutId id="2147483690" r:id="rId31"/>
    <p:sldLayoutId id="2147483681" r:id="rId32"/>
    <p:sldLayoutId id="2147483692" r:id="rId33"/>
    <p:sldLayoutId id="2147483704" r:id="rId34"/>
    <p:sldLayoutId id="2147483705" r:id="rId35"/>
    <p:sldLayoutId id="2147483706" r:id="rId36"/>
  </p:sldLayoutIdLst>
  <p:hf sldNum="0" hdr="0" ftr="0" dt="0"/>
  <p:txStyles>
    <p:titleStyle>
      <a:lvl1pPr algn="l" rtl="0" eaLnBrk="1" fontAlgn="base" hangingPunct="1">
        <a:lnSpc>
          <a:spcPct val="85000"/>
        </a:lnSpc>
        <a:spcBef>
          <a:spcPts val="300"/>
        </a:spcBef>
        <a:spcAft>
          <a:spcPct val="0"/>
        </a:spcAft>
        <a:defRPr sz="4000" b="0" i="0" kern="1400" spc="-160">
          <a:solidFill>
            <a:schemeClr val="tx1"/>
          </a:solidFill>
          <a:latin typeface="Arial" panose="020B0604020202020204" pitchFamily="34" charset="0"/>
          <a:ea typeface="+mj-ea"/>
          <a:cs typeface="+mj-cs"/>
        </a:defRPr>
      </a:lvl1pPr>
      <a:lvl2pPr algn="l" rtl="0" eaLnBrk="1" fontAlgn="base" hangingPunct="1">
        <a:lnSpc>
          <a:spcPct val="85000"/>
        </a:lnSpc>
        <a:spcBef>
          <a:spcPct val="0"/>
        </a:spcBef>
        <a:spcAft>
          <a:spcPct val="0"/>
        </a:spcAft>
        <a:defRPr sz="4000">
          <a:solidFill>
            <a:schemeClr val="tx1"/>
          </a:solidFill>
          <a:latin typeface="Ericsson Hilda" pitchFamily="2" charset="0"/>
        </a:defRPr>
      </a:lvl2pPr>
      <a:lvl3pPr algn="l" rtl="0" eaLnBrk="1" fontAlgn="base" hangingPunct="1">
        <a:lnSpc>
          <a:spcPct val="85000"/>
        </a:lnSpc>
        <a:spcBef>
          <a:spcPct val="0"/>
        </a:spcBef>
        <a:spcAft>
          <a:spcPct val="0"/>
        </a:spcAft>
        <a:defRPr sz="4000">
          <a:solidFill>
            <a:schemeClr val="tx1"/>
          </a:solidFill>
          <a:latin typeface="Ericsson Hilda" pitchFamily="2" charset="0"/>
        </a:defRPr>
      </a:lvl3pPr>
      <a:lvl4pPr algn="l" rtl="0" eaLnBrk="1" fontAlgn="base" hangingPunct="1">
        <a:lnSpc>
          <a:spcPct val="85000"/>
        </a:lnSpc>
        <a:spcBef>
          <a:spcPct val="0"/>
        </a:spcBef>
        <a:spcAft>
          <a:spcPct val="0"/>
        </a:spcAft>
        <a:defRPr sz="4000">
          <a:solidFill>
            <a:schemeClr val="tx1"/>
          </a:solidFill>
          <a:latin typeface="Ericsson Hilda" pitchFamily="2" charset="0"/>
        </a:defRPr>
      </a:lvl4pPr>
      <a:lvl5pPr algn="l" rtl="0" eaLnBrk="1" fontAlgn="base" hangingPunct="1">
        <a:lnSpc>
          <a:spcPct val="85000"/>
        </a:lnSpc>
        <a:spcBef>
          <a:spcPct val="0"/>
        </a:spcBef>
        <a:spcAft>
          <a:spcPct val="0"/>
        </a:spcAft>
        <a:defRPr sz="4000">
          <a:solidFill>
            <a:schemeClr val="tx1"/>
          </a:solidFill>
          <a:latin typeface="Ericsson Hilda" pitchFamily="2" charset="0"/>
        </a:defRPr>
      </a:lvl5pPr>
      <a:lvl6pPr marL="457200" algn="l" rtl="0" eaLnBrk="1" fontAlgn="base" hangingPunct="1">
        <a:spcBef>
          <a:spcPct val="0"/>
        </a:spcBef>
        <a:spcAft>
          <a:spcPct val="0"/>
        </a:spcAft>
        <a:defRPr sz="3200">
          <a:solidFill>
            <a:schemeClr val="tx1"/>
          </a:solidFill>
          <a:latin typeface="Ericsson Hilda" pitchFamily="2" charset="0"/>
        </a:defRPr>
      </a:lvl6pPr>
      <a:lvl7pPr marL="914400" algn="l" rtl="0" eaLnBrk="1" fontAlgn="base" hangingPunct="1">
        <a:spcBef>
          <a:spcPct val="0"/>
        </a:spcBef>
        <a:spcAft>
          <a:spcPct val="0"/>
        </a:spcAft>
        <a:defRPr sz="3200">
          <a:solidFill>
            <a:schemeClr val="tx1"/>
          </a:solidFill>
          <a:latin typeface="Ericsson Hilda" pitchFamily="2" charset="0"/>
        </a:defRPr>
      </a:lvl7pPr>
      <a:lvl8pPr marL="1371600" algn="l" rtl="0" eaLnBrk="1" fontAlgn="base" hangingPunct="1">
        <a:spcBef>
          <a:spcPct val="0"/>
        </a:spcBef>
        <a:spcAft>
          <a:spcPct val="0"/>
        </a:spcAft>
        <a:defRPr sz="3200">
          <a:solidFill>
            <a:schemeClr val="tx1"/>
          </a:solidFill>
          <a:latin typeface="Ericsson Hilda" pitchFamily="2" charset="0"/>
        </a:defRPr>
      </a:lvl8pPr>
      <a:lvl9pPr marL="1828800" algn="l" rtl="0" eaLnBrk="1" fontAlgn="base" hangingPunct="1">
        <a:spcBef>
          <a:spcPct val="0"/>
        </a:spcBef>
        <a:spcAft>
          <a:spcPct val="0"/>
        </a:spcAft>
        <a:defRPr sz="3200">
          <a:solidFill>
            <a:schemeClr val="tx1"/>
          </a:solidFill>
          <a:latin typeface="Ericsson Hilda" pitchFamily="2" charset="0"/>
        </a:defRPr>
      </a:lvl9pPr>
    </p:titleStyle>
    <p:body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panose="020B0604020202020204" pitchFamily="34" charset="0"/>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panose="020B0604020202020204" pitchFamily="34" charset="0"/>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panose="020B0604020202020204" pitchFamily="34" charset="0"/>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panose="020B0604020202020204" pitchFamily="34" charset="0"/>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panose="020B0604020202020204" pitchFamily="34" charset="0"/>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00">
          <p15:clr>
            <a:srgbClr val="A4A3A4"/>
          </p15:clr>
        </p15:guide>
        <p15:guide id="2" pos="302">
          <p15:clr>
            <a:srgbClr val="A4A3A4"/>
          </p15:clr>
        </p15:guide>
        <p15:guide id="3" pos="1935">
          <p15:clr>
            <a:srgbClr val="A4A3A4"/>
          </p15:clr>
        </p15:guide>
        <p15:guide id="4" orient="horz" pos="981">
          <p15:clr>
            <a:srgbClr val="A4A3A4"/>
          </p15:clr>
        </p15:guide>
        <p15:guide id="6" pos="2116">
          <p15:clr>
            <a:srgbClr val="A4A3A4"/>
          </p15:clr>
        </p15:guide>
        <p15:guide id="7" pos="3931">
          <p15:clr>
            <a:srgbClr val="A4A3A4"/>
          </p15:clr>
        </p15:guide>
        <p15:guide id="9" pos="3749">
          <p15:clr>
            <a:srgbClr val="A4A3A4"/>
          </p15:clr>
        </p15:guide>
        <p15:guide id="10" pos="5564">
          <p15:clr>
            <a:srgbClr val="A4A3A4"/>
          </p15:clr>
        </p15:guide>
        <p15:guide id="12" pos="5745">
          <p15:clr>
            <a:srgbClr val="A4A3A4"/>
          </p15:clr>
        </p15:guide>
        <p15:guide id="13" pos="7378">
          <p15:clr>
            <a:srgbClr val="A4A3A4"/>
          </p15:clr>
        </p15:guide>
        <p15:guide id="16" orient="horz" pos="2478">
          <p15:clr>
            <a:srgbClr val="A4A3A4"/>
          </p15:clr>
        </p15:guide>
        <p15:guide id="17" orient="horz" pos="2614">
          <p15:clr>
            <a:srgbClr val="A4A3A4"/>
          </p15:clr>
        </p15:guide>
        <p15:guide id="18" orient="horz" pos="3929">
          <p15:clr>
            <a:srgbClr val="A4A3A4"/>
          </p15:clr>
        </p15:guide>
        <p15:guide id="19" orient="horz" pos="4110">
          <p15:clr>
            <a:srgbClr val="A4A3A4"/>
          </p15:clr>
        </p15:guide>
        <p15:guide id="20" orient="horz" pos="1162">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7.svg"/><Relationship Id="rId5" Type="http://schemas.openxmlformats.org/officeDocument/2006/relationships/image" Target="../media/image3.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4.jp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4.jpg"/><Relationship Id="rId5" Type="http://schemas.openxmlformats.org/officeDocument/2006/relationships/image" Target="../media/image19.jp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4.jpg"/><Relationship Id="rId5" Type="http://schemas.openxmlformats.org/officeDocument/2006/relationships/image" Target="../media/image19.jp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0.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chart" Target="../charts/chart10.xml"/><Relationship Id="rId7"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1.jpg"/><Relationship Id="rId5" Type="http://schemas.openxmlformats.org/officeDocument/2006/relationships/image" Target="../media/image19.jp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chart" Target="../charts/chart12.xml"/><Relationship Id="rId7"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1.jpg"/><Relationship Id="rId5" Type="http://schemas.openxmlformats.org/officeDocument/2006/relationships/image" Target="../media/image19.jpg"/><Relationship Id="rId4" Type="http://schemas.openxmlformats.org/officeDocument/2006/relationships/image" Target="../media/image18.png"/><Relationship Id="rId9"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chart" Target="../charts/chart15.xml"/><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4.jpeg"/><Relationship Id="rId11" Type="http://schemas.openxmlformats.org/officeDocument/2006/relationships/image" Target="../media/image39.jp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jpg"/><Relationship Id="rId2" Type="http://schemas.openxmlformats.org/officeDocument/2006/relationships/image" Target="../media/image46.jpg"/><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0.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56.jpg"/><Relationship Id="rId5" Type="http://schemas.openxmlformats.org/officeDocument/2006/relationships/image" Target="../media/image55.jpg"/><Relationship Id="rId10" Type="http://schemas.openxmlformats.org/officeDocument/2006/relationships/image" Target="../media/image60.jpg"/><Relationship Id="rId4" Type="http://schemas.openxmlformats.org/officeDocument/2006/relationships/image" Target="../media/image54.png"/><Relationship Id="rId9"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31.xml"/><Relationship Id="rId5" Type="http://schemas.openxmlformats.org/officeDocument/2006/relationships/image" Target="../media/image64.jpg"/><Relationship Id="rId4" Type="http://schemas.openxmlformats.org/officeDocument/2006/relationships/image" Target="../media/image63.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generated with very high confidence">
            <a:extLst>
              <a:ext uri="{FF2B5EF4-FFF2-40B4-BE49-F238E27FC236}">
                <a16:creationId xmlns:a16="http://schemas.microsoft.com/office/drawing/2014/main" id="{CD350703-4DFE-4230-B356-4FCA582E2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482" y="1"/>
            <a:ext cx="6276518" cy="3676453"/>
          </a:xfrm>
          <a:prstGeom prst="rect">
            <a:avLst/>
          </a:prstGeom>
        </p:spPr>
      </p:pic>
      <p:pic>
        <p:nvPicPr>
          <p:cNvPr id="12" name="Bildobjekt 11"/>
          <p:cNvPicPr>
            <a:picLocks noChangeAspect="1"/>
          </p:cNvPicPr>
          <p:nvPr/>
        </p:nvPicPr>
        <p:blipFill rotWithShape="1">
          <a:blip r:embed="rId4">
            <a:extLst>
              <a:ext uri="{28A0092B-C50C-407E-A947-70E740481C1C}">
                <a14:useLocalDpi xmlns:a14="http://schemas.microsoft.com/office/drawing/2010/main" val="0"/>
              </a:ext>
            </a:extLst>
          </a:blip>
          <a:srcRect l="33919" t="2" r="22004"/>
          <a:stretch/>
        </p:blipFill>
        <p:spPr>
          <a:xfrm>
            <a:off x="0" y="0"/>
            <a:ext cx="4063999" cy="6857998"/>
          </a:xfrm>
          <a:prstGeom prst="rect">
            <a:avLst/>
          </a:prstGeom>
        </p:spPr>
      </p:pic>
      <p:pic>
        <p:nvPicPr>
          <p:cNvPr id="10" name="Graphic 9">
            <a:extLst>
              <a:ext uri="{FF2B5EF4-FFF2-40B4-BE49-F238E27FC236}">
                <a16:creationId xmlns:a16="http://schemas.microsoft.com/office/drawing/2014/main" id="{3D1A8740-0D06-4E15-9CA3-CD040E1295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87410" y="476250"/>
            <a:ext cx="261523" cy="261523"/>
          </a:xfrm>
          <a:prstGeom prst="rect">
            <a:avLst/>
          </a:prstGeom>
        </p:spPr>
      </p:pic>
      <p:pic>
        <p:nvPicPr>
          <p:cNvPr id="3" name="Picture 2">
            <a:extLst>
              <a:ext uri="{FF2B5EF4-FFF2-40B4-BE49-F238E27FC236}">
                <a16:creationId xmlns:a16="http://schemas.microsoft.com/office/drawing/2014/main" id="{3962AB47-105C-4D5B-AB8A-EDD73BAAD5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7176" y="3676450"/>
            <a:ext cx="5604824" cy="3181548"/>
          </a:xfrm>
          <a:prstGeom prst="rect">
            <a:avLst/>
          </a:prstGeom>
        </p:spPr>
      </p:pic>
      <p:pic>
        <p:nvPicPr>
          <p:cNvPr id="13" name="Bildobjekt 12"/>
          <p:cNvPicPr>
            <a:picLocks noChangeAspect="1"/>
          </p:cNvPicPr>
          <p:nvPr/>
        </p:nvPicPr>
        <p:blipFill rotWithShape="1">
          <a:blip r:embed="rId8">
            <a:extLst>
              <a:ext uri="{28A0092B-C50C-407E-A947-70E740481C1C}">
                <a14:useLocalDpi xmlns:a14="http://schemas.microsoft.com/office/drawing/2010/main" val="0"/>
              </a:ext>
            </a:extLst>
          </a:blip>
          <a:srcRect l="11543" r="53557"/>
          <a:stretch/>
        </p:blipFill>
        <p:spPr>
          <a:xfrm>
            <a:off x="3569648" y="-18460"/>
            <a:ext cx="4070353" cy="6857999"/>
          </a:xfrm>
          <a:prstGeom prst="rect">
            <a:avLst/>
          </a:prstGeom>
        </p:spPr>
      </p:pic>
      <p:sp>
        <p:nvSpPr>
          <p:cNvPr id="11" name="Rubrik 3">
            <a:extLst>
              <a:ext uri="{FF2B5EF4-FFF2-40B4-BE49-F238E27FC236}">
                <a16:creationId xmlns:a16="http://schemas.microsoft.com/office/drawing/2014/main" id="{31B21208-FF05-4C10-8CB0-3C7CC892A470}"/>
              </a:ext>
            </a:extLst>
          </p:cNvPr>
          <p:cNvSpPr>
            <a:spLocks noGrp="1"/>
          </p:cNvSpPr>
          <p:nvPr>
            <p:ph type="ctrTitle"/>
          </p:nvPr>
        </p:nvSpPr>
        <p:spPr>
          <a:xfrm>
            <a:off x="479425" y="476251"/>
            <a:ext cx="8008967" cy="3457574"/>
          </a:xfrm>
        </p:spPr>
        <p:txBody>
          <a:bodyPr/>
          <a:lstStyle/>
          <a:p>
            <a:r>
              <a:rPr lang="en-US" dirty="0">
                <a:solidFill>
                  <a:schemeClr val="bg1"/>
                </a:solidFill>
                <a:latin typeface="Arial" panose="020B0604020202020204" pitchFamily="34" charset="0"/>
                <a:cs typeface="Arial" panose="020B0604020202020204" pitchFamily="34" charset="0"/>
              </a:rPr>
              <a:t>Az Ericsson Magyarország első negyedszázada</a:t>
            </a:r>
          </a:p>
        </p:txBody>
      </p:sp>
      <p:sp>
        <p:nvSpPr>
          <p:cNvPr id="14" name="TextBox 23">
            <a:extLst>
              <a:ext uri="{FF2B5EF4-FFF2-40B4-BE49-F238E27FC236}">
                <a16:creationId xmlns:a16="http://schemas.microsoft.com/office/drawing/2014/main" id="{F2C5E474-A988-4243-8355-B2F8084A79E6}"/>
              </a:ext>
            </a:extLst>
          </p:cNvPr>
          <p:cNvSpPr txBox="1"/>
          <p:nvPr/>
        </p:nvSpPr>
        <p:spPr>
          <a:xfrm>
            <a:off x="479425" y="4148138"/>
            <a:ext cx="3578225" cy="2089150"/>
          </a:xfrm>
          <a:prstGeom prst="rect">
            <a:avLst/>
          </a:prstGeom>
          <a:noFill/>
          <a:ln>
            <a:noFill/>
          </a:ln>
        </p:spPr>
        <p:txBody>
          <a:bodyPr lIns="72000" tIns="36000" rIns="0" bIns="0" anchor="t"/>
          <a:lstStyle/>
          <a:p>
            <a:pPr lvl="0" fontAlgn="base">
              <a:spcBef>
                <a:spcPts val="300"/>
              </a:spcBef>
              <a:spcAft>
                <a:spcPct val="0"/>
              </a:spcAft>
            </a:pPr>
            <a:r>
              <a:rPr lang="en-US" sz="2500" dirty="0">
                <a:solidFill>
                  <a:srgbClr val="FFFFFF"/>
                </a:solidFill>
                <a:latin typeface="Arial" panose="020B0604020202020204" pitchFamily="34" charset="0"/>
                <a:ea typeface="Ericsson Hilda Light" pitchFamily="1" charset="0"/>
                <a:cs typeface="Arial" panose="020B0604020202020204" pitchFamily="34" charset="0"/>
              </a:rPr>
              <a:t>Beskid Vilmos</a:t>
            </a:r>
          </a:p>
          <a:p>
            <a:pPr lvl="0" fontAlgn="base">
              <a:spcBef>
                <a:spcPts val="300"/>
              </a:spcBef>
              <a:spcAft>
                <a:spcPct val="0"/>
              </a:spcAft>
            </a:pPr>
            <a:r>
              <a:rPr lang="en-US" sz="2500" dirty="0">
                <a:solidFill>
                  <a:srgbClr val="FFFFFF"/>
                </a:solidFill>
                <a:latin typeface="Arial" panose="020B0604020202020204" pitchFamily="34" charset="0"/>
                <a:ea typeface="Ericsson Hilda Light" pitchFamily="1" charset="0"/>
                <a:cs typeface="Arial" panose="020B0604020202020204" pitchFamily="34" charset="0"/>
              </a:rPr>
              <a:t>K+F </a:t>
            </a:r>
            <a:r>
              <a:rPr lang="en-US" sz="2500" dirty="0" err="1">
                <a:solidFill>
                  <a:srgbClr val="FFFFFF"/>
                </a:solidFill>
                <a:latin typeface="Arial" panose="020B0604020202020204" pitchFamily="34" charset="0"/>
                <a:ea typeface="Ericsson Hilda Light" pitchFamily="1" charset="0"/>
                <a:cs typeface="Arial" panose="020B0604020202020204" pitchFamily="34" charset="0"/>
              </a:rPr>
              <a:t>Igazgat</a:t>
            </a:r>
            <a:r>
              <a:rPr lang="hu-HU" sz="2500" dirty="0">
                <a:solidFill>
                  <a:srgbClr val="FFFFFF"/>
                </a:solidFill>
                <a:latin typeface="Arial" panose="020B0604020202020204" pitchFamily="34" charset="0"/>
                <a:ea typeface="Ericsson Hilda Light" pitchFamily="1" charset="0"/>
                <a:cs typeface="Arial" panose="020B0604020202020204" pitchFamily="34" charset="0"/>
              </a:rPr>
              <a:t>ó</a:t>
            </a:r>
          </a:p>
          <a:p>
            <a:pPr lvl="0" fontAlgn="base">
              <a:spcBef>
                <a:spcPts val="300"/>
              </a:spcBef>
              <a:spcAft>
                <a:spcPct val="0"/>
              </a:spcAft>
            </a:pPr>
            <a:r>
              <a:rPr lang="hu-HU" sz="2500" dirty="0">
                <a:solidFill>
                  <a:srgbClr val="FFFFFF"/>
                </a:solidFill>
                <a:latin typeface="Arial" panose="020B0604020202020204" pitchFamily="34" charset="0"/>
                <a:ea typeface="Ericsson Hilda Light" pitchFamily="1" charset="0"/>
                <a:cs typeface="Arial" panose="020B0604020202020204" pitchFamily="34" charset="0"/>
              </a:rPr>
              <a:t>Ericsson Magyarország </a:t>
            </a:r>
            <a:endParaRPr lang="en-U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2309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94243DDA-600A-40EA-BBAE-7DFA00263127}"/>
              </a:ext>
            </a:extLst>
          </p:cNvPr>
          <p:cNvGraphicFramePr>
            <a:graphicFrameLocks/>
          </p:cNvGraphicFramePr>
          <p:nvPr>
            <p:extLst/>
          </p:nvPr>
        </p:nvGraphicFramePr>
        <p:xfrm>
          <a:off x="214358" y="2565903"/>
          <a:ext cx="11689237" cy="379193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FDA37B2-9C7B-4EE5-8411-3C381F6ACB66}"/>
              </a:ext>
            </a:extLst>
          </p:cNvPr>
          <p:cNvSpPr txBox="1"/>
          <p:nvPr/>
        </p:nvSpPr>
        <p:spPr bwMode="auto">
          <a:xfrm>
            <a:off x="248325" y="327908"/>
            <a:ext cx="2257425"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4000" dirty="0">
                <a:latin typeface="+mj-lt"/>
              </a:rPr>
              <a:t>A szervezet növekedése, a felelősségek változása</a:t>
            </a:r>
            <a:endParaRPr lang="en-US" sz="4000" dirty="0" err="1">
              <a:latin typeface="+mj-lt"/>
            </a:endParaRPr>
          </a:p>
        </p:txBody>
      </p:sp>
      <p:sp>
        <p:nvSpPr>
          <p:cNvPr id="13" name="TextBox 12">
            <a:extLst>
              <a:ext uri="{FF2B5EF4-FFF2-40B4-BE49-F238E27FC236}">
                <a16:creationId xmlns:a16="http://schemas.microsoft.com/office/drawing/2014/main" id="{FFC48E55-105B-432B-9615-843A742BDE3C}"/>
              </a:ext>
            </a:extLst>
          </p:cNvPr>
          <p:cNvSpPr txBox="1"/>
          <p:nvPr/>
        </p:nvSpPr>
        <p:spPr bwMode="auto">
          <a:xfrm>
            <a:off x="3060939" y="5290244"/>
            <a:ext cx="914400" cy="480527"/>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en-US" sz="2000" dirty="0"/>
              <a:t>1998</a:t>
            </a:r>
          </a:p>
        </p:txBody>
      </p:sp>
      <p:sp>
        <p:nvSpPr>
          <p:cNvPr id="21" name="Isosceles Triangle 20">
            <a:extLst>
              <a:ext uri="{FF2B5EF4-FFF2-40B4-BE49-F238E27FC236}">
                <a16:creationId xmlns:a16="http://schemas.microsoft.com/office/drawing/2014/main" id="{65C72B2E-2074-41EB-AE74-A54B3722DF05}"/>
              </a:ext>
            </a:extLst>
          </p:cNvPr>
          <p:cNvSpPr/>
          <p:nvPr/>
        </p:nvSpPr>
        <p:spPr bwMode="auto">
          <a:xfrm>
            <a:off x="827222" y="6325333"/>
            <a:ext cx="429208" cy="204759"/>
          </a:xfrm>
          <a:prstGeom prst="triangle">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4" name="TextBox 23">
            <a:extLst>
              <a:ext uri="{FF2B5EF4-FFF2-40B4-BE49-F238E27FC236}">
                <a16:creationId xmlns:a16="http://schemas.microsoft.com/office/drawing/2014/main" id="{2384EC8A-CA05-4D21-83C8-23F916BD4C61}"/>
              </a:ext>
            </a:extLst>
          </p:cNvPr>
          <p:cNvSpPr txBox="1"/>
          <p:nvPr/>
        </p:nvSpPr>
        <p:spPr bwMode="auto">
          <a:xfrm>
            <a:off x="2265942" y="5293563"/>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1996</a:t>
            </a:r>
            <a:endParaRPr lang="en-US" sz="2000" dirty="0"/>
          </a:p>
        </p:txBody>
      </p:sp>
      <p:sp>
        <p:nvSpPr>
          <p:cNvPr id="25" name="TextBox 24">
            <a:extLst>
              <a:ext uri="{FF2B5EF4-FFF2-40B4-BE49-F238E27FC236}">
                <a16:creationId xmlns:a16="http://schemas.microsoft.com/office/drawing/2014/main" id="{83B94291-1528-48CD-A382-852AF30DFBD0}"/>
              </a:ext>
            </a:extLst>
          </p:cNvPr>
          <p:cNvSpPr txBox="1"/>
          <p:nvPr/>
        </p:nvSpPr>
        <p:spPr bwMode="auto">
          <a:xfrm>
            <a:off x="1877366" y="4403859"/>
            <a:ext cx="1108672"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err="1"/>
              <a:t>Traffic</a:t>
            </a:r>
            <a:r>
              <a:rPr lang="hu-HU" sz="1600" dirty="0"/>
              <a:t> </a:t>
            </a:r>
            <a:r>
              <a:rPr lang="hu-HU" sz="1600" dirty="0" err="1"/>
              <a:t>Lab</a:t>
            </a:r>
            <a:endParaRPr lang="en-US" sz="1600" dirty="0"/>
          </a:p>
        </p:txBody>
      </p:sp>
      <p:sp>
        <p:nvSpPr>
          <p:cNvPr id="28" name="TextBox 27">
            <a:extLst>
              <a:ext uri="{FF2B5EF4-FFF2-40B4-BE49-F238E27FC236}">
                <a16:creationId xmlns:a16="http://schemas.microsoft.com/office/drawing/2014/main" id="{160B6E7D-EFB8-4810-A4DC-4E481E639FFE}"/>
              </a:ext>
            </a:extLst>
          </p:cNvPr>
          <p:cNvSpPr txBox="1"/>
          <p:nvPr/>
        </p:nvSpPr>
        <p:spPr bwMode="auto">
          <a:xfrm>
            <a:off x="3018515" y="4210451"/>
            <a:ext cx="1428455" cy="386816"/>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K+F Központ  </a:t>
            </a:r>
            <a:endParaRPr lang="en-US" sz="1600" dirty="0"/>
          </a:p>
        </p:txBody>
      </p:sp>
      <p:sp>
        <p:nvSpPr>
          <p:cNvPr id="6" name="Rectangle 5">
            <a:extLst>
              <a:ext uri="{FF2B5EF4-FFF2-40B4-BE49-F238E27FC236}">
                <a16:creationId xmlns:a16="http://schemas.microsoft.com/office/drawing/2014/main" id="{62DDDC98-552F-49A1-888B-E2FD28513A97}"/>
              </a:ext>
            </a:extLst>
          </p:cNvPr>
          <p:cNvSpPr/>
          <p:nvPr/>
        </p:nvSpPr>
        <p:spPr bwMode="auto">
          <a:xfrm>
            <a:off x="3268080" y="1061327"/>
            <a:ext cx="8958782" cy="4996154"/>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9" name="TextBox 28">
            <a:extLst>
              <a:ext uri="{FF2B5EF4-FFF2-40B4-BE49-F238E27FC236}">
                <a16:creationId xmlns:a16="http://schemas.microsoft.com/office/drawing/2014/main" id="{391E6FAF-931B-49BE-AF38-8A64ECEAF04F}"/>
              </a:ext>
            </a:extLst>
          </p:cNvPr>
          <p:cNvSpPr txBox="1"/>
          <p:nvPr/>
        </p:nvSpPr>
        <p:spPr bwMode="auto">
          <a:xfrm>
            <a:off x="575577" y="6559971"/>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HSN </a:t>
            </a:r>
            <a:r>
              <a:rPr lang="hu-HU" sz="1600" dirty="0" err="1"/>
              <a:t>Lab</a:t>
            </a:r>
            <a:r>
              <a:rPr lang="hu-HU" sz="1600" dirty="0"/>
              <a:t> </a:t>
            </a:r>
            <a:endParaRPr lang="en-US" sz="1600" dirty="0"/>
          </a:p>
        </p:txBody>
      </p:sp>
      <p:pic>
        <p:nvPicPr>
          <p:cNvPr id="23" name="Picture 22">
            <a:extLst>
              <a:ext uri="{FF2B5EF4-FFF2-40B4-BE49-F238E27FC236}">
                <a16:creationId xmlns:a16="http://schemas.microsoft.com/office/drawing/2014/main" id="{FD3228FF-6EE6-4C07-B26E-D09FB0AC9BFB}"/>
              </a:ext>
            </a:extLst>
          </p:cNvPr>
          <p:cNvPicPr>
            <a:picLocks noChangeAspect="1"/>
          </p:cNvPicPr>
          <p:nvPr/>
        </p:nvPicPr>
        <p:blipFill rotWithShape="1">
          <a:blip r:embed="rId4"/>
          <a:srcRect l="7617" t="40412" r="67070" b="14774"/>
          <a:stretch/>
        </p:blipFill>
        <p:spPr>
          <a:xfrm>
            <a:off x="1060838" y="3385828"/>
            <a:ext cx="2200197" cy="2190011"/>
          </a:xfrm>
          <a:prstGeom prst="rect">
            <a:avLst/>
          </a:prstGeom>
        </p:spPr>
      </p:pic>
      <p:pic>
        <p:nvPicPr>
          <p:cNvPr id="26" name="Picture 25">
            <a:extLst>
              <a:ext uri="{FF2B5EF4-FFF2-40B4-BE49-F238E27FC236}">
                <a16:creationId xmlns:a16="http://schemas.microsoft.com/office/drawing/2014/main" id="{27FD93B4-DA6B-4BB6-A939-1F77328CA5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39" y="1282161"/>
            <a:ext cx="1527104" cy="2625024"/>
          </a:xfrm>
          <a:prstGeom prst="rect">
            <a:avLst/>
          </a:prstGeom>
        </p:spPr>
      </p:pic>
      <p:sp>
        <p:nvSpPr>
          <p:cNvPr id="27" name="TextBox 26">
            <a:extLst>
              <a:ext uri="{FF2B5EF4-FFF2-40B4-BE49-F238E27FC236}">
                <a16:creationId xmlns:a16="http://schemas.microsoft.com/office/drawing/2014/main" id="{46CF9194-E021-4B34-9AF0-5863FD9AD790}"/>
              </a:ext>
            </a:extLst>
          </p:cNvPr>
          <p:cNvSpPr txBox="1"/>
          <p:nvPr/>
        </p:nvSpPr>
        <p:spPr bwMode="auto">
          <a:xfrm>
            <a:off x="200028" y="3879260"/>
            <a:ext cx="3953099"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1991</a:t>
            </a:r>
            <a:endParaRPr lang="en-US" sz="2000" dirty="0"/>
          </a:p>
        </p:txBody>
      </p:sp>
      <p:sp>
        <p:nvSpPr>
          <p:cNvPr id="30" name="TextBox 29">
            <a:extLst>
              <a:ext uri="{FF2B5EF4-FFF2-40B4-BE49-F238E27FC236}">
                <a16:creationId xmlns:a16="http://schemas.microsoft.com/office/drawing/2014/main" id="{05FAB338-E5BD-439F-82EF-B4B70957015E}"/>
              </a:ext>
            </a:extLst>
          </p:cNvPr>
          <p:cNvSpPr txBox="1"/>
          <p:nvPr/>
        </p:nvSpPr>
        <p:spPr bwMode="auto">
          <a:xfrm>
            <a:off x="1917451" y="5520154"/>
            <a:ext cx="2135661"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a:t>
            </a:r>
            <a:r>
              <a:rPr lang="en-US" sz="2000" dirty="0"/>
              <a:t>7</a:t>
            </a:r>
          </a:p>
        </p:txBody>
      </p:sp>
    </p:spTree>
    <p:extLst>
      <p:ext uri="{BB962C8B-B14F-4D97-AF65-F5344CB8AC3E}">
        <p14:creationId xmlns:p14="http://schemas.microsoft.com/office/powerpoint/2010/main" val="3965995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94243DDA-600A-40EA-BBAE-7DFA00263127}"/>
              </a:ext>
            </a:extLst>
          </p:cNvPr>
          <p:cNvGraphicFramePr>
            <a:graphicFrameLocks/>
          </p:cNvGraphicFramePr>
          <p:nvPr>
            <p:extLst>
              <p:ext uri="{D42A27DB-BD31-4B8C-83A1-F6EECF244321}">
                <p14:modId xmlns:p14="http://schemas.microsoft.com/office/powerpoint/2010/main" val="3512552446"/>
              </p:ext>
            </p:extLst>
          </p:nvPr>
        </p:nvGraphicFramePr>
        <p:xfrm>
          <a:off x="214358" y="2565903"/>
          <a:ext cx="11689237" cy="379193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4D31DED-3E56-47C9-B3A8-B6D97A60EAC3}"/>
              </a:ext>
            </a:extLst>
          </p:cNvPr>
          <p:cNvSpPr txBox="1"/>
          <p:nvPr/>
        </p:nvSpPr>
        <p:spPr bwMode="auto">
          <a:xfrm>
            <a:off x="476644" y="5275071"/>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1991</a:t>
            </a:r>
            <a:endParaRPr lang="en-US" sz="2000" dirty="0"/>
          </a:p>
        </p:txBody>
      </p:sp>
      <p:sp>
        <p:nvSpPr>
          <p:cNvPr id="7" name="TextBox 6">
            <a:extLst>
              <a:ext uri="{FF2B5EF4-FFF2-40B4-BE49-F238E27FC236}">
                <a16:creationId xmlns:a16="http://schemas.microsoft.com/office/drawing/2014/main" id="{CFDA37B2-9C7B-4EE5-8411-3C381F6ACB66}"/>
              </a:ext>
            </a:extLst>
          </p:cNvPr>
          <p:cNvSpPr txBox="1"/>
          <p:nvPr/>
        </p:nvSpPr>
        <p:spPr bwMode="auto">
          <a:xfrm>
            <a:off x="248325" y="327908"/>
            <a:ext cx="2257425"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4000" dirty="0">
                <a:latin typeface="+mj-lt"/>
              </a:rPr>
              <a:t>A szervezet növekedése, a felelősségek változása</a:t>
            </a:r>
            <a:endParaRPr lang="en-US" sz="4000" dirty="0" err="1">
              <a:latin typeface="+mj-lt"/>
            </a:endParaRPr>
          </a:p>
        </p:txBody>
      </p:sp>
      <p:sp>
        <p:nvSpPr>
          <p:cNvPr id="13" name="TextBox 12">
            <a:extLst>
              <a:ext uri="{FF2B5EF4-FFF2-40B4-BE49-F238E27FC236}">
                <a16:creationId xmlns:a16="http://schemas.microsoft.com/office/drawing/2014/main" id="{FFC48E55-105B-432B-9615-843A742BDE3C}"/>
              </a:ext>
            </a:extLst>
          </p:cNvPr>
          <p:cNvSpPr txBox="1"/>
          <p:nvPr/>
        </p:nvSpPr>
        <p:spPr bwMode="auto">
          <a:xfrm>
            <a:off x="3060939" y="5290244"/>
            <a:ext cx="914400" cy="480527"/>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en-US" sz="2000" dirty="0"/>
              <a:t>1998</a:t>
            </a:r>
          </a:p>
        </p:txBody>
      </p:sp>
      <p:sp>
        <p:nvSpPr>
          <p:cNvPr id="21" name="Isosceles Triangle 20">
            <a:extLst>
              <a:ext uri="{FF2B5EF4-FFF2-40B4-BE49-F238E27FC236}">
                <a16:creationId xmlns:a16="http://schemas.microsoft.com/office/drawing/2014/main" id="{65C72B2E-2074-41EB-AE74-A54B3722DF05}"/>
              </a:ext>
            </a:extLst>
          </p:cNvPr>
          <p:cNvSpPr/>
          <p:nvPr/>
        </p:nvSpPr>
        <p:spPr bwMode="auto">
          <a:xfrm>
            <a:off x="827222" y="6325333"/>
            <a:ext cx="429208" cy="204759"/>
          </a:xfrm>
          <a:prstGeom prst="triangle">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2" name="TextBox 21">
            <a:extLst>
              <a:ext uri="{FF2B5EF4-FFF2-40B4-BE49-F238E27FC236}">
                <a16:creationId xmlns:a16="http://schemas.microsoft.com/office/drawing/2014/main" id="{365458E7-CE2E-4B22-995E-4C76B0EA78BA}"/>
              </a:ext>
            </a:extLst>
          </p:cNvPr>
          <p:cNvSpPr txBox="1"/>
          <p:nvPr/>
        </p:nvSpPr>
        <p:spPr bwMode="auto">
          <a:xfrm>
            <a:off x="114605" y="4854871"/>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szoftver igazgatóság</a:t>
            </a:r>
            <a:endParaRPr lang="en-US" sz="1600" dirty="0"/>
          </a:p>
        </p:txBody>
      </p:sp>
      <p:sp>
        <p:nvSpPr>
          <p:cNvPr id="24" name="TextBox 23">
            <a:extLst>
              <a:ext uri="{FF2B5EF4-FFF2-40B4-BE49-F238E27FC236}">
                <a16:creationId xmlns:a16="http://schemas.microsoft.com/office/drawing/2014/main" id="{2384EC8A-CA05-4D21-83C8-23F916BD4C61}"/>
              </a:ext>
            </a:extLst>
          </p:cNvPr>
          <p:cNvSpPr txBox="1"/>
          <p:nvPr/>
        </p:nvSpPr>
        <p:spPr bwMode="auto">
          <a:xfrm>
            <a:off x="2265942" y="5293563"/>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1996</a:t>
            </a:r>
            <a:endParaRPr lang="en-US" sz="2000" dirty="0"/>
          </a:p>
        </p:txBody>
      </p:sp>
      <p:sp>
        <p:nvSpPr>
          <p:cNvPr id="25" name="TextBox 24">
            <a:extLst>
              <a:ext uri="{FF2B5EF4-FFF2-40B4-BE49-F238E27FC236}">
                <a16:creationId xmlns:a16="http://schemas.microsoft.com/office/drawing/2014/main" id="{83B94291-1528-48CD-A382-852AF30DFBD0}"/>
              </a:ext>
            </a:extLst>
          </p:cNvPr>
          <p:cNvSpPr txBox="1"/>
          <p:nvPr/>
        </p:nvSpPr>
        <p:spPr bwMode="auto">
          <a:xfrm>
            <a:off x="1877366" y="4403859"/>
            <a:ext cx="1108672"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err="1"/>
              <a:t>Traffic</a:t>
            </a:r>
            <a:r>
              <a:rPr lang="hu-HU" sz="1600" dirty="0"/>
              <a:t> </a:t>
            </a:r>
            <a:r>
              <a:rPr lang="hu-HU" sz="1600" dirty="0" err="1"/>
              <a:t>Lab</a:t>
            </a:r>
            <a:endParaRPr lang="en-US" sz="1600" dirty="0"/>
          </a:p>
        </p:txBody>
      </p:sp>
      <p:sp>
        <p:nvSpPr>
          <p:cNvPr id="28" name="TextBox 27">
            <a:extLst>
              <a:ext uri="{FF2B5EF4-FFF2-40B4-BE49-F238E27FC236}">
                <a16:creationId xmlns:a16="http://schemas.microsoft.com/office/drawing/2014/main" id="{160B6E7D-EFB8-4810-A4DC-4E481E639FFE}"/>
              </a:ext>
            </a:extLst>
          </p:cNvPr>
          <p:cNvSpPr txBox="1"/>
          <p:nvPr/>
        </p:nvSpPr>
        <p:spPr bwMode="auto">
          <a:xfrm>
            <a:off x="2546884" y="3759439"/>
            <a:ext cx="1428455" cy="386816"/>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K+F Központ  </a:t>
            </a:r>
            <a:endParaRPr lang="en-US" sz="1600" dirty="0"/>
          </a:p>
        </p:txBody>
      </p:sp>
      <p:sp>
        <p:nvSpPr>
          <p:cNvPr id="6" name="Rectangle 5">
            <a:extLst>
              <a:ext uri="{FF2B5EF4-FFF2-40B4-BE49-F238E27FC236}">
                <a16:creationId xmlns:a16="http://schemas.microsoft.com/office/drawing/2014/main" id="{62DDDC98-552F-49A1-888B-E2FD28513A97}"/>
              </a:ext>
            </a:extLst>
          </p:cNvPr>
          <p:cNvSpPr/>
          <p:nvPr/>
        </p:nvSpPr>
        <p:spPr bwMode="auto">
          <a:xfrm>
            <a:off x="3781035" y="1329179"/>
            <a:ext cx="8122560" cy="4996154"/>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12" name="TextBox 11">
            <a:extLst>
              <a:ext uri="{FF2B5EF4-FFF2-40B4-BE49-F238E27FC236}">
                <a16:creationId xmlns:a16="http://schemas.microsoft.com/office/drawing/2014/main" id="{27AC5D58-DD10-4368-B581-9068CC45ADA2}"/>
              </a:ext>
            </a:extLst>
          </p:cNvPr>
          <p:cNvSpPr txBox="1"/>
          <p:nvPr/>
        </p:nvSpPr>
        <p:spPr bwMode="auto">
          <a:xfrm>
            <a:off x="613677" y="6526429"/>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HSN </a:t>
            </a:r>
            <a:r>
              <a:rPr lang="hu-HU" sz="1600" dirty="0" err="1"/>
              <a:t>Lab</a:t>
            </a:r>
            <a:r>
              <a:rPr lang="hu-HU" sz="1600" dirty="0"/>
              <a:t> </a:t>
            </a:r>
            <a:endParaRPr lang="en-US" sz="1600" dirty="0"/>
          </a:p>
        </p:txBody>
      </p:sp>
    </p:spTree>
    <p:extLst>
      <p:ext uri="{BB962C8B-B14F-4D97-AF65-F5344CB8AC3E}">
        <p14:creationId xmlns:p14="http://schemas.microsoft.com/office/powerpoint/2010/main" val="999259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94243DDA-600A-40EA-BBAE-7DFA00263127}"/>
              </a:ext>
            </a:extLst>
          </p:cNvPr>
          <p:cNvGraphicFramePr>
            <a:graphicFrameLocks/>
          </p:cNvGraphicFramePr>
          <p:nvPr>
            <p:extLst/>
          </p:nvPr>
        </p:nvGraphicFramePr>
        <p:xfrm>
          <a:off x="214358" y="2565903"/>
          <a:ext cx="11689237" cy="379193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FDA37B2-9C7B-4EE5-8411-3C381F6ACB66}"/>
              </a:ext>
            </a:extLst>
          </p:cNvPr>
          <p:cNvSpPr txBox="1"/>
          <p:nvPr/>
        </p:nvSpPr>
        <p:spPr bwMode="auto">
          <a:xfrm>
            <a:off x="248325" y="327908"/>
            <a:ext cx="2257425"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4000" dirty="0">
                <a:latin typeface="+mj-lt"/>
              </a:rPr>
              <a:t>A szervezet növekedése, a felelősségek változása</a:t>
            </a:r>
            <a:endParaRPr lang="en-US" sz="4000" dirty="0" err="1">
              <a:latin typeface="+mj-lt"/>
            </a:endParaRPr>
          </a:p>
        </p:txBody>
      </p:sp>
      <p:sp>
        <p:nvSpPr>
          <p:cNvPr id="21" name="Isosceles Triangle 20">
            <a:extLst>
              <a:ext uri="{FF2B5EF4-FFF2-40B4-BE49-F238E27FC236}">
                <a16:creationId xmlns:a16="http://schemas.microsoft.com/office/drawing/2014/main" id="{65C72B2E-2074-41EB-AE74-A54B3722DF05}"/>
              </a:ext>
            </a:extLst>
          </p:cNvPr>
          <p:cNvSpPr/>
          <p:nvPr/>
        </p:nvSpPr>
        <p:spPr bwMode="auto">
          <a:xfrm>
            <a:off x="827222" y="6325333"/>
            <a:ext cx="429208" cy="204759"/>
          </a:xfrm>
          <a:prstGeom prst="triangle">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4" name="TextBox 23">
            <a:extLst>
              <a:ext uri="{FF2B5EF4-FFF2-40B4-BE49-F238E27FC236}">
                <a16:creationId xmlns:a16="http://schemas.microsoft.com/office/drawing/2014/main" id="{2384EC8A-CA05-4D21-83C8-23F916BD4C61}"/>
              </a:ext>
            </a:extLst>
          </p:cNvPr>
          <p:cNvSpPr txBox="1"/>
          <p:nvPr/>
        </p:nvSpPr>
        <p:spPr bwMode="auto">
          <a:xfrm>
            <a:off x="2265942" y="5293563"/>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1996</a:t>
            </a:r>
            <a:endParaRPr lang="en-US" sz="2000" dirty="0"/>
          </a:p>
        </p:txBody>
      </p:sp>
      <p:sp>
        <p:nvSpPr>
          <p:cNvPr id="25" name="TextBox 24">
            <a:extLst>
              <a:ext uri="{FF2B5EF4-FFF2-40B4-BE49-F238E27FC236}">
                <a16:creationId xmlns:a16="http://schemas.microsoft.com/office/drawing/2014/main" id="{83B94291-1528-48CD-A382-852AF30DFBD0}"/>
              </a:ext>
            </a:extLst>
          </p:cNvPr>
          <p:cNvSpPr txBox="1"/>
          <p:nvPr/>
        </p:nvSpPr>
        <p:spPr bwMode="auto">
          <a:xfrm>
            <a:off x="1877366" y="4403859"/>
            <a:ext cx="1108672"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err="1"/>
              <a:t>Traffic</a:t>
            </a:r>
            <a:r>
              <a:rPr lang="hu-HU" sz="1600" dirty="0"/>
              <a:t> </a:t>
            </a:r>
            <a:r>
              <a:rPr lang="hu-HU" sz="1600" dirty="0" err="1"/>
              <a:t>Lab</a:t>
            </a:r>
            <a:endParaRPr lang="en-US" sz="1600" dirty="0"/>
          </a:p>
        </p:txBody>
      </p:sp>
      <p:sp>
        <p:nvSpPr>
          <p:cNvPr id="6" name="Rectangle 5">
            <a:extLst>
              <a:ext uri="{FF2B5EF4-FFF2-40B4-BE49-F238E27FC236}">
                <a16:creationId xmlns:a16="http://schemas.microsoft.com/office/drawing/2014/main" id="{62DDDC98-552F-49A1-888B-E2FD28513A97}"/>
              </a:ext>
            </a:extLst>
          </p:cNvPr>
          <p:cNvSpPr/>
          <p:nvPr/>
        </p:nvSpPr>
        <p:spPr bwMode="auto">
          <a:xfrm>
            <a:off x="3781035" y="1061328"/>
            <a:ext cx="8122560" cy="4996154"/>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12" name="TextBox 11">
            <a:extLst>
              <a:ext uri="{FF2B5EF4-FFF2-40B4-BE49-F238E27FC236}">
                <a16:creationId xmlns:a16="http://schemas.microsoft.com/office/drawing/2014/main" id="{27AC5D58-DD10-4368-B581-9068CC45ADA2}"/>
              </a:ext>
            </a:extLst>
          </p:cNvPr>
          <p:cNvSpPr txBox="1"/>
          <p:nvPr/>
        </p:nvSpPr>
        <p:spPr bwMode="auto">
          <a:xfrm>
            <a:off x="613677" y="6526429"/>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HSN </a:t>
            </a:r>
            <a:r>
              <a:rPr lang="hu-HU" sz="1600" dirty="0" err="1"/>
              <a:t>Lab</a:t>
            </a:r>
            <a:r>
              <a:rPr lang="hu-HU" sz="1600" dirty="0"/>
              <a:t> </a:t>
            </a:r>
            <a:endParaRPr lang="en-US" sz="1600" dirty="0"/>
          </a:p>
        </p:txBody>
      </p:sp>
      <p:pic>
        <p:nvPicPr>
          <p:cNvPr id="14" name="Picture 13">
            <a:extLst>
              <a:ext uri="{FF2B5EF4-FFF2-40B4-BE49-F238E27FC236}">
                <a16:creationId xmlns:a16="http://schemas.microsoft.com/office/drawing/2014/main" id="{4D746420-97E0-479F-8FA7-C49AFC1ADD29}"/>
              </a:ext>
            </a:extLst>
          </p:cNvPr>
          <p:cNvPicPr>
            <a:picLocks noChangeAspect="1"/>
          </p:cNvPicPr>
          <p:nvPr/>
        </p:nvPicPr>
        <p:blipFill rotWithShape="1">
          <a:blip r:embed="rId4"/>
          <a:srcRect l="7617" t="40412" r="67070" b="14774"/>
          <a:stretch/>
        </p:blipFill>
        <p:spPr>
          <a:xfrm>
            <a:off x="1060838" y="3385828"/>
            <a:ext cx="2200197" cy="2190011"/>
          </a:xfrm>
          <a:prstGeom prst="rect">
            <a:avLst/>
          </a:prstGeom>
        </p:spPr>
      </p:pic>
      <p:pic>
        <p:nvPicPr>
          <p:cNvPr id="16" name="Picture 15">
            <a:extLst>
              <a:ext uri="{FF2B5EF4-FFF2-40B4-BE49-F238E27FC236}">
                <a16:creationId xmlns:a16="http://schemas.microsoft.com/office/drawing/2014/main" id="{30DB3521-98A4-41A9-98D6-84240212A35D}"/>
              </a:ext>
            </a:extLst>
          </p:cNvPr>
          <p:cNvPicPr>
            <a:picLocks noChangeAspect="1"/>
          </p:cNvPicPr>
          <p:nvPr/>
        </p:nvPicPr>
        <p:blipFill rotWithShape="1">
          <a:blip r:embed="rId5">
            <a:extLst>
              <a:ext uri="{28A0092B-C50C-407E-A947-70E740481C1C}">
                <a14:useLocalDpi xmlns:a14="http://schemas.microsoft.com/office/drawing/2010/main" val="0"/>
              </a:ext>
            </a:extLst>
          </a:blip>
          <a:srcRect r="17849"/>
          <a:stretch/>
        </p:blipFill>
        <p:spPr>
          <a:xfrm>
            <a:off x="2550311" y="1451728"/>
            <a:ext cx="2261363" cy="2014469"/>
          </a:xfrm>
          <a:prstGeom prst="rect">
            <a:avLst/>
          </a:prstGeom>
        </p:spPr>
      </p:pic>
      <p:pic>
        <p:nvPicPr>
          <p:cNvPr id="17" name="Picture 16">
            <a:extLst>
              <a:ext uri="{FF2B5EF4-FFF2-40B4-BE49-F238E27FC236}">
                <a16:creationId xmlns:a16="http://schemas.microsoft.com/office/drawing/2014/main" id="{CB9DC83E-51AB-43D7-B026-1EEBAA3E83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39" y="1282161"/>
            <a:ext cx="1527104" cy="2625024"/>
          </a:xfrm>
          <a:prstGeom prst="rect">
            <a:avLst/>
          </a:prstGeom>
        </p:spPr>
      </p:pic>
      <p:sp>
        <p:nvSpPr>
          <p:cNvPr id="18" name="TextBox 17">
            <a:extLst>
              <a:ext uri="{FF2B5EF4-FFF2-40B4-BE49-F238E27FC236}">
                <a16:creationId xmlns:a16="http://schemas.microsoft.com/office/drawing/2014/main" id="{CB103C43-61B7-4396-A69D-C59439574562}"/>
              </a:ext>
            </a:extLst>
          </p:cNvPr>
          <p:cNvSpPr txBox="1"/>
          <p:nvPr/>
        </p:nvSpPr>
        <p:spPr bwMode="auto">
          <a:xfrm>
            <a:off x="200028" y="3879260"/>
            <a:ext cx="3953099"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1991</a:t>
            </a:r>
            <a:endParaRPr lang="en-US" sz="2000" dirty="0"/>
          </a:p>
        </p:txBody>
      </p:sp>
      <p:sp>
        <p:nvSpPr>
          <p:cNvPr id="19" name="TextBox 18">
            <a:extLst>
              <a:ext uri="{FF2B5EF4-FFF2-40B4-BE49-F238E27FC236}">
                <a16:creationId xmlns:a16="http://schemas.microsoft.com/office/drawing/2014/main" id="{99540402-E5AE-4BE2-9B7F-844940D54CC3}"/>
              </a:ext>
            </a:extLst>
          </p:cNvPr>
          <p:cNvSpPr txBox="1"/>
          <p:nvPr/>
        </p:nvSpPr>
        <p:spPr bwMode="auto">
          <a:xfrm>
            <a:off x="1917451" y="5520154"/>
            <a:ext cx="2135661"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a:t>
            </a:r>
            <a:r>
              <a:rPr lang="en-US" sz="2000" dirty="0"/>
              <a:t>7</a:t>
            </a:r>
          </a:p>
        </p:txBody>
      </p:sp>
      <p:sp>
        <p:nvSpPr>
          <p:cNvPr id="20" name="TextBox 19">
            <a:extLst>
              <a:ext uri="{FF2B5EF4-FFF2-40B4-BE49-F238E27FC236}">
                <a16:creationId xmlns:a16="http://schemas.microsoft.com/office/drawing/2014/main" id="{B7F9C6ED-487C-41C3-B23E-98C260E9E2C2}"/>
              </a:ext>
            </a:extLst>
          </p:cNvPr>
          <p:cNvSpPr txBox="1"/>
          <p:nvPr/>
        </p:nvSpPr>
        <p:spPr bwMode="auto">
          <a:xfrm>
            <a:off x="3645491" y="3522072"/>
            <a:ext cx="914400"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en-US" sz="2000" dirty="0"/>
              <a:t>1998</a:t>
            </a:r>
          </a:p>
        </p:txBody>
      </p:sp>
    </p:spTree>
    <p:extLst>
      <p:ext uri="{BB962C8B-B14F-4D97-AF65-F5344CB8AC3E}">
        <p14:creationId xmlns:p14="http://schemas.microsoft.com/office/powerpoint/2010/main" val="982077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94243DDA-600A-40EA-BBAE-7DFA00263127}"/>
              </a:ext>
            </a:extLst>
          </p:cNvPr>
          <p:cNvGraphicFramePr>
            <a:graphicFrameLocks/>
          </p:cNvGraphicFramePr>
          <p:nvPr>
            <p:extLst>
              <p:ext uri="{D42A27DB-BD31-4B8C-83A1-F6EECF244321}">
                <p14:modId xmlns:p14="http://schemas.microsoft.com/office/powerpoint/2010/main" val="963969586"/>
              </p:ext>
            </p:extLst>
          </p:nvPr>
        </p:nvGraphicFramePr>
        <p:xfrm>
          <a:off x="214358" y="2565903"/>
          <a:ext cx="11689237" cy="379193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4D31DED-3E56-47C9-B3A8-B6D97A60EAC3}"/>
              </a:ext>
            </a:extLst>
          </p:cNvPr>
          <p:cNvSpPr txBox="1"/>
          <p:nvPr/>
        </p:nvSpPr>
        <p:spPr bwMode="auto">
          <a:xfrm>
            <a:off x="476644" y="5275071"/>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1991</a:t>
            </a:r>
            <a:endParaRPr lang="en-US" sz="2000" dirty="0"/>
          </a:p>
        </p:txBody>
      </p:sp>
      <p:sp>
        <p:nvSpPr>
          <p:cNvPr id="7" name="TextBox 6">
            <a:extLst>
              <a:ext uri="{FF2B5EF4-FFF2-40B4-BE49-F238E27FC236}">
                <a16:creationId xmlns:a16="http://schemas.microsoft.com/office/drawing/2014/main" id="{CFDA37B2-9C7B-4EE5-8411-3C381F6ACB66}"/>
              </a:ext>
            </a:extLst>
          </p:cNvPr>
          <p:cNvSpPr txBox="1"/>
          <p:nvPr/>
        </p:nvSpPr>
        <p:spPr bwMode="auto">
          <a:xfrm>
            <a:off x="248325" y="327908"/>
            <a:ext cx="2257425"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4000" dirty="0">
                <a:latin typeface="+mj-lt"/>
              </a:rPr>
              <a:t>A szervezet növekedése, a felelősségek változása</a:t>
            </a:r>
            <a:endParaRPr lang="en-US" sz="4000" dirty="0" err="1">
              <a:latin typeface="+mj-lt"/>
            </a:endParaRPr>
          </a:p>
        </p:txBody>
      </p:sp>
      <p:sp>
        <p:nvSpPr>
          <p:cNvPr id="13" name="TextBox 12">
            <a:extLst>
              <a:ext uri="{FF2B5EF4-FFF2-40B4-BE49-F238E27FC236}">
                <a16:creationId xmlns:a16="http://schemas.microsoft.com/office/drawing/2014/main" id="{FFC48E55-105B-432B-9615-843A742BDE3C}"/>
              </a:ext>
            </a:extLst>
          </p:cNvPr>
          <p:cNvSpPr txBox="1"/>
          <p:nvPr/>
        </p:nvSpPr>
        <p:spPr bwMode="auto">
          <a:xfrm>
            <a:off x="3060939" y="5290244"/>
            <a:ext cx="914400" cy="480527"/>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en-US" sz="2000" dirty="0"/>
              <a:t>1998</a:t>
            </a:r>
          </a:p>
        </p:txBody>
      </p:sp>
      <p:sp>
        <p:nvSpPr>
          <p:cNvPr id="21" name="Isosceles Triangle 20">
            <a:extLst>
              <a:ext uri="{FF2B5EF4-FFF2-40B4-BE49-F238E27FC236}">
                <a16:creationId xmlns:a16="http://schemas.microsoft.com/office/drawing/2014/main" id="{65C72B2E-2074-41EB-AE74-A54B3722DF05}"/>
              </a:ext>
            </a:extLst>
          </p:cNvPr>
          <p:cNvSpPr/>
          <p:nvPr/>
        </p:nvSpPr>
        <p:spPr bwMode="auto">
          <a:xfrm>
            <a:off x="794069" y="6325333"/>
            <a:ext cx="429208" cy="204759"/>
          </a:xfrm>
          <a:prstGeom prst="triangle">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2" name="TextBox 21">
            <a:extLst>
              <a:ext uri="{FF2B5EF4-FFF2-40B4-BE49-F238E27FC236}">
                <a16:creationId xmlns:a16="http://schemas.microsoft.com/office/drawing/2014/main" id="{365458E7-CE2E-4B22-995E-4C76B0EA78BA}"/>
              </a:ext>
            </a:extLst>
          </p:cNvPr>
          <p:cNvSpPr txBox="1"/>
          <p:nvPr/>
        </p:nvSpPr>
        <p:spPr bwMode="auto">
          <a:xfrm>
            <a:off x="114605" y="4854871"/>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szoftver igazgatóság</a:t>
            </a:r>
            <a:endParaRPr lang="en-US" sz="1600" dirty="0"/>
          </a:p>
        </p:txBody>
      </p:sp>
      <p:sp>
        <p:nvSpPr>
          <p:cNvPr id="24" name="TextBox 23">
            <a:extLst>
              <a:ext uri="{FF2B5EF4-FFF2-40B4-BE49-F238E27FC236}">
                <a16:creationId xmlns:a16="http://schemas.microsoft.com/office/drawing/2014/main" id="{2384EC8A-CA05-4D21-83C8-23F916BD4C61}"/>
              </a:ext>
            </a:extLst>
          </p:cNvPr>
          <p:cNvSpPr txBox="1"/>
          <p:nvPr/>
        </p:nvSpPr>
        <p:spPr bwMode="auto">
          <a:xfrm>
            <a:off x="2265942" y="5293563"/>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1996</a:t>
            </a:r>
            <a:endParaRPr lang="en-US" sz="2000" dirty="0"/>
          </a:p>
        </p:txBody>
      </p:sp>
      <p:sp>
        <p:nvSpPr>
          <p:cNvPr id="25" name="TextBox 24">
            <a:extLst>
              <a:ext uri="{FF2B5EF4-FFF2-40B4-BE49-F238E27FC236}">
                <a16:creationId xmlns:a16="http://schemas.microsoft.com/office/drawing/2014/main" id="{83B94291-1528-48CD-A382-852AF30DFBD0}"/>
              </a:ext>
            </a:extLst>
          </p:cNvPr>
          <p:cNvSpPr txBox="1"/>
          <p:nvPr/>
        </p:nvSpPr>
        <p:spPr bwMode="auto">
          <a:xfrm>
            <a:off x="1877366" y="4403859"/>
            <a:ext cx="1108672"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err="1"/>
              <a:t>Traffic</a:t>
            </a:r>
            <a:r>
              <a:rPr lang="hu-HU" sz="1600" dirty="0"/>
              <a:t> </a:t>
            </a:r>
            <a:r>
              <a:rPr lang="hu-HU" sz="1600" dirty="0" err="1"/>
              <a:t>Lab</a:t>
            </a:r>
            <a:endParaRPr lang="en-US" sz="1600" dirty="0"/>
          </a:p>
        </p:txBody>
      </p:sp>
      <p:sp>
        <p:nvSpPr>
          <p:cNvPr id="28" name="TextBox 27">
            <a:extLst>
              <a:ext uri="{FF2B5EF4-FFF2-40B4-BE49-F238E27FC236}">
                <a16:creationId xmlns:a16="http://schemas.microsoft.com/office/drawing/2014/main" id="{160B6E7D-EFB8-4810-A4DC-4E481E639FFE}"/>
              </a:ext>
            </a:extLst>
          </p:cNvPr>
          <p:cNvSpPr txBox="1"/>
          <p:nvPr/>
        </p:nvSpPr>
        <p:spPr bwMode="auto">
          <a:xfrm>
            <a:off x="2546884" y="3759439"/>
            <a:ext cx="1428455" cy="386816"/>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K+F Központ  </a:t>
            </a:r>
            <a:endParaRPr lang="en-US" sz="1600" dirty="0"/>
          </a:p>
        </p:txBody>
      </p:sp>
      <p:sp>
        <p:nvSpPr>
          <p:cNvPr id="6" name="Rectangle 5">
            <a:extLst>
              <a:ext uri="{FF2B5EF4-FFF2-40B4-BE49-F238E27FC236}">
                <a16:creationId xmlns:a16="http://schemas.microsoft.com/office/drawing/2014/main" id="{62DDDC98-552F-49A1-888B-E2FD28513A97}"/>
              </a:ext>
            </a:extLst>
          </p:cNvPr>
          <p:cNvSpPr/>
          <p:nvPr/>
        </p:nvSpPr>
        <p:spPr bwMode="auto">
          <a:xfrm>
            <a:off x="4581427" y="1061329"/>
            <a:ext cx="7322168" cy="4996154"/>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12" name="Isosceles Triangle 11">
            <a:extLst>
              <a:ext uri="{FF2B5EF4-FFF2-40B4-BE49-F238E27FC236}">
                <a16:creationId xmlns:a16="http://schemas.microsoft.com/office/drawing/2014/main" id="{455D94DF-7594-4868-A457-AB9CC0E2B946}"/>
              </a:ext>
            </a:extLst>
          </p:cNvPr>
          <p:cNvSpPr/>
          <p:nvPr/>
        </p:nvSpPr>
        <p:spPr bwMode="auto">
          <a:xfrm>
            <a:off x="4152219" y="6331195"/>
            <a:ext cx="429208" cy="204759"/>
          </a:xfrm>
          <a:prstGeom prst="triangle">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14" name="TextBox 13">
            <a:extLst>
              <a:ext uri="{FF2B5EF4-FFF2-40B4-BE49-F238E27FC236}">
                <a16:creationId xmlns:a16="http://schemas.microsoft.com/office/drawing/2014/main" id="{80115270-AA09-4D9B-A991-7DF20D136344}"/>
              </a:ext>
            </a:extLst>
          </p:cNvPr>
          <p:cNvSpPr txBox="1"/>
          <p:nvPr/>
        </p:nvSpPr>
        <p:spPr bwMode="auto">
          <a:xfrm>
            <a:off x="546510" y="6546343"/>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HSN </a:t>
            </a:r>
            <a:r>
              <a:rPr lang="hu-HU" sz="1600" dirty="0" err="1"/>
              <a:t>Lab</a:t>
            </a:r>
            <a:r>
              <a:rPr lang="hu-HU" sz="1600" dirty="0"/>
              <a:t> </a:t>
            </a:r>
            <a:endParaRPr lang="en-US" sz="1600" dirty="0"/>
          </a:p>
        </p:txBody>
      </p:sp>
      <p:sp>
        <p:nvSpPr>
          <p:cNvPr id="16" name="TextBox 15">
            <a:extLst>
              <a:ext uri="{FF2B5EF4-FFF2-40B4-BE49-F238E27FC236}">
                <a16:creationId xmlns:a16="http://schemas.microsoft.com/office/drawing/2014/main" id="{FA855500-8C94-4CDE-816B-FFBB8DC405F8}"/>
              </a:ext>
            </a:extLst>
          </p:cNvPr>
          <p:cNvSpPr txBox="1"/>
          <p:nvPr/>
        </p:nvSpPr>
        <p:spPr bwMode="auto">
          <a:xfrm>
            <a:off x="3878656" y="6548147"/>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CNL </a:t>
            </a:r>
            <a:r>
              <a:rPr lang="hu-HU" sz="1600" dirty="0" err="1"/>
              <a:t>Lab</a:t>
            </a:r>
            <a:r>
              <a:rPr lang="hu-HU" sz="1600" dirty="0"/>
              <a:t> </a:t>
            </a:r>
            <a:endParaRPr lang="en-US" sz="1600" dirty="0"/>
          </a:p>
        </p:txBody>
      </p:sp>
    </p:spTree>
    <p:extLst>
      <p:ext uri="{BB962C8B-B14F-4D97-AF65-F5344CB8AC3E}">
        <p14:creationId xmlns:p14="http://schemas.microsoft.com/office/powerpoint/2010/main" val="713898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A72765-0ED2-49FD-9EFD-11DD8D605F18}"/>
              </a:ext>
            </a:extLst>
          </p:cNvPr>
          <p:cNvPicPr>
            <a:picLocks noChangeAspect="1"/>
          </p:cNvPicPr>
          <p:nvPr/>
        </p:nvPicPr>
        <p:blipFill rotWithShape="1">
          <a:blip r:embed="rId2"/>
          <a:srcRect l="41953" t="15190" r="1797" b="8731"/>
          <a:stretch/>
        </p:blipFill>
        <p:spPr>
          <a:xfrm>
            <a:off x="2529608" y="1671215"/>
            <a:ext cx="6115344" cy="4650208"/>
          </a:xfrm>
          <a:prstGeom prst="rect">
            <a:avLst/>
          </a:prstGeom>
        </p:spPr>
      </p:pic>
      <p:sp>
        <p:nvSpPr>
          <p:cNvPr id="5" name="Rectangle 3074">
            <a:extLst>
              <a:ext uri="{FF2B5EF4-FFF2-40B4-BE49-F238E27FC236}">
                <a16:creationId xmlns:a16="http://schemas.microsoft.com/office/drawing/2014/main" id="{47FD138F-0C5E-4918-A91A-23AF1766D3BC}"/>
              </a:ext>
            </a:extLst>
          </p:cNvPr>
          <p:cNvSpPr txBox="1">
            <a:spLocks noChangeArrowheads="1"/>
          </p:cNvSpPr>
          <p:nvPr/>
        </p:nvSpPr>
        <p:spPr>
          <a:xfrm>
            <a:off x="591649" y="536577"/>
            <a:ext cx="9265140" cy="1304924"/>
          </a:xfrm>
          <a:prstGeom prst="rect">
            <a:avLst/>
          </a:prstGeom>
        </p:spPr>
        <p:txBody>
          <a:bodyPr/>
          <a:lstStyle>
            <a:lvl1pPr algn="l" rtl="0" eaLnBrk="1" fontAlgn="base" hangingPunct="1">
              <a:lnSpc>
                <a:spcPct val="85000"/>
              </a:lnSpc>
              <a:spcBef>
                <a:spcPts val="300"/>
              </a:spcBef>
              <a:spcAft>
                <a:spcPct val="0"/>
              </a:spcAft>
              <a:defRPr sz="4000" b="0" i="0" kern="1400" spc="-160">
                <a:solidFill>
                  <a:schemeClr val="tx1"/>
                </a:solidFill>
                <a:latin typeface="Arial" panose="020B0604020202020204" pitchFamily="34" charset="0"/>
                <a:ea typeface="+mj-ea"/>
                <a:cs typeface="+mj-cs"/>
              </a:defRPr>
            </a:lvl1pPr>
            <a:lvl2pPr algn="l" rtl="0" eaLnBrk="1" fontAlgn="base" hangingPunct="1">
              <a:lnSpc>
                <a:spcPct val="85000"/>
              </a:lnSpc>
              <a:spcBef>
                <a:spcPct val="0"/>
              </a:spcBef>
              <a:spcAft>
                <a:spcPct val="0"/>
              </a:spcAft>
              <a:defRPr sz="4000">
                <a:solidFill>
                  <a:schemeClr val="tx1"/>
                </a:solidFill>
                <a:latin typeface="Ericsson Hilda" pitchFamily="2" charset="0"/>
              </a:defRPr>
            </a:lvl2pPr>
            <a:lvl3pPr algn="l" rtl="0" eaLnBrk="1" fontAlgn="base" hangingPunct="1">
              <a:lnSpc>
                <a:spcPct val="85000"/>
              </a:lnSpc>
              <a:spcBef>
                <a:spcPct val="0"/>
              </a:spcBef>
              <a:spcAft>
                <a:spcPct val="0"/>
              </a:spcAft>
              <a:defRPr sz="4000">
                <a:solidFill>
                  <a:schemeClr val="tx1"/>
                </a:solidFill>
                <a:latin typeface="Ericsson Hilda" pitchFamily="2" charset="0"/>
              </a:defRPr>
            </a:lvl3pPr>
            <a:lvl4pPr algn="l" rtl="0" eaLnBrk="1" fontAlgn="base" hangingPunct="1">
              <a:lnSpc>
                <a:spcPct val="85000"/>
              </a:lnSpc>
              <a:spcBef>
                <a:spcPct val="0"/>
              </a:spcBef>
              <a:spcAft>
                <a:spcPct val="0"/>
              </a:spcAft>
              <a:defRPr sz="4000">
                <a:solidFill>
                  <a:schemeClr val="tx1"/>
                </a:solidFill>
                <a:latin typeface="Ericsson Hilda" pitchFamily="2" charset="0"/>
              </a:defRPr>
            </a:lvl4pPr>
            <a:lvl5pPr algn="l" rtl="0" eaLnBrk="1" fontAlgn="base" hangingPunct="1">
              <a:lnSpc>
                <a:spcPct val="85000"/>
              </a:lnSpc>
              <a:spcBef>
                <a:spcPct val="0"/>
              </a:spcBef>
              <a:spcAft>
                <a:spcPct val="0"/>
              </a:spcAft>
              <a:defRPr sz="4000">
                <a:solidFill>
                  <a:schemeClr val="tx1"/>
                </a:solidFill>
                <a:latin typeface="Ericsson Hilda" pitchFamily="2" charset="0"/>
              </a:defRPr>
            </a:lvl5pPr>
            <a:lvl6pPr marL="457200" algn="l" rtl="0" eaLnBrk="1" fontAlgn="base" hangingPunct="1">
              <a:spcBef>
                <a:spcPct val="0"/>
              </a:spcBef>
              <a:spcAft>
                <a:spcPct val="0"/>
              </a:spcAft>
              <a:defRPr sz="3200">
                <a:solidFill>
                  <a:schemeClr val="tx1"/>
                </a:solidFill>
                <a:latin typeface="Ericsson Hilda" pitchFamily="2" charset="0"/>
              </a:defRPr>
            </a:lvl6pPr>
            <a:lvl7pPr marL="914400" algn="l" rtl="0" eaLnBrk="1" fontAlgn="base" hangingPunct="1">
              <a:spcBef>
                <a:spcPct val="0"/>
              </a:spcBef>
              <a:spcAft>
                <a:spcPct val="0"/>
              </a:spcAft>
              <a:defRPr sz="3200">
                <a:solidFill>
                  <a:schemeClr val="tx1"/>
                </a:solidFill>
                <a:latin typeface="Ericsson Hilda" pitchFamily="2" charset="0"/>
              </a:defRPr>
            </a:lvl7pPr>
            <a:lvl8pPr marL="1371600" algn="l" rtl="0" eaLnBrk="1" fontAlgn="base" hangingPunct="1">
              <a:spcBef>
                <a:spcPct val="0"/>
              </a:spcBef>
              <a:spcAft>
                <a:spcPct val="0"/>
              </a:spcAft>
              <a:defRPr sz="3200">
                <a:solidFill>
                  <a:schemeClr val="tx1"/>
                </a:solidFill>
                <a:latin typeface="Ericsson Hilda" pitchFamily="2" charset="0"/>
              </a:defRPr>
            </a:lvl8pPr>
            <a:lvl9pPr marL="1828800" algn="l" rtl="0" eaLnBrk="1" fontAlgn="base" hangingPunct="1">
              <a:spcBef>
                <a:spcPct val="0"/>
              </a:spcBef>
              <a:spcAft>
                <a:spcPct val="0"/>
              </a:spcAft>
              <a:defRPr sz="3200">
                <a:solidFill>
                  <a:schemeClr val="tx1"/>
                </a:solidFill>
                <a:latin typeface="Ericsson Hilda" pitchFamily="2" charset="0"/>
              </a:defRPr>
            </a:lvl9pPr>
          </a:lstStyle>
          <a:p>
            <a:r>
              <a:rPr lang="hu-HU" altLang="en-US" dirty="0">
                <a:latin typeface="+mj-lt"/>
              </a:rPr>
              <a:t>Az ötlettől a termékké válásig</a:t>
            </a:r>
            <a:r>
              <a:rPr lang="en-US" altLang="en-US" dirty="0">
                <a:latin typeface="+mj-lt"/>
              </a:rPr>
              <a:t> </a:t>
            </a:r>
            <a:r>
              <a:rPr lang="hu-HU" altLang="en-US" dirty="0">
                <a:latin typeface="+mj-lt"/>
              </a:rPr>
              <a:t>- </a:t>
            </a:r>
            <a:r>
              <a:rPr lang="en-US" altLang="en-US" dirty="0">
                <a:latin typeface="+mj-lt"/>
              </a:rPr>
              <a:t> a </a:t>
            </a:r>
            <a:r>
              <a:rPr lang="en-US" altLang="en-US" dirty="0" err="1">
                <a:latin typeface="+mj-lt"/>
              </a:rPr>
              <a:t>budapesti</a:t>
            </a:r>
            <a:r>
              <a:rPr lang="en-US" altLang="en-US" dirty="0">
                <a:latin typeface="+mj-lt"/>
              </a:rPr>
              <a:t> </a:t>
            </a:r>
            <a:r>
              <a:rPr lang="en-US" altLang="en-US" dirty="0" err="1">
                <a:latin typeface="+mj-lt"/>
              </a:rPr>
              <a:t>kutat</a:t>
            </a:r>
            <a:r>
              <a:rPr lang="hu-HU" altLang="en-US" dirty="0">
                <a:latin typeface="+mj-lt"/>
              </a:rPr>
              <a:t>ások sikersztorijai - 2004  </a:t>
            </a:r>
          </a:p>
        </p:txBody>
      </p:sp>
    </p:spTree>
    <p:extLst>
      <p:ext uri="{BB962C8B-B14F-4D97-AF65-F5344CB8AC3E}">
        <p14:creationId xmlns:p14="http://schemas.microsoft.com/office/powerpoint/2010/main" val="2596495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94243DDA-600A-40EA-BBAE-7DFA00263127}"/>
              </a:ext>
            </a:extLst>
          </p:cNvPr>
          <p:cNvGraphicFramePr>
            <a:graphicFrameLocks/>
          </p:cNvGraphicFramePr>
          <p:nvPr>
            <p:extLst/>
          </p:nvPr>
        </p:nvGraphicFramePr>
        <p:xfrm>
          <a:off x="214358" y="2565903"/>
          <a:ext cx="11689237" cy="3791931"/>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a:extLst>
              <a:ext uri="{FF2B5EF4-FFF2-40B4-BE49-F238E27FC236}">
                <a16:creationId xmlns:a16="http://schemas.microsoft.com/office/drawing/2014/main" id="{5D357569-1E23-4C70-AD5B-67B03955C046}"/>
              </a:ext>
            </a:extLst>
          </p:cNvPr>
          <p:cNvPicPr>
            <a:picLocks noChangeAspect="1"/>
          </p:cNvPicPr>
          <p:nvPr/>
        </p:nvPicPr>
        <p:blipFill rotWithShape="1">
          <a:blip r:embed="rId4"/>
          <a:srcRect l="7617" t="40412" r="67070" b="14774"/>
          <a:stretch/>
        </p:blipFill>
        <p:spPr>
          <a:xfrm>
            <a:off x="1060838" y="3385828"/>
            <a:ext cx="2200197" cy="2190011"/>
          </a:xfrm>
          <a:prstGeom prst="rect">
            <a:avLst/>
          </a:prstGeom>
        </p:spPr>
      </p:pic>
      <p:pic>
        <p:nvPicPr>
          <p:cNvPr id="16" name="Picture 15">
            <a:extLst>
              <a:ext uri="{FF2B5EF4-FFF2-40B4-BE49-F238E27FC236}">
                <a16:creationId xmlns:a16="http://schemas.microsoft.com/office/drawing/2014/main" id="{95CFC147-D339-4375-A3D3-1E75B8F343F6}"/>
              </a:ext>
            </a:extLst>
          </p:cNvPr>
          <p:cNvPicPr>
            <a:picLocks noChangeAspect="1"/>
          </p:cNvPicPr>
          <p:nvPr/>
        </p:nvPicPr>
        <p:blipFill rotWithShape="1">
          <a:blip r:embed="rId5">
            <a:extLst>
              <a:ext uri="{28A0092B-C50C-407E-A947-70E740481C1C}">
                <a14:useLocalDpi xmlns:a14="http://schemas.microsoft.com/office/drawing/2010/main" val="0"/>
              </a:ext>
            </a:extLst>
          </a:blip>
          <a:srcRect r="17849"/>
          <a:stretch/>
        </p:blipFill>
        <p:spPr>
          <a:xfrm>
            <a:off x="2550311" y="1451728"/>
            <a:ext cx="2261363" cy="2014469"/>
          </a:xfrm>
          <a:prstGeom prst="rect">
            <a:avLst/>
          </a:prstGeom>
        </p:spPr>
      </p:pic>
      <p:pic>
        <p:nvPicPr>
          <p:cNvPr id="11" name="Picture 10">
            <a:extLst>
              <a:ext uri="{FF2B5EF4-FFF2-40B4-BE49-F238E27FC236}">
                <a16:creationId xmlns:a16="http://schemas.microsoft.com/office/drawing/2014/main" id="{B92B8B16-8187-41AA-BC53-F0C6B600C2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39" y="1282161"/>
            <a:ext cx="1527104" cy="2625024"/>
          </a:xfrm>
          <a:prstGeom prst="rect">
            <a:avLst/>
          </a:prstGeom>
        </p:spPr>
      </p:pic>
      <p:sp>
        <p:nvSpPr>
          <p:cNvPr id="2" name="TextBox 1">
            <a:extLst>
              <a:ext uri="{FF2B5EF4-FFF2-40B4-BE49-F238E27FC236}">
                <a16:creationId xmlns:a16="http://schemas.microsoft.com/office/drawing/2014/main" id="{CFCF881E-3736-415F-91F1-0EAE50D6070F}"/>
              </a:ext>
            </a:extLst>
          </p:cNvPr>
          <p:cNvSpPr txBox="1"/>
          <p:nvPr/>
        </p:nvSpPr>
        <p:spPr bwMode="auto">
          <a:xfrm>
            <a:off x="200028" y="3879260"/>
            <a:ext cx="3953099"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1991</a:t>
            </a:r>
            <a:endParaRPr lang="en-US" sz="2000" dirty="0"/>
          </a:p>
        </p:txBody>
      </p:sp>
      <p:sp>
        <p:nvSpPr>
          <p:cNvPr id="5" name="TextBox 4">
            <a:extLst>
              <a:ext uri="{FF2B5EF4-FFF2-40B4-BE49-F238E27FC236}">
                <a16:creationId xmlns:a16="http://schemas.microsoft.com/office/drawing/2014/main" id="{24D31DED-3E56-47C9-B3A8-B6D97A60EAC3}"/>
              </a:ext>
            </a:extLst>
          </p:cNvPr>
          <p:cNvSpPr txBox="1"/>
          <p:nvPr/>
        </p:nvSpPr>
        <p:spPr bwMode="auto">
          <a:xfrm>
            <a:off x="1917451" y="5520154"/>
            <a:ext cx="2135661"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a:t>
            </a:r>
            <a:r>
              <a:rPr lang="en-US" sz="2000" dirty="0"/>
              <a:t>7</a:t>
            </a:r>
          </a:p>
        </p:txBody>
      </p:sp>
      <p:sp>
        <p:nvSpPr>
          <p:cNvPr id="7" name="TextBox 6">
            <a:extLst>
              <a:ext uri="{FF2B5EF4-FFF2-40B4-BE49-F238E27FC236}">
                <a16:creationId xmlns:a16="http://schemas.microsoft.com/office/drawing/2014/main" id="{CFDA37B2-9C7B-4EE5-8411-3C381F6ACB66}"/>
              </a:ext>
            </a:extLst>
          </p:cNvPr>
          <p:cNvSpPr txBox="1"/>
          <p:nvPr/>
        </p:nvSpPr>
        <p:spPr bwMode="auto">
          <a:xfrm>
            <a:off x="248325" y="327908"/>
            <a:ext cx="2257425"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hu-HU" sz="4000" dirty="0"/>
              <a:t>A szervezet növekedése, a felelősségek változása</a:t>
            </a:r>
            <a:endParaRPr lang="en-US" sz="4000" dirty="0" err="1"/>
          </a:p>
        </p:txBody>
      </p:sp>
      <p:sp>
        <p:nvSpPr>
          <p:cNvPr id="13" name="TextBox 12">
            <a:extLst>
              <a:ext uri="{FF2B5EF4-FFF2-40B4-BE49-F238E27FC236}">
                <a16:creationId xmlns:a16="http://schemas.microsoft.com/office/drawing/2014/main" id="{FFC48E55-105B-432B-9615-843A742BDE3C}"/>
              </a:ext>
            </a:extLst>
          </p:cNvPr>
          <p:cNvSpPr txBox="1"/>
          <p:nvPr/>
        </p:nvSpPr>
        <p:spPr bwMode="auto">
          <a:xfrm>
            <a:off x="3645491" y="3522072"/>
            <a:ext cx="914400"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en-US" sz="2000" dirty="0"/>
              <a:t>1998</a:t>
            </a:r>
          </a:p>
        </p:txBody>
      </p:sp>
      <p:sp>
        <p:nvSpPr>
          <p:cNvPr id="20" name="Rectangle 19">
            <a:extLst>
              <a:ext uri="{FF2B5EF4-FFF2-40B4-BE49-F238E27FC236}">
                <a16:creationId xmlns:a16="http://schemas.microsoft.com/office/drawing/2014/main" id="{597F74E9-A641-4B1F-8B2E-940D1A23F921}"/>
              </a:ext>
            </a:extLst>
          </p:cNvPr>
          <p:cNvSpPr/>
          <p:nvPr/>
        </p:nvSpPr>
        <p:spPr bwMode="auto">
          <a:xfrm>
            <a:off x="6373296" y="1061335"/>
            <a:ext cx="7322168" cy="4996154"/>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pic>
        <p:nvPicPr>
          <p:cNvPr id="18" name="Picture 17">
            <a:extLst>
              <a:ext uri="{FF2B5EF4-FFF2-40B4-BE49-F238E27FC236}">
                <a16:creationId xmlns:a16="http://schemas.microsoft.com/office/drawing/2014/main" id="{5679A071-CC45-4333-B9FE-D8606E455D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7374" y="2097086"/>
            <a:ext cx="2339386" cy="2339386"/>
          </a:xfrm>
          <a:prstGeom prst="rect">
            <a:avLst/>
          </a:prstGeom>
        </p:spPr>
      </p:pic>
      <p:sp>
        <p:nvSpPr>
          <p:cNvPr id="10" name="TextBox 9">
            <a:extLst>
              <a:ext uri="{FF2B5EF4-FFF2-40B4-BE49-F238E27FC236}">
                <a16:creationId xmlns:a16="http://schemas.microsoft.com/office/drawing/2014/main" id="{564803EF-5D13-40BF-96DC-7BD09C70E885}"/>
              </a:ext>
            </a:extLst>
          </p:cNvPr>
          <p:cNvSpPr txBox="1"/>
          <p:nvPr/>
        </p:nvSpPr>
        <p:spPr bwMode="auto">
          <a:xfrm>
            <a:off x="5983948" y="4420998"/>
            <a:ext cx="2021191"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200</a:t>
            </a:r>
            <a:r>
              <a:rPr lang="en-US" sz="2000" dirty="0"/>
              <a:t>4</a:t>
            </a:r>
          </a:p>
        </p:txBody>
      </p:sp>
    </p:spTree>
    <p:extLst>
      <p:ext uri="{BB962C8B-B14F-4D97-AF65-F5344CB8AC3E}">
        <p14:creationId xmlns:p14="http://schemas.microsoft.com/office/powerpoint/2010/main" val="378631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wo people standing in a room&#10;&#10;Description generated with very high confidence">
            <a:extLst>
              <a:ext uri="{FF2B5EF4-FFF2-40B4-BE49-F238E27FC236}">
                <a16:creationId xmlns:a16="http://schemas.microsoft.com/office/drawing/2014/main" id="{96C74A00-6742-44F0-B379-FC866A816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82" y="1804657"/>
            <a:ext cx="3147498" cy="2112758"/>
          </a:xfrm>
          <a:prstGeom prst="rect">
            <a:avLst/>
          </a:prstGeom>
        </p:spPr>
      </p:pic>
      <p:pic>
        <p:nvPicPr>
          <p:cNvPr id="10" name="Picture 9" descr="A group of people sitting at a table&#10;&#10;Description generated with very high confidence">
            <a:extLst>
              <a:ext uri="{FF2B5EF4-FFF2-40B4-BE49-F238E27FC236}">
                <a16:creationId xmlns:a16="http://schemas.microsoft.com/office/drawing/2014/main" id="{C6FA10C7-7049-46EF-BF32-852D3C094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547" y="1726907"/>
            <a:ext cx="7396755" cy="4468379"/>
          </a:xfrm>
          <a:prstGeom prst="rect">
            <a:avLst/>
          </a:prstGeom>
        </p:spPr>
      </p:pic>
      <p:sp>
        <p:nvSpPr>
          <p:cNvPr id="2" name="TextBox 1">
            <a:extLst>
              <a:ext uri="{FF2B5EF4-FFF2-40B4-BE49-F238E27FC236}">
                <a16:creationId xmlns:a16="http://schemas.microsoft.com/office/drawing/2014/main" id="{26A9E802-048B-40ED-B0B3-8970F77F6767}"/>
              </a:ext>
            </a:extLst>
          </p:cNvPr>
          <p:cNvSpPr txBox="1"/>
          <p:nvPr/>
        </p:nvSpPr>
        <p:spPr bwMode="auto">
          <a:xfrm>
            <a:off x="406337" y="336016"/>
            <a:ext cx="10161109"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3800" dirty="0">
                <a:latin typeface="+mj-lt"/>
              </a:rPr>
              <a:t>BME Komplex HW Laboratórium megnyitója, 2008</a:t>
            </a:r>
            <a:br>
              <a:rPr lang="hu-HU" sz="4000" dirty="0">
                <a:latin typeface="+mj-lt"/>
              </a:rPr>
            </a:br>
            <a:r>
              <a:rPr lang="hu-HU" sz="3200" dirty="0" err="1">
                <a:latin typeface="+mj-lt"/>
              </a:rPr>
              <a:t>Rencz</a:t>
            </a:r>
            <a:r>
              <a:rPr lang="hu-HU" sz="3200" dirty="0">
                <a:latin typeface="+mj-lt"/>
              </a:rPr>
              <a:t> Márta, Tommy Westin, Éry Gábor </a:t>
            </a:r>
            <a:endParaRPr lang="en-US" sz="3200" dirty="0" err="1">
              <a:latin typeface="+mj-lt"/>
            </a:endParaRPr>
          </a:p>
        </p:txBody>
      </p:sp>
      <p:pic>
        <p:nvPicPr>
          <p:cNvPr id="9" name="Picture 8" descr="A group of people standing around a table&#10;&#10;Description generated with very high confidence">
            <a:extLst>
              <a:ext uri="{FF2B5EF4-FFF2-40B4-BE49-F238E27FC236}">
                <a16:creationId xmlns:a16="http://schemas.microsoft.com/office/drawing/2014/main" id="{C9EA1D6B-46EE-400A-91DB-8245FB633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912" y="3996964"/>
            <a:ext cx="3274968" cy="2198322"/>
          </a:xfrm>
          <a:prstGeom prst="rect">
            <a:avLst/>
          </a:prstGeom>
        </p:spPr>
      </p:pic>
    </p:spTree>
    <p:extLst>
      <p:ext uri="{BB962C8B-B14F-4D97-AF65-F5344CB8AC3E}">
        <p14:creationId xmlns:p14="http://schemas.microsoft.com/office/powerpoint/2010/main" val="38983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94243DDA-600A-40EA-BBAE-7DFA00263127}"/>
              </a:ext>
            </a:extLst>
          </p:cNvPr>
          <p:cNvGraphicFramePr>
            <a:graphicFrameLocks/>
          </p:cNvGraphicFramePr>
          <p:nvPr>
            <p:extLst>
              <p:ext uri="{D42A27DB-BD31-4B8C-83A1-F6EECF244321}">
                <p14:modId xmlns:p14="http://schemas.microsoft.com/office/powerpoint/2010/main" val="2798868007"/>
              </p:ext>
            </p:extLst>
          </p:nvPr>
        </p:nvGraphicFramePr>
        <p:xfrm>
          <a:off x="214358" y="2565903"/>
          <a:ext cx="11689237" cy="379193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4D31DED-3E56-47C9-B3A8-B6D97A60EAC3}"/>
              </a:ext>
            </a:extLst>
          </p:cNvPr>
          <p:cNvSpPr txBox="1"/>
          <p:nvPr/>
        </p:nvSpPr>
        <p:spPr bwMode="auto">
          <a:xfrm>
            <a:off x="476644" y="5275071"/>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1991</a:t>
            </a:r>
            <a:endParaRPr lang="en-US" sz="2000" dirty="0"/>
          </a:p>
        </p:txBody>
      </p:sp>
      <p:sp>
        <p:nvSpPr>
          <p:cNvPr id="13" name="TextBox 12">
            <a:extLst>
              <a:ext uri="{FF2B5EF4-FFF2-40B4-BE49-F238E27FC236}">
                <a16:creationId xmlns:a16="http://schemas.microsoft.com/office/drawing/2014/main" id="{FFC48E55-105B-432B-9615-843A742BDE3C}"/>
              </a:ext>
            </a:extLst>
          </p:cNvPr>
          <p:cNvSpPr txBox="1"/>
          <p:nvPr/>
        </p:nvSpPr>
        <p:spPr bwMode="auto">
          <a:xfrm>
            <a:off x="3060939" y="5290244"/>
            <a:ext cx="914400" cy="480527"/>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en-US" sz="2000" dirty="0"/>
              <a:t>1998</a:t>
            </a:r>
          </a:p>
        </p:txBody>
      </p:sp>
      <p:sp>
        <p:nvSpPr>
          <p:cNvPr id="21" name="Isosceles Triangle 20">
            <a:extLst>
              <a:ext uri="{FF2B5EF4-FFF2-40B4-BE49-F238E27FC236}">
                <a16:creationId xmlns:a16="http://schemas.microsoft.com/office/drawing/2014/main" id="{65C72B2E-2074-41EB-AE74-A54B3722DF05}"/>
              </a:ext>
            </a:extLst>
          </p:cNvPr>
          <p:cNvSpPr/>
          <p:nvPr/>
        </p:nvSpPr>
        <p:spPr bwMode="auto">
          <a:xfrm>
            <a:off x="827222" y="6325333"/>
            <a:ext cx="429208" cy="204759"/>
          </a:xfrm>
          <a:prstGeom prst="triangle">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2" name="TextBox 21">
            <a:extLst>
              <a:ext uri="{FF2B5EF4-FFF2-40B4-BE49-F238E27FC236}">
                <a16:creationId xmlns:a16="http://schemas.microsoft.com/office/drawing/2014/main" id="{365458E7-CE2E-4B22-995E-4C76B0EA78BA}"/>
              </a:ext>
            </a:extLst>
          </p:cNvPr>
          <p:cNvSpPr txBox="1"/>
          <p:nvPr/>
        </p:nvSpPr>
        <p:spPr bwMode="auto">
          <a:xfrm>
            <a:off x="114605" y="4854871"/>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szoftver igazgatóság</a:t>
            </a:r>
            <a:endParaRPr lang="en-US" sz="1600" dirty="0"/>
          </a:p>
        </p:txBody>
      </p:sp>
      <p:sp>
        <p:nvSpPr>
          <p:cNvPr id="24" name="TextBox 23">
            <a:extLst>
              <a:ext uri="{FF2B5EF4-FFF2-40B4-BE49-F238E27FC236}">
                <a16:creationId xmlns:a16="http://schemas.microsoft.com/office/drawing/2014/main" id="{2384EC8A-CA05-4D21-83C8-23F916BD4C61}"/>
              </a:ext>
            </a:extLst>
          </p:cNvPr>
          <p:cNvSpPr txBox="1"/>
          <p:nvPr/>
        </p:nvSpPr>
        <p:spPr bwMode="auto">
          <a:xfrm>
            <a:off x="2265942" y="5293563"/>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1996</a:t>
            </a:r>
            <a:endParaRPr lang="en-US" sz="2000" dirty="0"/>
          </a:p>
        </p:txBody>
      </p:sp>
      <p:sp>
        <p:nvSpPr>
          <p:cNvPr id="25" name="TextBox 24">
            <a:extLst>
              <a:ext uri="{FF2B5EF4-FFF2-40B4-BE49-F238E27FC236}">
                <a16:creationId xmlns:a16="http://schemas.microsoft.com/office/drawing/2014/main" id="{83B94291-1528-48CD-A382-852AF30DFBD0}"/>
              </a:ext>
            </a:extLst>
          </p:cNvPr>
          <p:cNvSpPr txBox="1"/>
          <p:nvPr/>
        </p:nvSpPr>
        <p:spPr bwMode="auto">
          <a:xfrm>
            <a:off x="1877366" y="4403859"/>
            <a:ext cx="1108672"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err="1"/>
              <a:t>Traffic</a:t>
            </a:r>
            <a:r>
              <a:rPr lang="hu-HU" sz="1600" dirty="0"/>
              <a:t> </a:t>
            </a:r>
            <a:r>
              <a:rPr lang="hu-HU" sz="1600" dirty="0" err="1"/>
              <a:t>Lab</a:t>
            </a:r>
            <a:endParaRPr lang="en-US" sz="1600" dirty="0"/>
          </a:p>
        </p:txBody>
      </p:sp>
      <p:sp>
        <p:nvSpPr>
          <p:cNvPr id="28" name="TextBox 27">
            <a:extLst>
              <a:ext uri="{FF2B5EF4-FFF2-40B4-BE49-F238E27FC236}">
                <a16:creationId xmlns:a16="http://schemas.microsoft.com/office/drawing/2014/main" id="{160B6E7D-EFB8-4810-A4DC-4E481E639FFE}"/>
              </a:ext>
            </a:extLst>
          </p:cNvPr>
          <p:cNvSpPr txBox="1"/>
          <p:nvPr/>
        </p:nvSpPr>
        <p:spPr bwMode="auto">
          <a:xfrm>
            <a:off x="2546884" y="3759439"/>
            <a:ext cx="1428455" cy="386816"/>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K+F Központ  </a:t>
            </a:r>
            <a:endParaRPr lang="en-US" sz="1600" dirty="0"/>
          </a:p>
        </p:txBody>
      </p:sp>
      <p:sp>
        <p:nvSpPr>
          <p:cNvPr id="6" name="Rectangle 5">
            <a:extLst>
              <a:ext uri="{FF2B5EF4-FFF2-40B4-BE49-F238E27FC236}">
                <a16:creationId xmlns:a16="http://schemas.microsoft.com/office/drawing/2014/main" id="{62DDDC98-552F-49A1-888B-E2FD28513A97}"/>
              </a:ext>
            </a:extLst>
          </p:cNvPr>
          <p:cNvSpPr/>
          <p:nvPr/>
        </p:nvSpPr>
        <p:spPr bwMode="auto">
          <a:xfrm>
            <a:off x="8035048" y="858126"/>
            <a:ext cx="3868548" cy="5196494"/>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12" name="Isosceles Triangle 11">
            <a:extLst>
              <a:ext uri="{FF2B5EF4-FFF2-40B4-BE49-F238E27FC236}">
                <a16:creationId xmlns:a16="http://schemas.microsoft.com/office/drawing/2014/main" id="{455D94DF-7594-4868-A457-AB9CC0E2B946}"/>
              </a:ext>
            </a:extLst>
          </p:cNvPr>
          <p:cNvSpPr/>
          <p:nvPr/>
        </p:nvSpPr>
        <p:spPr bwMode="auto">
          <a:xfrm>
            <a:off x="4152219" y="6320913"/>
            <a:ext cx="429208" cy="204759"/>
          </a:xfrm>
          <a:prstGeom prst="triangle">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14" name="TextBox 13">
            <a:extLst>
              <a:ext uri="{FF2B5EF4-FFF2-40B4-BE49-F238E27FC236}">
                <a16:creationId xmlns:a16="http://schemas.microsoft.com/office/drawing/2014/main" id="{80115270-AA09-4D9B-A991-7DF20D136344}"/>
              </a:ext>
            </a:extLst>
          </p:cNvPr>
          <p:cNvSpPr txBox="1"/>
          <p:nvPr/>
        </p:nvSpPr>
        <p:spPr bwMode="auto">
          <a:xfrm>
            <a:off x="523261" y="6541816"/>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HSN </a:t>
            </a:r>
            <a:r>
              <a:rPr lang="hu-HU" sz="1600" dirty="0" err="1"/>
              <a:t>Lab</a:t>
            </a:r>
            <a:r>
              <a:rPr lang="hu-HU" sz="1600" dirty="0"/>
              <a:t> </a:t>
            </a:r>
            <a:endParaRPr lang="en-US" sz="1600" dirty="0"/>
          </a:p>
        </p:txBody>
      </p:sp>
      <p:sp>
        <p:nvSpPr>
          <p:cNvPr id="16" name="TextBox 15">
            <a:extLst>
              <a:ext uri="{FF2B5EF4-FFF2-40B4-BE49-F238E27FC236}">
                <a16:creationId xmlns:a16="http://schemas.microsoft.com/office/drawing/2014/main" id="{FA855500-8C94-4CDE-816B-FFBB8DC405F8}"/>
              </a:ext>
            </a:extLst>
          </p:cNvPr>
          <p:cNvSpPr txBox="1"/>
          <p:nvPr/>
        </p:nvSpPr>
        <p:spPr bwMode="auto">
          <a:xfrm>
            <a:off x="3975339" y="6548147"/>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CNL </a:t>
            </a:r>
            <a:r>
              <a:rPr lang="hu-HU" sz="1600" dirty="0" err="1"/>
              <a:t>Lab</a:t>
            </a:r>
            <a:r>
              <a:rPr lang="hu-HU" sz="1600" dirty="0"/>
              <a:t> </a:t>
            </a:r>
            <a:endParaRPr lang="en-US" sz="1600" dirty="0"/>
          </a:p>
        </p:txBody>
      </p:sp>
      <p:sp>
        <p:nvSpPr>
          <p:cNvPr id="17" name="Isosceles Triangle 16">
            <a:extLst>
              <a:ext uri="{FF2B5EF4-FFF2-40B4-BE49-F238E27FC236}">
                <a16:creationId xmlns:a16="http://schemas.microsoft.com/office/drawing/2014/main" id="{9E0E7BE6-5F06-446A-BC49-0E11CB3F0336}"/>
              </a:ext>
            </a:extLst>
          </p:cNvPr>
          <p:cNvSpPr/>
          <p:nvPr/>
        </p:nvSpPr>
        <p:spPr bwMode="auto">
          <a:xfrm>
            <a:off x="7555964" y="6320915"/>
            <a:ext cx="429208" cy="204758"/>
          </a:xfrm>
          <a:prstGeom prst="triangle">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18" name="TextBox 17">
            <a:extLst>
              <a:ext uri="{FF2B5EF4-FFF2-40B4-BE49-F238E27FC236}">
                <a16:creationId xmlns:a16="http://schemas.microsoft.com/office/drawing/2014/main" id="{D84D3CA1-E8F7-41E1-B647-A5D78C9F2887}"/>
              </a:ext>
            </a:extLst>
          </p:cNvPr>
          <p:cNvSpPr txBox="1"/>
          <p:nvPr/>
        </p:nvSpPr>
        <p:spPr bwMode="auto">
          <a:xfrm>
            <a:off x="6926376" y="6546343"/>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err="1"/>
              <a:t>Complex</a:t>
            </a:r>
            <a:r>
              <a:rPr lang="hu-HU" sz="1600" dirty="0"/>
              <a:t> HW </a:t>
            </a:r>
            <a:r>
              <a:rPr lang="hu-HU" sz="1600" dirty="0" err="1"/>
              <a:t>Lab</a:t>
            </a:r>
            <a:r>
              <a:rPr lang="hu-HU" sz="1600" dirty="0"/>
              <a:t> </a:t>
            </a:r>
            <a:endParaRPr lang="en-US" sz="1600" dirty="0"/>
          </a:p>
        </p:txBody>
      </p:sp>
      <p:sp>
        <p:nvSpPr>
          <p:cNvPr id="7" name="TextBox 6">
            <a:extLst>
              <a:ext uri="{FF2B5EF4-FFF2-40B4-BE49-F238E27FC236}">
                <a16:creationId xmlns:a16="http://schemas.microsoft.com/office/drawing/2014/main" id="{CFDA37B2-9C7B-4EE5-8411-3C381F6ACB66}"/>
              </a:ext>
            </a:extLst>
          </p:cNvPr>
          <p:cNvSpPr txBox="1"/>
          <p:nvPr/>
        </p:nvSpPr>
        <p:spPr bwMode="auto">
          <a:xfrm>
            <a:off x="248325" y="327908"/>
            <a:ext cx="2257425"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4000" dirty="0">
                <a:latin typeface="+mj-lt"/>
              </a:rPr>
              <a:t>A szervezet növekedése, a felelősségek változása</a:t>
            </a:r>
            <a:endParaRPr lang="en-US" sz="4000" dirty="0" err="1">
              <a:latin typeface="+mj-lt"/>
            </a:endParaRPr>
          </a:p>
        </p:txBody>
      </p:sp>
    </p:spTree>
    <p:extLst>
      <p:ext uri="{BB962C8B-B14F-4D97-AF65-F5344CB8AC3E}">
        <p14:creationId xmlns:p14="http://schemas.microsoft.com/office/powerpoint/2010/main" val="1587970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94243DDA-600A-40EA-BBAE-7DFA00263127}"/>
              </a:ext>
            </a:extLst>
          </p:cNvPr>
          <p:cNvGraphicFramePr>
            <a:graphicFrameLocks/>
          </p:cNvGraphicFramePr>
          <p:nvPr>
            <p:extLst/>
          </p:nvPr>
        </p:nvGraphicFramePr>
        <p:xfrm>
          <a:off x="214358" y="2565903"/>
          <a:ext cx="11689237" cy="3791931"/>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a:extLst>
              <a:ext uri="{FF2B5EF4-FFF2-40B4-BE49-F238E27FC236}">
                <a16:creationId xmlns:a16="http://schemas.microsoft.com/office/drawing/2014/main" id="{5D357569-1E23-4C70-AD5B-67B03955C046}"/>
              </a:ext>
            </a:extLst>
          </p:cNvPr>
          <p:cNvPicPr>
            <a:picLocks noChangeAspect="1"/>
          </p:cNvPicPr>
          <p:nvPr/>
        </p:nvPicPr>
        <p:blipFill rotWithShape="1">
          <a:blip r:embed="rId4"/>
          <a:srcRect l="7617" t="40412" r="67070" b="14774"/>
          <a:stretch/>
        </p:blipFill>
        <p:spPr>
          <a:xfrm>
            <a:off x="1060838" y="3385828"/>
            <a:ext cx="2200197" cy="2190011"/>
          </a:xfrm>
          <a:prstGeom prst="rect">
            <a:avLst/>
          </a:prstGeom>
        </p:spPr>
      </p:pic>
      <p:pic>
        <p:nvPicPr>
          <p:cNvPr id="16" name="Picture 15">
            <a:extLst>
              <a:ext uri="{FF2B5EF4-FFF2-40B4-BE49-F238E27FC236}">
                <a16:creationId xmlns:a16="http://schemas.microsoft.com/office/drawing/2014/main" id="{95CFC147-D339-4375-A3D3-1E75B8F343F6}"/>
              </a:ext>
            </a:extLst>
          </p:cNvPr>
          <p:cNvPicPr>
            <a:picLocks noChangeAspect="1"/>
          </p:cNvPicPr>
          <p:nvPr/>
        </p:nvPicPr>
        <p:blipFill rotWithShape="1">
          <a:blip r:embed="rId5">
            <a:extLst>
              <a:ext uri="{28A0092B-C50C-407E-A947-70E740481C1C}">
                <a14:useLocalDpi xmlns:a14="http://schemas.microsoft.com/office/drawing/2010/main" val="0"/>
              </a:ext>
            </a:extLst>
          </a:blip>
          <a:srcRect r="17849"/>
          <a:stretch/>
        </p:blipFill>
        <p:spPr>
          <a:xfrm>
            <a:off x="2550311" y="1451728"/>
            <a:ext cx="2261363" cy="2014469"/>
          </a:xfrm>
          <a:prstGeom prst="rect">
            <a:avLst/>
          </a:prstGeom>
        </p:spPr>
      </p:pic>
      <p:pic>
        <p:nvPicPr>
          <p:cNvPr id="18" name="Picture 17">
            <a:extLst>
              <a:ext uri="{FF2B5EF4-FFF2-40B4-BE49-F238E27FC236}">
                <a16:creationId xmlns:a16="http://schemas.microsoft.com/office/drawing/2014/main" id="{5679A071-CC45-4333-B9FE-D8606E455D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374" y="2097086"/>
            <a:ext cx="2339386" cy="2339386"/>
          </a:xfrm>
          <a:prstGeom prst="rect">
            <a:avLst/>
          </a:prstGeom>
        </p:spPr>
      </p:pic>
      <p:pic>
        <p:nvPicPr>
          <p:cNvPr id="8" name="Picture 7">
            <a:extLst>
              <a:ext uri="{FF2B5EF4-FFF2-40B4-BE49-F238E27FC236}">
                <a16:creationId xmlns:a16="http://schemas.microsoft.com/office/drawing/2014/main" id="{47911E57-07FA-4521-AF91-858910FF47B9}"/>
              </a:ext>
            </a:extLst>
          </p:cNvPr>
          <p:cNvPicPr>
            <a:picLocks noChangeAspect="1"/>
          </p:cNvPicPr>
          <p:nvPr/>
        </p:nvPicPr>
        <p:blipFill rotWithShape="1">
          <a:blip r:embed="rId7">
            <a:extLst>
              <a:ext uri="{28A0092B-C50C-407E-A947-70E740481C1C}">
                <a14:useLocalDpi xmlns:a14="http://schemas.microsoft.com/office/drawing/2010/main" val="0"/>
              </a:ext>
            </a:extLst>
          </a:blip>
          <a:srcRect l="12065" r="20467"/>
          <a:stretch/>
        </p:blipFill>
        <p:spPr>
          <a:xfrm>
            <a:off x="7187294" y="597869"/>
            <a:ext cx="1735598" cy="2572471"/>
          </a:xfrm>
          <a:prstGeom prst="rect">
            <a:avLst/>
          </a:prstGeom>
        </p:spPr>
      </p:pic>
      <p:pic>
        <p:nvPicPr>
          <p:cNvPr id="11" name="Picture 10">
            <a:extLst>
              <a:ext uri="{FF2B5EF4-FFF2-40B4-BE49-F238E27FC236}">
                <a16:creationId xmlns:a16="http://schemas.microsoft.com/office/drawing/2014/main" id="{B92B8B16-8187-41AA-BC53-F0C6B600C2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39" y="1282161"/>
            <a:ext cx="1527104" cy="2625024"/>
          </a:xfrm>
          <a:prstGeom prst="rect">
            <a:avLst/>
          </a:prstGeom>
        </p:spPr>
      </p:pic>
      <p:sp>
        <p:nvSpPr>
          <p:cNvPr id="2" name="TextBox 1">
            <a:extLst>
              <a:ext uri="{FF2B5EF4-FFF2-40B4-BE49-F238E27FC236}">
                <a16:creationId xmlns:a16="http://schemas.microsoft.com/office/drawing/2014/main" id="{CFCF881E-3736-415F-91F1-0EAE50D6070F}"/>
              </a:ext>
            </a:extLst>
          </p:cNvPr>
          <p:cNvSpPr txBox="1"/>
          <p:nvPr/>
        </p:nvSpPr>
        <p:spPr bwMode="auto">
          <a:xfrm>
            <a:off x="200028" y="3879260"/>
            <a:ext cx="3953099"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1991</a:t>
            </a:r>
            <a:endParaRPr lang="en-US" sz="2000" dirty="0"/>
          </a:p>
        </p:txBody>
      </p:sp>
      <p:sp>
        <p:nvSpPr>
          <p:cNvPr id="5" name="TextBox 4">
            <a:extLst>
              <a:ext uri="{FF2B5EF4-FFF2-40B4-BE49-F238E27FC236}">
                <a16:creationId xmlns:a16="http://schemas.microsoft.com/office/drawing/2014/main" id="{24D31DED-3E56-47C9-B3A8-B6D97A60EAC3}"/>
              </a:ext>
            </a:extLst>
          </p:cNvPr>
          <p:cNvSpPr txBox="1"/>
          <p:nvPr/>
        </p:nvSpPr>
        <p:spPr bwMode="auto">
          <a:xfrm>
            <a:off x="1917451" y="5520154"/>
            <a:ext cx="2135661"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a:t>
            </a:r>
            <a:r>
              <a:rPr lang="en-US" sz="2000" dirty="0"/>
              <a:t>7</a:t>
            </a:r>
          </a:p>
        </p:txBody>
      </p:sp>
      <p:sp>
        <p:nvSpPr>
          <p:cNvPr id="7" name="TextBox 6">
            <a:extLst>
              <a:ext uri="{FF2B5EF4-FFF2-40B4-BE49-F238E27FC236}">
                <a16:creationId xmlns:a16="http://schemas.microsoft.com/office/drawing/2014/main" id="{CFDA37B2-9C7B-4EE5-8411-3C381F6ACB66}"/>
              </a:ext>
            </a:extLst>
          </p:cNvPr>
          <p:cNvSpPr txBox="1"/>
          <p:nvPr/>
        </p:nvSpPr>
        <p:spPr bwMode="auto">
          <a:xfrm>
            <a:off x="248325" y="327908"/>
            <a:ext cx="2257425"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hu-HU" sz="4000" dirty="0"/>
              <a:t>A szervezet növekedése, a felelősségek változása</a:t>
            </a:r>
            <a:endParaRPr lang="en-US" sz="4000" dirty="0" err="1"/>
          </a:p>
        </p:txBody>
      </p:sp>
      <p:sp>
        <p:nvSpPr>
          <p:cNvPr id="10" name="TextBox 9">
            <a:extLst>
              <a:ext uri="{FF2B5EF4-FFF2-40B4-BE49-F238E27FC236}">
                <a16:creationId xmlns:a16="http://schemas.microsoft.com/office/drawing/2014/main" id="{564803EF-5D13-40BF-96DC-7BD09C70E885}"/>
              </a:ext>
            </a:extLst>
          </p:cNvPr>
          <p:cNvSpPr txBox="1"/>
          <p:nvPr/>
        </p:nvSpPr>
        <p:spPr bwMode="auto">
          <a:xfrm>
            <a:off x="5983948" y="4420998"/>
            <a:ext cx="2021191"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200</a:t>
            </a:r>
            <a:r>
              <a:rPr lang="en-US" sz="2000" dirty="0"/>
              <a:t>4</a:t>
            </a:r>
          </a:p>
        </p:txBody>
      </p:sp>
      <p:sp>
        <p:nvSpPr>
          <p:cNvPr id="13" name="TextBox 12">
            <a:extLst>
              <a:ext uri="{FF2B5EF4-FFF2-40B4-BE49-F238E27FC236}">
                <a16:creationId xmlns:a16="http://schemas.microsoft.com/office/drawing/2014/main" id="{FFC48E55-105B-432B-9615-843A742BDE3C}"/>
              </a:ext>
            </a:extLst>
          </p:cNvPr>
          <p:cNvSpPr txBox="1"/>
          <p:nvPr/>
        </p:nvSpPr>
        <p:spPr bwMode="auto">
          <a:xfrm>
            <a:off x="3645491" y="3522072"/>
            <a:ext cx="914400"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en-US" sz="2000" dirty="0"/>
              <a:t>1998</a:t>
            </a:r>
          </a:p>
        </p:txBody>
      </p:sp>
      <p:sp>
        <p:nvSpPr>
          <p:cNvPr id="19" name="TextBox 18">
            <a:extLst>
              <a:ext uri="{FF2B5EF4-FFF2-40B4-BE49-F238E27FC236}">
                <a16:creationId xmlns:a16="http://schemas.microsoft.com/office/drawing/2014/main" id="{D3848206-1CCC-416E-AEA1-99B76611DCA5}"/>
              </a:ext>
            </a:extLst>
          </p:cNvPr>
          <p:cNvSpPr txBox="1"/>
          <p:nvPr/>
        </p:nvSpPr>
        <p:spPr bwMode="auto">
          <a:xfrm>
            <a:off x="7829090" y="3141623"/>
            <a:ext cx="914400"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201</a:t>
            </a:r>
            <a:r>
              <a:rPr lang="en-US" sz="2000" dirty="0"/>
              <a:t>0</a:t>
            </a:r>
          </a:p>
        </p:txBody>
      </p:sp>
      <p:sp>
        <p:nvSpPr>
          <p:cNvPr id="20" name="Rectangle 19">
            <a:extLst>
              <a:ext uri="{FF2B5EF4-FFF2-40B4-BE49-F238E27FC236}">
                <a16:creationId xmlns:a16="http://schemas.microsoft.com/office/drawing/2014/main" id="{677A8371-F13D-47A0-A9D7-8706A403EB53}"/>
              </a:ext>
            </a:extLst>
          </p:cNvPr>
          <p:cNvSpPr/>
          <p:nvPr/>
        </p:nvSpPr>
        <p:spPr bwMode="auto">
          <a:xfrm>
            <a:off x="8940209" y="858126"/>
            <a:ext cx="3868548" cy="5196494"/>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904358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wearing a suit and tie&#10;&#10;Description generated with very high confidence">
            <a:extLst>
              <a:ext uri="{FF2B5EF4-FFF2-40B4-BE49-F238E27FC236}">
                <a16:creationId xmlns:a16="http://schemas.microsoft.com/office/drawing/2014/main" id="{20F02176-8BA1-4F3F-B2C6-0AF7AA12D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272" y="1555945"/>
            <a:ext cx="7370264" cy="4686734"/>
          </a:xfrm>
          <a:prstGeom prst="rect">
            <a:avLst/>
          </a:prstGeom>
        </p:spPr>
      </p:pic>
      <p:sp>
        <p:nvSpPr>
          <p:cNvPr id="2" name="TextBox 1">
            <a:extLst>
              <a:ext uri="{FF2B5EF4-FFF2-40B4-BE49-F238E27FC236}">
                <a16:creationId xmlns:a16="http://schemas.microsoft.com/office/drawing/2014/main" id="{A1CF58E5-D52F-4940-BA53-FB6DA213AEAA}"/>
              </a:ext>
            </a:extLst>
          </p:cNvPr>
          <p:cNvSpPr txBox="1"/>
          <p:nvPr/>
        </p:nvSpPr>
        <p:spPr bwMode="auto">
          <a:xfrm>
            <a:off x="320892" y="251012"/>
            <a:ext cx="9212113"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4000" dirty="0">
                <a:latin typeface="+mj-lt"/>
              </a:rPr>
              <a:t>ELTE Szoftvertechnológiai Labor megnyitó 2011</a:t>
            </a:r>
          </a:p>
          <a:p>
            <a:pPr algn="l">
              <a:buClr>
                <a:schemeClr val="tx1"/>
              </a:buClr>
            </a:pPr>
            <a:r>
              <a:rPr lang="hu-HU" sz="3200" dirty="0">
                <a:latin typeface="+mj-lt"/>
              </a:rPr>
              <a:t>Horváth Zoltán, Sinisa Krajnovic </a:t>
            </a:r>
            <a:endParaRPr lang="en-US" sz="3200" dirty="0" err="1">
              <a:latin typeface="+mj-lt"/>
            </a:endParaRPr>
          </a:p>
        </p:txBody>
      </p:sp>
    </p:spTree>
    <p:extLst>
      <p:ext uri="{BB962C8B-B14F-4D97-AF65-F5344CB8AC3E}">
        <p14:creationId xmlns:p14="http://schemas.microsoft.com/office/powerpoint/2010/main" val="2956845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B05AAD-F053-1747-BEB0-E2B14C74B62B}"/>
              </a:ext>
            </a:extLst>
          </p:cNvPr>
          <p:cNvSpPr>
            <a:spLocks noGrp="1"/>
          </p:cNvSpPr>
          <p:nvPr>
            <p:ph sz="quarter" idx="13"/>
          </p:nvPr>
        </p:nvSpPr>
        <p:spPr>
          <a:xfrm>
            <a:off x="321162" y="2179881"/>
            <a:ext cx="10836275" cy="4607780"/>
          </a:xfrm>
        </p:spPr>
        <p:txBody>
          <a:bodyPr/>
          <a:lstStyle/>
          <a:p>
            <a:pPr marL="0" indent="0">
              <a:buClr>
                <a:schemeClr val="bg1"/>
              </a:buClr>
              <a:buNone/>
            </a:pPr>
            <a:r>
              <a:rPr lang="hu-HU" dirty="0">
                <a:solidFill>
                  <a:schemeClr val="bg1"/>
                </a:solidFill>
              </a:rPr>
              <a:t>„…. Az első 13 mérnök 1991 Karácsonyára ugyan hazarepült a 3 hónapos induló tanfolyamról az írországi és hollandiai oktatóközpontból, de rögtön Újév után vissza is kellett menniük, mert a még COCOM listán szereplő SUN munkaállomásokat nem sikerült az akkori magyar bürokrácián keresztülpréselni.” </a:t>
            </a:r>
            <a:endParaRPr lang="en-US" dirty="0">
              <a:solidFill>
                <a:schemeClr val="bg1"/>
              </a:solidFill>
            </a:endParaRPr>
          </a:p>
          <a:p>
            <a:pPr>
              <a:buClr>
                <a:schemeClr val="bg1"/>
              </a:buClr>
            </a:pPr>
            <a:endParaRPr lang="en-US" dirty="0">
              <a:solidFill>
                <a:schemeClr val="bg1"/>
              </a:solidFill>
            </a:endParaRPr>
          </a:p>
          <a:p>
            <a:pPr marL="0" indent="0">
              <a:buClr>
                <a:schemeClr val="bg1"/>
              </a:buClr>
              <a:buNone/>
            </a:pPr>
            <a:r>
              <a:rPr lang="hu-HU" dirty="0">
                <a:solidFill>
                  <a:schemeClr val="bg1"/>
                </a:solidFill>
              </a:rPr>
              <a:t>„Azért a szoftveresek kicsit </a:t>
            </a:r>
            <a:r>
              <a:rPr lang="hu-HU" i="1" dirty="0">
                <a:solidFill>
                  <a:schemeClr val="bg1"/>
                </a:solidFill>
              </a:rPr>
              <a:t>„különleges” </a:t>
            </a:r>
            <a:r>
              <a:rPr lang="hu-HU" dirty="0">
                <a:solidFill>
                  <a:schemeClr val="bg1"/>
                </a:solidFill>
              </a:rPr>
              <a:t>emberek. </a:t>
            </a:r>
          </a:p>
          <a:p>
            <a:pPr>
              <a:buClr>
                <a:schemeClr val="bg1"/>
              </a:buClr>
            </a:pPr>
            <a:r>
              <a:rPr lang="hu-HU" dirty="0">
                <a:solidFill>
                  <a:schemeClr val="bg1"/>
                </a:solidFill>
              </a:rPr>
              <a:t>Fodor István.: Miniszter úr, ezek ma Magyarországon a legmodernebb számítógépek egy másodperc alatt 20 millió művelet elvégzésére alkalmasak. Gyuri, most éppen min dolgoztok?</a:t>
            </a:r>
            <a:endParaRPr lang="en-US" dirty="0">
              <a:solidFill>
                <a:schemeClr val="bg1"/>
              </a:solidFill>
            </a:endParaRPr>
          </a:p>
          <a:p>
            <a:pPr>
              <a:buClr>
                <a:schemeClr val="bg1"/>
              </a:buClr>
            </a:pPr>
            <a:r>
              <a:rPr lang="hu-HU" dirty="0">
                <a:solidFill>
                  <a:schemeClr val="bg1"/>
                </a:solidFill>
              </a:rPr>
              <a:t>Gyuri: Most éppen semmin, mert leállt a gép.”</a:t>
            </a:r>
            <a:endParaRPr lang="en-US" dirty="0">
              <a:solidFill>
                <a:schemeClr val="bg1"/>
              </a:solidFill>
            </a:endParaRPr>
          </a:p>
          <a:p>
            <a:pPr marL="0" indent="0">
              <a:buClr>
                <a:schemeClr val="bg1"/>
              </a:buClr>
              <a:buNone/>
            </a:pPr>
            <a:endParaRPr lang="hu-HU" i="1" dirty="0">
              <a:solidFill>
                <a:schemeClr val="bg1"/>
              </a:solidFill>
            </a:endParaRPr>
          </a:p>
          <a:p>
            <a:pPr marL="0" indent="0">
              <a:buClr>
                <a:schemeClr val="bg1"/>
              </a:buClr>
              <a:buNone/>
            </a:pPr>
            <a:r>
              <a:rPr lang="hu-HU" i="1" dirty="0">
                <a:solidFill>
                  <a:schemeClr val="bg1"/>
                </a:solidFill>
              </a:rPr>
              <a:t>(Erifórum, 2006-os kiadás) </a:t>
            </a:r>
            <a:endParaRPr lang="en-US" dirty="0">
              <a:solidFill>
                <a:schemeClr val="bg1"/>
              </a:solidFill>
            </a:endParaRPr>
          </a:p>
          <a:p>
            <a:endParaRPr lang="hu-HU" dirty="0"/>
          </a:p>
        </p:txBody>
      </p:sp>
      <p:sp>
        <p:nvSpPr>
          <p:cNvPr id="5" name="Title 4">
            <a:extLst>
              <a:ext uri="{FF2B5EF4-FFF2-40B4-BE49-F238E27FC236}">
                <a16:creationId xmlns:a16="http://schemas.microsoft.com/office/drawing/2014/main" id="{75093712-9EDD-FE4B-809C-77B1F4E45CAF}"/>
              </a:ext>
            </a:extLst>
          </p:cNvPr>
          <p:cNvSpPr>
            <a:spLocks noGrp="1"/>
          </p:cNvSpPr>
          <p:nvPr>
            <p:ph type="title"/>
          </p:nvPr>
        </p:nvSpPr>
        <p:spPr/>
        <p:txBody>
          <a:bodyPr/>
          <a:lstStyle/>
          <a:p>
            <a:r>
              <a:rPr lang="hu-HU" dirty="0">
                <a:solidFill>
                  <a:schemeClr val="bg1"/>
                </a:solidFill>
                <a:latin typeface="+mj-lt"/>
              </a:rPr>
              <a:t>Kapcsolják be öveiket – az időgép 1991-be repít vissza bennünket </a:t>
            </a:r>
          </a:p>
        </p:txBody>
      </p:sp>
    </p:spTree>
    <p:extLst>
      <p:ext uri="{BB962C8B-B14F-4D97-AF65-F5344CB8AC3E}">
        <p14:creationId xmlns:p14="http://schemas.microsoft.com/office/powerpoint/2010/main" val="1836300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FB7061E-71EF-456B-BA04-ADF2E4C6065A}"/>
              </a:ext>
            </a:extLst>
          </p:cNvPr>
          <p:cNvSpPr/>
          <p:nvPr/>
        </p:nvSpPr>
        <p:spPr bwMode="auto">
          <a:xfrm>
            <a:off x="8324863" y="6290628"/>
            <a:ext cx="1717649" cy="321174"/>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graphicFrame>
        <p:nvGraphicFramePr>
          <p:cNvPr id="15" name="Chart 14">
            <a:extLst>
              <a:ext uri="{FF2B5EF4-FFF2-40B4-BE49-F238E27FC236}">
                <a16:creationId xmlns:a16="http://schemas.microsoft.com/office/drawing/2014/main" id="{94243DDA-600A-40EA-BBAE-7DFA00263127}"/>
              </a:ext>
            </a:extLst>
          </p:cNvPr>
          <p:cNvGraphicFramePr>
            <a:graphicFrameLocks/>
          </p:cNvGraphicFramePr>
          <p:nvPr>
            <p:extLst>
              <p:ext uri="{D42A27DB-BD31-4B8C-83A1-F6EECF244321}">
                <p14:modId xmlns:p14="http://schemas.microsoft.com/office/powerpoint/2010/main" val="16647112"/>
              </p:ext>
            </p:extLst>
          </p:nvPr>
        </p:nvGraphicFramePr>
        <p:xfrm>
          <a:off x="214358" y="2565903"/>
          <a:ext cx="11689237" cy="379193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4D31DED-3E56-47C9-B3A8-B6D97A60EAC3}"/>
              </a:ext>
            </a:extLst>
          </p:cNvPr>
          <p:cNvSpPr txBox="1"/>
          <p:nvPr/>
        </p:nvSpPr>
        <p:spPr bwMode="auto">
          <a:xfrm>
            <a:off x="476644" y="5275071"/>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1991</a:t>
            </a:r>
            <a:endParaRPr lang="en-US" sz="2000" dirty="0"/>
          </a:p>
        </p:txBody>
      </p:sp>
      <p:sp>
        <p:nvSpPr>
          <p:cNvPr id="7" name="TextBox 6">
            <a:extLst>
              <a:ext uri="{FF2B5EF4-FFF2-40B4-BE49-F238E27FC236}">
                <a16:creationId xmlns:a16="http://schemas.microsoft.com/office/drawing/2014/main" id="{CFDA37B2-9C7B-4EE5-8411-3C381F6ACB66}"/>
              </a:ext>
            </a:extLst>
          </p:cNvPr>
          <p:cNvSpPr txBox="1"/>
          <p:nvPr/>
        </p:nvSpPr>
        <p:spPr bwMode="auto">
          <a:xfrm>
            <a:off x="248325" y="327908"/>
            <a:ext cx="2257425"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4000" dirty="0">
                <a:latin typeface="+mj-lt"/>
              </a:rPr>
              <a:t>A szervezet növekedése, a felelősségek változása</a:t>
            </a:r>
            <a:endParaRPr lang="en-US" sz="4000" dirty="0" err="1">
              <a:latin typeface="+mj-lt"/>
            </a:endParaRPr>
          </a:p>
        </p:txBody>
      </p:sp>
      <p:sp>
        <p:nvSpPr>
          <p:cNvPr id="13" name="TextBox 12">
            <a:extLst>
              <a:ext uri="{FF2B5EF4-FFF2-40B4-BE49-F238E27FC236}">
                <a16:creationId xmlns:a16="http://schemas.microsoft.com/office/drawing/2014/main" id="{FFC48E55-105B-432B-9615-843A742BDE3C}"/>
              </a:ext>
            </a:extLst>
          </p:cNvPr>
          <p:cNvSpPr txBox="1"/>
          <p:nvPr/>
        </p:nvSpPr>
        <p:spPr bwMode="auto">
          <a:xfrm>
            <a:off x="3060939" y="5290244"/>
            <a:ext cx="914400" cy="480527"/>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en-US" sz="2000" dirty="0"/>
              <a:t>1998</a:t>
            </a:r>
          </a:p>
        </p:txBody>
      </p:sp>
      <p:sp>
        <p:nvSpPr>
          <p:cNvPr id="21" name="Isosceles Triangle 20">
            <a:extLst>
              <a:ext uri="{FF2B5EF4-FFF2-40B4-BE49-F238E27FC236}">
                <a16:creationId xmlns:a16="http://schemas.microsoft.com/office/drawing/2014/main" id="{65C72B2E-2074-41EB-AE74-A54B3722DF05}"/>
              </a:ext>
            </a:extLst>
          </p:cNvPr>
          <p:cNvSpPr/>
          <p:nvPr/>
        </p:nvSpPr>
        <p:spPr bwMode="auto">
          <a:xfrm>
            <a:off x="827222" y="6325333"/>
            <a:ext cx="429208" cy="204759"/>
          </a:xfrm>
          <a:prstGeom prst="triangle">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2" name="TextBox 21">
            <a:extLst>
              <a:ext uri="{FF2B5EF4-FFF2-40B4-BE49-F238E27FC236}">
                <a16:creationId xmlns:a16="http://schemas.microsoft.com/office/drawing/2014/main" id="{365458E7-CE2E-4B22-995E-4C76B0EA78BA}"/>
              </a:ext>
            </a:extLst>
          </p:cNvPr>
          <p:cNvSpPr txBox="1"/>
          <p:nvPr/>
        </p:nvSpPr>
        <p:spPr bwMode="auto">
          <a:xfrm>
            <a:off x="114605" y="4854871"/>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szoftver igazgatóság</a:t>
            </a:r>
            <a:endParaRPr lang="en-US" sz="1600" dirty="0"/>
          </a:p>
        </p:txBody>
      </p:sp>
      <p:sp>
        <p:nvSpPr>
          <p:cNvPr id="24" name="TextBox 23">
            <a:extLst>
              <a:ext uri="{FF2B5EF4-FFF2-40B4-BE49-F238E27FC236}">
                <a16:creationId xmlns:a16="http://schemas.microsoft.com/office/drawing/2014/main" id="{2384EC8A-CA05-4D21-83C8-23F916BD4C61}"/>
              </a:ext>
            </a:extLst>
          </p:cNvPr>
          <p:cNvSpPr txBox="1"/>
          <p:nvPr/>
        </p:nvSpPr>
        <p:spPr bwMode="auto">
          <a:xfrm>
            <a:off x="2265942" y="5293563"/>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1996</a:t>
            </a:r>
            <a:endParaRPr lang="en-US" sz="2000" dirty="0"/>
          </a:p>
        </p:txBody>
      </p:sp>
      <p:sp>
        <p:nvSpPr>
          <p:cNvPr id="25" name="TextBox 24">
            <a:extLst>
              <a:ext uri="{FF2B5EF4-FFF2-40B4-BE49-F238E27FC236}">
                <a16:creationId xmlns:a16="http://schemas.microsoft.com/office/drawing/2014/main" id="{83B94291-1528-48CD-A382-852AF30DFBD0}"/>
              </a:ext>
            </a:extLst>
          </p:cNvPr>
          <p:cNvSpPr txBox="1"/>
          <p:nvPr/>
        </p:nvSpPr>
        <p:spPr bwMode="auto">
          <a:xfrm>
            <a:off x="1877366" y="4403859"/>
            <a:ext cx="1108672"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err="1"/>
              <a:t>Traffic</a:t>
            </a:r>
            <a:r>
              <a:rPr lang="hu-HU" sz="1600" dirty="0"/>
              <a:t> </a:t>
            </a:r>
            <a:r>
              <a:rPr lang="hu-HU" sz="1600" dirty="0" err="1"/>
              <a:t>Lab</a:t>
            </a:r>
            <a:endParaRPr lang="en-US" sz="1600" dirty="0"/>
          </a:p>
        </p:txBody>
      </p:sp>
      <p:sp>
        <p:nvSpPr>
          <p:cNvPr id="28" name="TextBox 27">
            <a:extLst>
              <a:ext uri="{FF2B5EF4-FFF2-40B4-BE49-F238E27FC236}">
                <a16:creationId xmlns:a16="http://schemas.microsoft.com/office/drawing/2014/main" id="{160B6E7D-EFB8-4810-A4DC-4E481E639FFE}"/>
              </a:ext>
            </a:extLst>
          </p:cNvPr>
          <p:cNvSpPr txBox="1"/>
          <p:nvPr/>
        </p:nvSpPr>
        <p:spPr bwMode="auto">
          <a:xfrm>
            <a:off x="2546884" y="3759439"/>
            <a:ext cx="1428455" cy="386816"/>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K+F Központ  </a:t>
            </a:r>
            <a:endParaRPr lang="en-US" sz="1600" dirty="0"/>
          </a:p>
        </p:txBody>
      </p:sp>
      <p:sp>
        <p:nvSpPr>
          <p:cNvPr id="6" name="Rectangle 5">
            <a:extLst>
              <a:ext uri="{FF2B5EF4-FFF2-40B4-BE49-F238E27FC236}">
                <a16:creationId xmlns:a16="http://schemas.microsoft.com/office/drawing/2014/main" id="{62DDDC98-552F-49A1-888B-E2FD28513A97}"/>
              </a:ext>
            </a:extLst>
          </p:cNvPr>
          <p:cNvSpPr/>
          <p:nvPr/>
        </p:nvSpPr>
        <p:spPr bwMode="auto">
          <a:xfrm>
            <a:off x="9221820" y="858126"/>
            <a:ext cx="2681775" cy="5196494"/>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12" name="Isosceles Triangle 11">
            <a:extLst>
              <a:ext uri="{FF2B5EF4-FFF2-40B4-BE49-F238E27FC236}">
                <a16:creationId xmlns:a16="http://schemas.microsoft.com/office/drawing/2014/main" id="{455D94DF-7594-4868-A457-AB9CC0E2B946}"/>
              </a:ext>
            </a:extLst>
          </p:cNvPr>
          <p:cNvSpPr/>
          <p:nvPr/>
        </p:nvSpPr>
        <p:spPr bwMode="auto">
          <a:xfrm>
            <a:off x="4135198" y="6325333"/>
            <a:ext cx="429208" cy="204759"/>
          </a:xfrm>
          <a:prstGeom prst="triangle">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14" name="TextBox 13">
            <a:extLst>
              <a:ext uri="{FF2B5EF4-FFF2-40B4-BE49-F238E27FC236}">
                <a16:creationId xmlns:a16="http://schemas.microsoft.com/office/drawing/2014/main" id="{80115270-AA09-4D9B-A991-7DF20D136344}"/>
              </a:ext>
            </a:extLst>
          </p:cNvPr>
          <p:cNvSpPr txBox="1"/>
          <p:nvPr/>
        </p:nvSpPr>
        <p:spPr bwMode="auto">
          <a:xfrm>
            <a:off x="606366" y="6547909"/>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HSN </a:t>
            </a:r>
            <a:r>
              <a:rPr lang="hu-HU" sz="1600" dirty="0" err="1"/>
              <a:t>Lab</a:t>
            </a:r>
            <a:r>
              <a:rPr lang="hu-HU" sz="1600" dirty="0"/>
              <a:t> </a:t>
            </a:r>
            <a:endParaRPr lang="en-US" sz="1600" dirty="0"/>
          </a:p>
        </p:txBody>
      </p:sp>
      <p:sp>
        <p:nvSpPr>
          <p:cNvPr id="16" name="TextBox 15">
            <a:extLst>
              <a:ext uri="{FF2B5EF4-FFF2-40B4-BE49-F238E27FC236}">
                <a16:creationId xmlns:a16="http://schemas.microsoft.com/office/drawing/2014/main" id="{FA855500-8C94-4CDE-816B-FFBB8DC405F8}"/>
              </a:ext>
            </a:extLst>
          </p:cNvPr>
          <p:cNvSpPr txBox="1"/>
          <p:nvPr/>
        </p:nvSpPr>
        <p:spPr bwMode="auto">
          <a:xfrm>
            <a:off x="3922532" y="6554059"/>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CNL </a:t>
            </a:r>
            <a:r>
              <a:rPr lang="hu-HU" sz="1600" dirty="0" err="1"/>
              <a:t>Lab</a:t>
            </a:r>
            <a:r>
              <a:rPr lang="hu-HU" sz="1600" dirty="0"/>
              <a:t> </a:t>
            </a:r>
            <a:endParaRPr lang="en-US" sz="1600" dirty="0"/>
          </a:p>
        </p:txBody>
      </p:sp>
      <p:sp>
        <p:nvSpPr>
          <p:cNvPr id="17" name="Isosceles Triangle 16">
            <a:extLst>
              <a:ext uri="{FF2B5EF4-FFF2-40B4-BE49-F238E27FC236}">
                <a16:creationId xmlns:a16="http://schemas.microsoft.com/office/drawing/2014/main" id="{9E0E7BE6-5F06-446A-BC49-0E11CB3F0336}"/>
              </a:ext>
            </a:extLst>
          </p:cNvPr>
          <p:cNvSpPr/>
          <p:nvPr/>
        </p:nvSpPr>
        <p:spPr bwMode="auto">
          <a:xfrm>
            <a:off x="7557451" y="6310148"/>
            <a:ext cx="429208" cy="204759"/>
          </a:xfrm>
          <a:prstGeom prst="triangle">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18" name="TextBox 17">
            <a:extLst>
              <a:ext uri="{FF2B5EF4-FFF2-40B4-BE49-F238E27FC236}">
                <a16:creationId xmlns:a16="http://schemas.microsoft.com/office/drawing/2014/main" id="{D84D3CA1-E8F7-41E1-B647-A5D78C9F2887}"/>
              </a:ext>
            </a:extLst>
          </p:cNvPr>
          <p:cNvSpPr txBox="1"/>
          <p:nvPr/>
        </p:nvSpPr>
        <p:spPr bwMode="auto">
          <a:xfrm>
            <a:off x="6966343" y="6554059"/>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err="1"/>
              <a:t>Complex</a:t>
            </a:r>
            <a:r>
              <a:rPr lang="hu-HU" sz="1600" dirty="0"/>
              <a:t> HW </a:t>
            </a:r>
            <a:r>
              <a:rPr lang="hu-HU" sz="1600" dirty="0" err="1"/>
              <a:t>Lab</a:t>
            </a:r>
            <a:r>
              <a:rPr lang="hu-HU" sz="1600" dirty="0"/>
              <a:t> </a:t>
            </a:r>
            <a:endParaRPr lang="en-US" sz="1600" dirty="0"/>
          </a:p>
        </p:txBody>
      </p:sp>
      <p:sp>
        <p:nvSpPr>
          <p:cNvPr id="20" name="Isosceles Triangle 19">
            <a:extLst>
              <a:ext uri="{FF2B5EF4-FFF2-40B4-BE49-F238E27FC236}">
                <a16:creationId xmlns:a16="http://schemas.microsoft.com/office/drawing/2014/main" id="{B7BA1FFE-78DC-4D72-8E5C-619B4C9B8FD6}"/>
              </a:ext>
            </a:extLst>
          </p:cNvPr>
          <p:cNvSpPr/>
          <p:nvPr/>
        </p:nvSpPr>
        <p:spPr bwMode="auto">
          <a:xfrm>
            <a:off x="8881702" y="6325333"/>
            <a:ext cx="429208" cy="204759"/>
          </a:xfrm>
          <a:prstGeom prst="triangle">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3" name="TextBox 22">
            <a:extLst>
              <a:ext uri="{FF2B5EF4-FFF2-40B4-BE49-F238E27FC236}">
                <a16:creationId xmlns:a16="http://schemas.microsoft.com/office/drawing/2014/main" id="{86D3C61D-433A-4D46-8DDA-8A8CDDA88072}"/>
              </a:ext>
            </a:extLst>
          </p:cNvPr>
          <p:cNvSpPr txBox="1"/>
          <p:nvPr/>
        </p:nvSpPr>
        <p:spPr bwMode="auto">
          <a:xfrm>
            <a:off x="8740496" y="6545068"/>
            <a:ext cx="2747466"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Szoftvertechnológiai </a:t>
            </a:r>
            <a:r>
              <a:rPr lang="hu-HU" sz="1600" dirty="0" err="1"/>
              <a:t>Lab</a:t>
            </a:r>
            <a:r>
              <a:rPr lang="hu-HU" sz="1600" dirty="0"/>
              <a:t> </a:t>
            </a:r>
            <a:endParaRPr lang="en-US" sz="1600" dirty="0"/>
          </a:p>
        </p:txBody>
      </p:sp>
      <p:sp>
        <p:nvSpPr>
          <p:cNvPr id="2" name="Rectangle 1">
            <a:extLst>
              <a:ext uri="{FF2B5EF4-FFF2-40B4-BE49-F238E27FC236}">
                <a16:creationId xmlns:a16="http://schemas.microsoft.com/office/drawing/2014/main" id="{913718A4-E519-4B59-83D0-EE8A5E521137}"/>
              </a:ext>
            </a:extLst>
          </p:cNvPr>
          <p:cNvSpPr/>
          <p:nvPr/>
        </p:nvSpPr>
        <p:spPr bwMode="auto">
          <a:xfrm>
            <a:off x="10042512" y="6310148"/>
            <a:ext cx="1590327" cy="204759"/>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472916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94243DDA-600A-40EA-BBAE-7DFA00263127}"/>
              </a:ext>
            </a:extLst>
          </p:cNvPr>
          <p:cNvGraphicFramePr>
            <a:graphicFrameLocks/>
          </p:cNvGraphicFramePr>
          <p:nvPr>
            <p:extLst/>
          </p:nvPr>
        </p:nvGraphicFramePr>
        <p:xfrm>
          <a:off x="214358" y="2565903"/>
          <a:ext cx="11689237" cy="3791931"/>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a:extLst>
              <a:ext uri="{FF2B5EF4-FFF2-40B4-BE49-F238E27FC236}">
                <a16:creationId xmlns:a16="http://schemas.microsoft.com/office/drawing/2014/main" id="{5D357569-1E23-4C70-AD5B-67B03955C046}"/>
              </a:ext>
            </a:extLst>
          </p:cNvPr>
          <p:cNvPicPr>
            <a:picLocks noChangeAspect="1"/>
          </p:cNvPicPr>
          <p:nvPr/>
        </p:nvPicPr>
        <p:blipFill rotWithShape="1">
          <a:blip r:embed="rId4"/>
          <a:srcRect l="7617" t="40412" r="67070" b="14774"/>
          <a:stretch/>
        </p:blipFill>
        <p:spPr>
          <a:xfrm>
            <a:off x="1060838" y="3385828"/>
            <a:ext cx="2200197" cy="2190011"/>
          </a:xfrm>
          <a:prstGeom prst="rect">
            <a:avLst/>
          </a:prstGeom>
        </p:spPr>
      </p:pic>
      <p:pic>
        <p:nvPicPr>
          <p:cNvPr id="16" name="Picture 15">
            <a:extLst>
              <a:ext uri="{FF2B5EF4-FFF2-40B4-BE49-F238E27FC236}">
                <a16:creationId xmlns:a16="http://schemas.microsoft.com/office/drawing/2014/main" id="{95CFC147-D339-4375-A3D3-1E75B8F343F6}"/>
              </a:ext>
            </a:extLst>
          </p:cNvPr>
          <p:cNvPicPr>
            <a:picLocks noChangeAspect="1"/>
          </p:cNvPicPr>
          <p:nvPr/>
        </p:nvPicPr>
        <p:blipFill rotWithShape="1">
          <a:blip r:embed="rId5">
            <a:extLst>
              <a:ext uri="{28A0092B-C50C-407E-A947-70E740481C1C}">
                <a14:useLocalDpi xmlns:a14="http://schemas.microsoft.com/office/drawing/2010/main" val="0"/>
              </a:ext>
            </a:extLst>
          </a:blip>
          <a:srcRect r="17849"/>
          <a:stretch/>
        </p:blipFill>
        <p:spPr>
          <a:xfrm>
            <a:off x="2550311" y="1451728"/>
            <a:ext cx="2261363" cy="2014469"/>
          </a:xfrm>
          <a:prstGeom prst="rect">
            <a:avLst/>
          </a:prstGeom>
        </p:spPr>
      </p:pic>
      <p:pic>
        <p:nvPicPr>
          <p:cNvPr id="18" name="Picture 17">
            <a:extLst>
              <a:ext uri="{FF2B5EF4-FFF2-40B4-BE49-F238E27FC236}">
                <a16:creationId xmlns:a16="http://schemas.microsoft.com/office/drawing/2014/main" id="{5679A071-CC45-4333-B9FE-D8606E455D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374" y="2097086"/>
            <a:ext cx="2339386" cy="2339386"/>
          </a:xfrm>
          <a:prstGeom prst="rect">
            <a:avLst/>
          </a:prstGeom>
        </p:spPr>
      </p:pic>
      <p:pic>
        <p:nvPicPr>
          <p:cNvPr id="3" name="Picture 2">
            <a:extLst>
              <a:ext uri="{FF2B5EF4-FFF2-40B4-BE49-F238E27FC236}">
                <a16:creationId xmlns:a16="http://schemas.microsoft.com/office/drawing/2014/main" id="{9FAC4CBD-AE87-4BB5-8DE7-FF33A6BEB524}"/>
              </a:ext>
            </a:extLst>
          </p:cNvPr>
          <p:cNvPicPr>
            <a:picLocks noChangeAspect="1"/>
          </p:cNvPicPr>
          <p:nvPr/>
        </p:nvPicPr>
        <p:blipFill rotWithShape="1">
          <a:blip r:embed="rId7">
            <a:extLst>
              <a:ext uri="{28A0092B-C50C-407E-A947-70E740481C1C}">
                <a14:useLocalDpi xmlns:a14="http://schemas.microsoft.com/office/drawing/2010/main" val="0"/>
              </a:ext>
            </a:extLst>
          </a:blip>
          <a:srcRect l="23134" r="30291"/>
          <a:stretch/>
        </p:blipFill>
        <p:spPr>
          <a:xfrm>
            <a:off x="9394894" y="500166"/>
            <a:ext cx="1620577" cy="2157262"/>
          </a:xfrm>
          <a:prstGeom prst="rect">
            <a:avLst/>
          </a:prstGeom>
        </p:spPr>
      </p:pic>
      <p:pic>
        <p:nvPicPr>
          <p:cNvPr id="8" name="Picture 7">
            <a:extLst>
              <a:ext uri="{FF2B5EF4-FFF2-40B4-BE49-F238E27FC236}">
                <a16:creationId xmlns:a16="http://schemas.microsoft.com/office/drawing/2014/main" id="{47911E57-07FA-4521-AF91-858910FF47B9}"/>
              </a:ext>
            </a:extLst>
          </p:cNvPr>
          <p:cNvPicPr>
            <a:picLocks noChangeAspect="1"/>
          </p:cNvPicPr>
          <p:nvPr/>
        </p:nvPicPr>
        <p:blipFill rotWithShape="1">
          <a:blip r:embed="rId8">
            <a:extLst>
              <a:ext uri="{28A0092B-C50C-407E-A947-70E740481C1C}">
                <a14:useLocalDpi xmlns:a14="http://schemas.microsoft.com/office/drawing/2010/main" val="0"/>
              </a:ext>
            </a:extLst>
          </a:blip>
          <a:srcRect l="12065" r="20467"/>
          <a:stretch/>
        </p:blipFill>
        <p:spPr>
          <a:xfrm>
            <a:off x="7251946" y="422382"/>
            <a:ext cx="1735598" cy="2572471"/>
          </a:xfrm>
          <a:prstGeom prst="rect">
            <a:avLst/>
          </a:prstGeom>
        </p:spPr>
      </p:pic>
      <p:pic>
        <p:nvPicPr>
          <p:cNvPr id="11" name="Picture 10">
            <a:extLst>
              <a:ext uri="{FF2B5EF4-FFF2-40B4-BE49-F238E27FC236}">
                <a16:creationId xmlns:a16="http://schemas.microsoft.com/office/drawing/2014/main" id="{B92B8B16-8187-41AA-BC53-F0C6B600C2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39" y="1282161"/>
            <a:ext cx="1527104" cy="2625024"/>
          </a:xfrm>
          <a:prstGeom prst="rect">
            <a:avLst/>
          </a:prstGeom>
        </p:spPr>
      </p:pic>
      <p:sp>
        <p:nvSpPr>
          <p:cNvPr id="2" name="TextBox 1">
            <a:extLst>
              <a:ext uri="{FF2B5EF4-FFF2-40B4-BE49-F238E27FC236}">
                <a16:creationId xmlns:a16="http://schemas.microsoft.com/office/drawing/2014/main" id="{CFCF881E-3736-415F-91F1-0EAE50D6070F}"/>
              </a:ext>
            </a:extLst>
          </p:cNvPr>
          <p:cNvSpPr txBox="1"/>
          <p:nvPr/>
        </p:nvSpPr>
        <p:spPr bwMode="auto">
          <a:xfrm>
            <a:off x="200028" y="3879260"/>
            <a:ext cx="3953099"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1991</a:t>
            </a:r>
            <a:endParaRPr lang="en-US" sz="2000" dirty="0"/>
          </a:p>
        </p:txBody>
      </p:sp>
      <p:sp>
        <p:nvSpPr>
          <p:cNvPr id="5" name="TextBox 4">
            <a:extLst>
              <a:ext uri="{FF2B5EF4-FFF2-40B4-BE49-F238E27FC236}">
                <a16:creationId xmlns:a16="http://schemas.microsoft.com/office/drawing/2014/main" id="{24D31DED-3E56-47C9-B3A8-B6D97A60EAC3}"/>
              </a:ext>
            </a:extLst>
          </p:cNvPr>
          <p:cNvSpPr txBox="1"/>
          <p:nvPr/>
        </p:nvSpPr>
        <p:spPr bwMode="auto">
          <a:xfrm>
            <a:off x="1917451" y="5520154"/>
            <a:ext cx="2135661"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a:t>
            </a:r>
            <a:r>
              <a:rPr lang="en-US" sz="2000" dirty="0"/>
              <a:t>7</a:t>
            </a:r>
          </a:p>
        </p:txBody>
      </p:sp>
      <p:sp>
        <p:nvSpPr>
          <p:cNvPr id="7" name="TextBox 6">
            <a:extLst>
              <a:ext uri="{FF2B5EF4-FFF2-40B4-BE49-F238E27FC236}">
                <a16:creationId xmlns:a16="http://schemas.microsoft.com/office/drawing/2014/main" id="{CFDA37B2-9C7B-4EE5-8411-3C381F6ACB66}"/>
              </a:ext>
            </a:extLst>
          </p:cNvPr>
          <p:cNvSpPr txBox="1"/>
          <p:nvPr/>
        </p:nvSpPr>
        <p:spPr bwMode="auto">
          <a:xfrm>
            <a:off x="248325" y="327908"/>
            <a:ext cx="2257425"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4000" dirty="0">
                <a:latin typeface="+mj-lt"/>
              </a:rPr>
              <a:t>Vezetőink: 1991-től máig</a:t>
            </a:r>
            <a:endParaRPr lang="en-US" sz="4000" dirty="0" err="1">
              <a:latin typeface="+mj-lt"/>
            </a:endParaRPr>
          </a:p>
        </p:txBody>
      </p:sp>
      <p:sp>
        <p:nvSpPr>
          <p:cNvPr id="10" name="TextBox 9">
            <a:extLst>
              <a:ext uri="{FF2B5EF4-FFF2-40B4-BE49-F238E27FC236}">
                <a16:creationId xmlns:a16="http://schemas.microsoft.com/office/drawing/2014/main" id="{564803EF-5D13-40BF-96DC-7BD09C70E885}"/>
              </a:ext>
            </a:extLst>
          </p:cNvPr>
          <p:cNvSpPr txBox="1"/>
          <p:nvPr/>
        </p:nvSpPr>
        <p:spPr bwMode="auto">
          <a:xfrm>
            <a:off x="5983948" y="4420998"/>
            <a:ext cx="2021191"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200</a:t>
            </a:r>
            <a:r>
              <a:rPr lang="en-US" sz="2000" dirty="0"/>
              <a:t>4</a:t>
            </a:r>
          </a:p>
        </p:txBody>
      </p:sp>
      <p:sp>
        <p:nvSpPr>
          <p:cNvPr id="13" name="TextBox 12">
            <a:extLst>
              <a:ext uri="{FF2B5EF4-FFF2-40B4-BE49-F238E27FC236}">
                <a16:creationId xmlns:a16="http://schemas.microsoft.com/office/drawing/2014/main" id="{FFC48E55-105B-432B-9615-843A742BDE3C}"/>
              </a:ext>
            </a:extLst>
          </p:cNvPr>
          <p:cNvSpPr txBox="1"/>
          <p:nvPr/>
        </p:nvSpPr>
        <p:spPr bwMode="auto">
          <a:xfrm>
            <a:off x="3645491" y="3522072"/>
            <a:ext cx="914400"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en-US" sz="2000" dirty="0"/>
              <a:t>1998</a:t>
            </a:r>
          </a:p>
        </p:txBody>
      </p:sp>
      <p:sp>
        <p:nvSpPr>
          <p:cNvPr id="17" name="TextBox 16">
            <a:extLst>
              <a:ext uri="{FF2B5EF4-FFF2-40B4-BE49-F238E27FC236}">
                <a16:creationId xmlns:a16="http://schemas.microsoft.com/office/drawing/2014/main" id="{18CBA781-59C4-41C6-BAE5-47145B429D40}"/>
              </a:ext>
            </a:extLst>
          </p:cNvPr>
          <p:cNvSpPr txBox="1"/>
          <p:nvPr/>
        </p:nvSpPr>
        <p:spPr bwMode="auto">
          <a:xfrm>
            <a:off x="9934818" y="2593384"/>
            <a:ext cx="914400"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201</a:t>
            </a:r>
            <a:r>
              <a:rPr lang="en-US" sz="2000" dirty="0"/>
              <a:t>1</a:t>
            </a:r>
          </a:p>
        </p:txBody>
      </p:sp>
      <p:sp>
        <p:nvSpPr>
          <p:cNvPr id="19" name="TextBox 18">
            <a:extLst>
              <a:ext uri="{FF2B5EF4-FFF2-40B4-BE49-F238E27FC236}">
                <a16:creationId xmlns:a16="http://schemas.microsoft.com/office/drawing/2014/main" id="{D3848206-1CCC-416E-AEA1-99B76611DCA5}"/>
              </a:ext>
            </a:extLst>
          </p:cNvPr>
          <p:cNvSpPr txBox="1"/>
          <p:nvPr/>
        </p:nvSpPr>
        <p:spPr bwMode="auto">
          <a:xfrm>
            <a:off x="7829090" y="2966133"/>
            <a:ext cx="914400"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201</a:t>
            </a:r>
            <a:r>
              <a:rPr lang="en-US" sz="2000" dirty="0"/>
              <a:t>0</a:t>
            </a:r>
          </a:p>
        </p:txBody>
      </p:sp>
      <p:sp>
        <p:nvSpPr>
          <p:cNvPr id="4" name="Isosceles Triangle 3">
            <a:extLst>
              <a:ext uri="{FF2B5EF4-FFF2-40B4-BE49-F238E27FC236}">
                <a16:creationId xmlns:a16="http://schemas.microsoft.com/office/drawing/2014/main" id="{2C4DE60F-9AEA-4E94-BB8A-E4C8E04690BD}"/>
              </a:ext>
            </a:extLst>
          </p:cNvPr>
          <p:cNvSpPr/>
          <p:nvPr/>
        </p:nvSpPr>
        <p:spPr bwMode="auto">
          <a:xfrm>
            <a:off x="9853626" y="5798479"/>
            <a:ext cx="457867" cy="344885"/>
          </a:xfrm>
          <a:prstGeom prst="triangle">
            <a:avLst/>
          </a:prstGeom>
          <a:solidFill>
            <a:schemeClr val="accent2"/>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33671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FD9F18-FE59-4676-BB55-D0619F5F363D}"/>
              </a:ext>
            </a:extLst>
          </p:cNvPr>
          <p:cNvSpPr/>
          <p:nvPr/>
        </p:nvSpPr>
        <p:spPr bwMode="auto">
          <a:xfrm>
            <a:off x="10648861" y="2088075"/>
            <a:ext cx="1354487" cy="580516"/>
          </a:xfrm>
          <a:prstGeom prst="ellipse">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graphicFrame>
        <p:nvGraphicFramePr>
          <p:cNvPr id="15" name="Chart 14">
            <a:extLst>
              <a:ext uri="{FF2B5EF4-FFF2-40B4-BE49-F238E27FC236}">
                <a16:creationId xmlns:a16="http://schemas.microsoft.com/office/drawing/2014/main" id="{94243DDA-600A-40EA-BBAE-7DFA00263127}"/>
              </a:ext>
            </a:extLst>
          </p:cNvPr>
          <p:cNvGraphicFramePr>
            <a:graphicFrameLocks/>
          </p:cNvGraphicFramePr>
          <p:nvPr>
            <p:extLst>
              <p:ext uri="{D42A27DB-BD31-4B8C-83A1-F6EECF244321}">
                <p14:modId xmlns:p14="http://schemas.microsoft.com/office/powerpoint/2010/main" val="859300296"/>
              </p:ext>
            </p:extLst>
          </p:nvPr>
        </p:nvGraphicFramePr>
        <p:xfrm>
          <a:off x="214358" y="2565903"/>
          <a:ext cx="11689237" cy="379193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4D31DED-3E56-47C9-B3A8-B6D97A60EAC3}"/>
              </a:ext>
            </a:extLst>
          </p:cNvPr>
          <p:cNvSpPr txBox="1"/>
          <p:nvPr/>
        </p:nvSpPr>
        <p:spPr bwMode="auto">
          <a:xfrm>
            <a:off x="476644" y="5275071"/>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1991</a:t>
            </a:r>
            <a:endParaRPr lang="en-US" sz="2000" dirty="0"/>
          </a:p>
        </p:txBody>
      </p:sp>
      <p:sp>
        <p:nvSpPr>
          <p:cNvPr id="7" name="TextBox 6">
            <a:extLst>
              <a:ext uri="{FF2B5EF4-FFF2-40B4-BE49-F238E27FC236}">
                <a16:creationId xmlns:a16="http://schemas.microsoft.com/office/drawing/2014/main" id="{CFDA37B2-9C7B-4EE5-8411-3C381F6ACB66}"/>
              </a:ext>
            </a:extLst>
          </p:cNvPr>
          <p:cNvSpPr txBox="1"/>
          <p:nvPr/>
        </p:nvSpPr>
        <p:spPr bwMode="auto">
          <a:xfrm>
            <a:off x="248325" y="327908"/>
            <a:ext cx="2257425"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4000" dirty="0">
                <a:latin typeface="+mj-lt"/>
              </a:rPr>
              <a:t>A szervezet növekedése, a felelősségek változása</a:t>
            </a:r>
            <a:endParaRPr lang="en-US" sz="4000" dirty="0" err="1">
              <a:latin typeface="+mj-lt"/>
            </a:endParaRPr>
          </a:p>
        </p:txBody>
      </p:sp>
      <p:sp>
        <p:nvSpPr>
          <p:cNvPr id="13" name="TextBox 12">
            <a:extLst>
              <a:ext uri="{FF2B5EF4-FFF2-40B4-BE49-F238E27FC236}">
                <a16:creationId xmlns:a16="http://schemas.microsoft.com/office/drawing/2014/main" id="{FFC48E55-105B-432B-9615-843A742BDE3C}"/>
              </a:ext>
            </a:extLst>
          </p:cNvPr>
          <p:cNvSpPr txBox="1"/>
          <p:nvPr/>
        </p:nvSpPr>
        <p:spPr bwMode="auto">
          <a:xfrm>
            <a:off x="3060939" y="5290244"/>
            <a:ext cx="914400" cy="480527"/>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en-US" sz="2000" dirty="0"/>
              <a:t>1998</a:t>
            </a:r>
          </a:p>
        </p:txBody>
      </p:sp>
      <p:sp>
        <p:nvSpPr>
          <p:cNvPr id="21" name="Isosceles Triangle 20">
            <a:extLst>
              <a:ext uri="{FF2B5EF4-FFF2-40B4-BE49-F238E27FC236}">
                <a16:creationId xmlns:a16="http://schemas.microsoft.com/office/drawing/2014/main" id="{65C72B2E-2074-41EB-AE74-A54B3722DF05}"/>
              </a:ext>
            </a:extLst>
          </p:cNvPr>
          <p:cNvSpPr/>
          <p:nvPr/>
        </p:nvSpPr>
        <p:spPr bwMode="auto">
          <a:xfrm>
            <a:off x="827222" y="6325333"/>
            <a:ext cx="429208" cy="204759"/>
          </a:xfrm>
          <a:prstGeom prst="triangle">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2" name="TextBox 21">
            <a:extLst>
              <a:ext uri="{FF2B5EF4-FFF2-40B4-BE49-F238E27FC236}">
                <a16:creationId xmlns:a16="http://schemas.microsoft.com/office/drawing/2014/main" id="{365458E7-CE2E-4B22-995E-4C76B0EA78BA}"/>
              </a:ext>
            </a:extLst>
          </p:cNvPr>
          <p:cNvSpPr txBox="1"/>
          <p:nvPr/>
        </p:nvSpPr>
        <p:spPr bwMode="auto">
          <a:xfrm>
            <a:off x="114605" y="4854871"/>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szoftver igazgatóság</a:t>
            </a:r>
            <a:endParaRPr lang="en-US" sz="1600" dirty="0"/>
          </a:p>
        </p:txBody>
      </p:sp>
      <p:sp>
        <p:nvSpPr>
          <p:cNvPr id="24" name="TextBox 23">
            <a:extLst>
              <a:ext uri="{FF2B5EF4-FFF2-40B4-BE49-F238E27FC236}">
                <a16:creationId xmlns:a16="http://schemas.microsoft.com/office/drawing/2014/main" id="{2384EC8A-CA05-4D21-83C8-23F916BD4C61}"/>
              </a:ext>
            </a:extLst>
          </p:cNvPr>
          <p:cNvSpPr txBox="1"/>
          <p:nvPr/>
        </p:nvSpPr>
        <p:spPr bwMode="auto">
          <a:xfrm>
            <a:off x="2265942" y="5293563"/>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1996</a:t>
            </a:r>
            <a:endParaRPr lang="en-US" sz="2000" dirty="0"/>
          </a:p>
        </p:txBody>
      </p:sp>
      <p:sp>
        <p:nvSpPr>
          <p:cNvPr id="25" name="TextBox 24">
            <a:extLst>
              <a:ext uri="{FF2B5EF4-FFF2-40B4-BE49-F238E27FC236}">
                <a16:creationId xmlns:a16="http://schemas.microsoft.com/office/drawing/2014/main" id="{83B94291-1528-48CD-A382-852AF30DFBD0}"/>
              </a:ext>
            </a:extLst>
          </p:cNvPr>
          <p:cNvSpPr txBox="1"/>
          <p:nvPr/>
        </p:nvSpPr>
        <p:spPr bwMode="auto">
          <a:xfrm>
            <a:off x="1877366" y="4403859"/>
            <a:ext cx="1108672"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err="1"/>
              <a:t>Traffic</a:t>
            </a:r>
            <a:r>
              <a:rPr lang="hu-HU" sz="1600" dirty="0"/>
              <a:t> </a:t>
            </a:r>
            <a:r>
              <a:rPr lang="hu-HU" sz="1600" dirty="0" err="1"/>
              <a:t>Lab</a:t>
            </a:r>
            <a:endParaRPr lang="en-US" sz="1600" dirty="0"/>
          </a:p>
        </p:txBody>
      </p:sp>
      <p:sp>
        <p:nvSpPr>
          <p:cNvPr id="28" name="TextBox 27">
            <a:extLst>
              <a:ext uri="{FF2B5EF4-FFF2-40B4-BE49-F238E27FC236}">
                <a16:creationId xmlns:a16="http://schemas.microsoft.com/office/drawing/2014/main" id="{160B6E7D-EFB8-4810-A4DC-4E481E639FFE}"/>
              </a:ext>
            </a:extLst>
          </p:cNvPr>
          <p:cNvSpPr txBox="1"/>
          <p:nvPr/>
        </p:nvSpPr>
        <p:spPr bwMode="auto">
          <a:xfrm>
            <a:off x="2546884" y="3759439"/>
            <a:ext cx="1428455" cy="386816"/>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K+F Központ  </a:t>
            </a:r>
            <a:endParaRPr lang="en-US" sz="1600" dirty="0"/>
          </a:p>
        </p:txBody>
      </p:sp>
      <p:sp>
        <p:nvSpPr>
          <p:cNvPr id="12" name="Isosceles Triangle 11">
            <a:extLst>
              <a:ext uri="{FF2B5EF4-FFF2-40B4-BE49-F238E27FC236}">
                <a16:creationId xmlns:a16="http://schemas.microsoft.com/office/drawing/2014/main" id="{455D94DF-7594-4868-A457-AB9CC0E2B946}"/>
              </a:ext>
            </a:extLst>
          </p:cNvPr>
          <p:cNvSpPr/>
          <p:nvPr/>
        </p:nvSpPr>
        <p:spPr bwMode="auto">
          <a:xfrm>
            <a:off x="4366823" y="6341584"/>
            <a:ext cx="429208" cy="204759"/>
          </a:xfrm>
          <a:prstGeom prst="triangle">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14" name="TextBox 13">
            <a:extLst>
              <a:ext uri="{FF2B5EF4-FFF2-40B4-BE49-F238E27FC236}">
                <a16:creationId xmlns:a16="http://schemas.microsoft.com/office/drawing/2014/main" id="{80115270-AA09-4D9B-A991-7DF20D136344}"/>
              </a:ext>
            </a:extLst>
          </p:cNvPr>
          <p:cNvSpPr txBox="1"/>
          <p:nvPr/>
        </p:nvSpPr>
        <p:spPr bwMode="auto">
          <a:xfrm>
            <a:off x="606366" y="6547909"/>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HSN </a:t>
            </a:r>
            <a:r>
              <a:rPr lang="hu-HU" sz="1600" dirty="0" err="1"/>
              <a:t>Lab</a:t>
            </a:r>
            <a:r>
              <a:rPr lang="hu-HU" sz="1600" dirty="0"/>
              <a:t> </a:t>
            </a:r>
            <a:endParaRPr lang="en-US" sz="1600" dirty="0"/>
          </a:p>
        </p:txBody>
      </p:sp>
      <p:sp>
        <p:nvSpPr>
          <p:cNvPr id="16" name="TextBox 15">
            <a:extLst>
              <a:ext uri="{FF2B5EF4-FFF2-40B4-BE49-F238E27FC236}">
                <a16:creationId xmlns:a16="http://schemas.microsoft.com/office/drawing/2014/main" id="{FA855500-8C94-4CDE-816B-FFBB8DC405F8}"/>
              </a:ext>
            </a:extLst>
          </p:cNvPr>
          <p:cNvSpPr txBox="1"/>
          <p:nvPr/>
        </p:nvSpPr>
        <p:spPr bwMode="auto">
          <a:xfrm>
            <a:off x="4135198" y="6554059"/>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CNL </a:t>
            </a:r>
            <a:r>
              <a:rPr lang="hu-HU" sz="1600" dirty="0" err="1"/>
              <a:t>Lab</a:t>
            </a:r>
            <a:r>
              <a:rPr lang="hu-HU" sz="1600" dirty="0"/>
              <a:t> </a:t>
            </a:r>
            <a:endParaRPr lang="en-US" sz="1600" dirty="0"/>
          </a:p>
        </p:txBody>
      </p:sp>
      <p:sp>
        <p:nvSpPr>
          <p:cNvPr id="17" name="Isosceles Triangle 16">
            <a:extLst>
              <a:ext uri="{FF2B5EF4-FFF2-40B4-BE49-F238E27FC236}">
                <a16:creationId xmlns:a16="http://schemas.microsoft.com/office/drawing/2014/main" id="{9E0E7BE6-5F06-446A-BC49-0E11CB3F0336}"/>
              </a:ext>
            </a:extLst>
          </p:cNvPr>
          <p:cNvSpPr/>
          <p:nvPr/>
        </p:nvSpPr>
        <p:spPr bwMode="auto">
          <a:xfrm>
            <a:off x="7605839" y="6335202"/>
            <a:ext cx="429208" cy="204759"/>
          </a:xfrm>
          <a:prstGeom prst="triangle">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18" name="TextBox 17">
            <a:extLst>
              <a:ext uri="{FF2B5EF4-FFF2-40B4-BE49-F238E27FC236}">
                <a16:creationId xmlns:a16="http://schemas.microsoft.com/office/drawing/2014/main" id="{D84D3CA1-E8F7-41E1-B647-A5D78C9F2887}"/>
              </a:ext>
            </a:extLst>
          </p:cNvPr>
          <p:cNvSpPr txBox="1"/>
          <p:nvPr/>
        </p:nvSpPr>
        <p:spPr bwMode="auto">
          <a:xfrm>
            <a:off x="6966343" y="6554059"/>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err="1"/>
              <a:t>Complex</a:t>
            </a:r>
            <a:r>
              <a:rPr lang="hu-HU" sz="1600" dirty="0"/>
              <a:t> HW </a:t>
            </a:r>
            <a:r>
              <a:rPr lang="hu-HU" sz="1600" dirty="0" err="1"/>
              <a:t>Lab</a:t>
            </a:r>
            <a:r>
              <a:rPr lang="hu-HU" sz="1600" dirty="0"/>
              <a:t> </a:t>
            </a:r>
            <a:endParaRPr lang="en-US" sz="1600" dirty="0"/>
          </a:p>
        </p:txBody>
      </p:sp>
      <p:sp>
        <p:nvSpPr>
          <p:cNvPr id="19" name="Rectangle 18">
            <a:extLst>
              <a:ext uri="{FF2B5EF4-FFF2-40B4-BE49-F238E27FC236}">
                <a16:creationId xmlns:a16="http://schemas.microsoft.com/office/drawing/2014/main" id="{FFB7061E-71EF-456B-BA04-ADF2E4C6065A}"/>
              </a:ext>
            </a:extLst>
          </p:cNvPr>
          <p:cNvSpPr/>
          <p:nvPr/>
        </p:nvSpPr>
        <p:spPr bwMode="auto">
          <a:xfrm>
            <a:off x="8324863" y="6319204"/>
            <a:ext cx="3484516" cy="321174"/>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0" name="Isosceles Triangle 19">
            <a:extLst>
              <a:ext uri="{FF2B5EF4-FFF2-40B4-BE49-F238E27FC236}">
                <a16:creationId xmlns:a16="http://schemas.microsoft.com/office/drawing/2014/main" id="{B7BA1FFE-78DC-4D72-8E5C-619B4C9B8FD6}"/>
              </a:ext>
            </a:extLst>
          </p:cNvPr>
          <p:cNvSpPr/>
          <p:nvPr/>
        </p:nvSpPr>
        <p:spPr bwMode="auto">
          <a:xfrm>
            <a:off x="8881702" y="6311045"/>
            <a:ext cx="429208" cy="204759"/>
          </a:xfrm>
          <a:prstGeom prst="triangle">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3" name="TextBox 22">
            <a:extLst>
              <a:ext uri="{FF2B5EF4-FFF2-40B4-BE49-F238E27FC236}">
                <a16:creationId xmlns:a16="http://schemas.microsoft.com/office/drawing/2014/main" id="{86D3C61D-433A-4D46-8DDA-8A8CDDA88072}"/>
              </a:ext>
            </a:extLst>
          </p:cNvPr>
          <p:cNvSpPr txBox="1"/>
          <p:nvPr/>
        </p:nvSpPr>
        <p:spPr bwMode="auto">
          <a:xfrm>
            <a:off x="8740496" y="6545068"/>
            <a:ext cx="2747466"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Szoftvertechnológiai </a:t>
            </a:r>
            <a:r>
              <a:rPr lang="hu-HU" sz="1600" dirty="0" err="1"/>
              <a:t>Lab</a:t>
            </a:r>
            <a:r>
              <a:rPr lang="hu-HU" sz="1600" dirty="0"/>
              <a:t> </a:t>
            </a:r>
            <a:endParaRPr lang="en-US" sz="1600" dirty="0"/>
          </a:p>
        </p:txBody>
      </p:sp>
      <p:sp>
        <p:nvSpPr>
          <p:cNvPr id="26" name="Isosceles Triangle 25">
            <a:extLst>
              <a:ext uri="{FF2B5EF4-FFF2-40B4-BE49-F238E27FC236}">
                <a16:creationId xmlns:a16="http://schemas.microsoft.com/office/drawing/2014/main" id="{05865B5D-4277-43C6-8E4B-18C1762DF5CF}"/>
              </a:ext>
            </a:extLst>
          </p:cNvPr>
          <p:cNvSpPr/>
          <p:nvPr/>
        </p:nvSpPr>
        <p:spPr bwMode="auto">
          <a:xfrm>
            <a:off x="9719286" y="6310298"/>
            <a:ext cx="429208" cy="204759"/>
          </a:xfrm>
          <a:prstGeom prst="triangle">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7" name="TextBox 26">
            <a:extLst>
              <a:ext uri="{FF2B5EF4-FFF2-40B4-BE49-F238E27FC236}">
                <a16:creationId xmlns:a16="http://schemas.microsoft.com/office/drawing/2014/main" id="{803CF2A6-403F-48A6-92A4-4E44DEC788C2}"/>
              </a:ext>
            </a:extLst>
          </p:cNvPr>
          <p:cNvSpPr txBox="1"/>
          <p:nvPr/>
        </p:nvSpPr>
        <p:spPr bwMode="auto">
          <a:xfrm>
            <a:off x="10156533" y="6301707"/>
            <a:ext cx="1208245"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EIT ICT  </a:t>
            </a:r>
            <a:endParaRPr lang="en-US" sz="1600" dirty="0"/>
          </a:p>
        </p:txBody>
      </p:sp>
      <p:sp>
        <p:nvSpPr>
          <p:cNvPr id="2" name="TextBox 1">
            <a:extLst>
              <a:ext uri="{FF2B5EF4-FFF2-40B4-BE49-F238E27FC236}">
                <a16:creationId xmlns:a16="http://schemas.microsoft.com/office/drawing/2014/main" id="{DE86AAB8-9226-401B-B578-9796B990F419}"/>
              </a:ext>
            </a:extLst>
          </p:cNvPr>
          <p:cNvSpPr txBox="1"/>
          <p:nvPr/>
        </p:nvSpPr>
        <p:spPr bwMode="auto">
          <a:xfrm>
            <a:off x="10648861" y="2201355"/>
            <a:ext cx="1431834" cy="601666"/>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spcBef>
                <a:spcPts val="400"/>
              </a:spcBef>
              <a:defRPr/>
            </a:pPr>
            <a:r>
              <a:rPr lang="en-US" altLang="en-US" sz="2000" dirty="0"/>
              <a:t>~</a:t>
            </a:r>
            <a:r>
              <a:rPr lang="hu-HU" altLang="en-US" sz="2000" dirty="0"/>
              <a:t> </a:t>
            </a:r>
            <a:r>
              <a:rPr lang="en-US" altLang="en-US" sz="2000" dirty="0"/>
              <a:t>100</a:t>
            </a:r>
            <a:r>
              <a:rPr lang="hu-HU" altLang="en-US" sz="2000" dirty="0"/>
              <a:t> </a:t>
            </a:r>
            <a:r>
              <a:rPr lang="en-US" altLang="en-US" sz="2000" dirty="0"/>
              <a:t>PhD </a:t>
            </a:r>
          </a:p>
        </p:txBody>
      </p:sp>
    </p:spTree>
    <p:extLst>
      <p:ext uri="{BB962C8B-B14F-4D97-AF65-F5344CB8AC3E}">
        <p14:creationId xmlns:p14="http://schemas.microsoft.com/office/powerpoint/2010/main" val="3055192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94243DDA-600A-40EA-BBAE-7DFA00263127}"/>
              </a:ext>
            </a:extLst>
          </p:cNvPr>
          <p:cNvGraphicFramePr>
            <a:graphicFrameLocks/>
          </p:cNvGraphicFramePr>
          <p:nvPr>
            <p:extLst/>
          </p:nvPr>
        </p:nvGraphicFramePr>
        <p:xfrm>
          <a:off x="214358" y="2565903"/>
          <a:ext cx="11689237" cy="379193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4D31DED-3E56-47C9-B3A8-B6D97A60EAC3}"/>
              </a:ext>
            </a:extLst>
          </p:cNvPr>
          <p:cNvSpPr txBox="1"/>
          <p:nvPr/>
        </p:nvSpPr>
        <p:spPr bwMode="auto">
          <a:xfrm>
            <a:off x="476644" y="5275071"/>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1991</a:t>
            </a:r>
            <a:endParaRPr lang="en-US" sz="2000" dirty="0"/>
          </a:p>
        </p:txBody>
      </p:sp>
      <p:sp>
        <p:nvSpPr>
          <p:cNvPr id="7" name="TextBox 6">
            <a:extLst>
              <a:ext uri="{FF2B5EF4-FFF2-40B4-BE49-F238E27FC236}">
                <a16:creationId xmlns:a16="http://schemas.microsoft.com/office/drawing/2014/main" id="{CFDA37B2-9C7B-4EE5-8411-3C381F6ACB66}"/>
              </a:ext>
            </a:extLst>
          </p:cNvPr>
          <p:cNvSpPr txBox="1"/>
          <p:nvPr/>
        </p:nvSpPr>
        <p:spPr bwMode="auto">
          <a:xfrm>
            <a:off x="248325" y="327908"/>
            <a:ext cx="2257425"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hu-HU" sz="4000" dirty="0">
                <a:latin typeface="+mj-lt"/>
              </a:rPr>
              <a:t>A fókusz változása a fejlődésünk során</a:t>
            </a:r>
          </a:p>
        </p:txBody>
      </p:sp>
      <p:sp>
        <p:nvSpPr>
          <p:cNvPr id="13" name="TextBox 12">
            <a:extLst>
              <a:ext uri="{FF2B5EF4-FFF2-40B4-BE49-F238E27FC236}">
                <a16:creationId xmlns:a16="http://schemas.microsoft.com/office/drawing/2014/main" id="{FFC48E55-105B-432B-9615-843A742BDE3C}"/>
              </a:ext>
            </a:extLst>
          </p:cNvPr>
          <p:cNvSpPr txBox="1"/>
          <p:nvPr/>
        </p:nvSpPr>
        <p:spPr bwMode="auto">
          <a:xfrm>
            <a:off x="3060939" y="5290244"/>
            <a:ext cx="914400" cy="480527"/>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en-US" sz="3200" dirty="0"/>
              <a:t>1998</a:t>
            </a:r>
          </a:p>
        </p:txBody>
      </p:sp>
      <p:sp>
        <p:nvSpPr>
          <p:cNvPr id="21" name="Isosceles Triangle 20">
            <a:extLst>
              <a:ext uri="{FF2B5EF4-FFF2-40B4-BE49-F238E27FC236}">
                <a16:creationId xmlns:a16="http://schemas.microsoft.com/office/drawing/2014/main" id="{65C72B2E-2074-41EB-AE74-A54B3722DF05}"/>
              </a:ext>
            </a:extLst>
          </p:cNvPr>
          <p:cNvSpPr/>
          <p:nvPr/>
        </p:nvSpPr>
        <p:spPr bwMode="auto">
          <a:xfrm>
            <a:off x="827222" y="6325333"/>
            <a:ext cx="429208" cy="204759"/>
          </a:xfrm>
          <a:prstGeom prst="triangle">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12" name="Isosceles Triangle 11">
            <a:extLst>
              <a:ext uri="{FF2B5EF4-FFF2-40B4-BE49-F238E27FC236}">
                <a16:creationId xmlns:a16="http://schemas.microsoft.com/office/drawing/2014/main" id="{455D94DF-7594-4868-A457-AB9CC0E2B946}"/>
              </a:ext>
            </a:extLst>
          </p:cNvPr>
          <p:cNvSpPr/>
          <p:nvPr/>
        </p:nvSpPr>
        <p:spPr bwMode="auto">
          <a:xfrm>
            <a:off x="4366823" y="6341584"/>
            <a:ext cx="429208" cy="204759"/>
          </a:xfrm>
          <a:prstGeom prst="triangle">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14" name="TextBox 13">
            <a:extLst>
              <a:ext uri="{FF2B5EF4-FFF2-40B4-BE49-F238E27FC236}">
                <a16:creationId xmlns:a16="http://schemas.microsoft.com/office/drawing/2014/main" id="{80115270-AA09-4D9B-A991-7DF20D136344}"/>
              </a:ext>
            </a:extLst>
          </p:cNvPr>
          <p:cNvSpPr txBox="1"/>
          <p:nvPr/>
        </p:nvSpPr>
        <p:spPr bwMode="auto">
          <a:xfrm>
            <a:off x="606366" y="6547909"/>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HSN </a:t>
            </a:r>
            <a:r>
              <a:rPr lang="hu-HU" sz="1600" dirty="0" err="1"/>
              <a:t>Lab</a:t>
            </a:r>
            <a:r>
              <a:rPr lang="hu-HU" sz="1600" dirty="0"/>
              <a:t> </a:t>
            </a:r>
            <a:endParaRPr lang="en-US" sz="1600" dirty="0"/>
          </a:p>
        </p:txBody>
      </p:sp>
      <p:sp>
        <p:nvSpPr>
          <p:cNvPr id="16" name="TextBox 15">
            <a:extLst>
              <a:ext uri="{FF2B5EF4-FFF2-40B4-BE49-F238E27FC236}">
                <a16:creationId xmlns:a16="http://schemas.microsoft.com/office/drawing/2014/main" id="{FA855500-8C94-4CDE-816B-FFBB8DC405F8}"/>
              </a:ext>
            </a:extLst>
          </p:cNvPr>
          <p:cNvSpPr txBox="1"/>
          <p:nvPr/>
        </p:nvSpPr>
        <p:spPr bwMode="auto">
          <a:xfrm>
            <a:off x="4135198" y="6554059"/>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CNL </a:t>
            </a:r>
            <a:r>
              <a:rPr lang="hu-HU" sz="1600" dirty="0" err="1"/>
              <a:t>Lab</a:t>
            </a:r>
            <a:r>
              <a:rPr lang="hu-HU" sz="1600" dirty="0"/>
              <a:t> </a:t>
            </a:r>
            <a:endParaRPr lang="en-US" sz="1600" dirty="0"/>
          </a:p>
        </p:txBody>
      </p:sp>
      <p:sp>
        <p:nvSpPr>
          <p:cNvPr id="17" name="Isosceles Triangle 16">
            <a:extLst>
              <a:ext uri="{FF2B5EF4-FFF2-40B4-BE49-F238E27FC236}">
                <a16:creationId xmlns:a16="http://schemas.microsoft.com/office/drawing/2014/main" id="{9E0E7BE6-5F06-446A-BC49-0E11CB3F0336}"/>
              </a:ext>
            </a:extLst>
          </p:cNvPr>
          <p:cNvSpPr/>
          <p:nvPr/>
        </p:nvSpPr>
        <p:spPr bwMode="auto">
          <a:xfrm>
            <a:off x="7605839" y="6320914"/>
            <a:ext cx="429208" cy="204759"/>
          </a:xfrm>
          <a:prstGeom prst="triangle">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18" name="TextBox 17">
            <a:extLst>
              <a:ext uri="{FF2B5EF4-FFF2-40B4-BE49-F238E27FC236}">
                <a16:creationId xmlns:a16="http://schemas.microsoft.com/office/drawing/2014/main" id="{D84D3CA1-E8F7-41E1-B647-A5D78C9F2887}"/>
              </a:ext>
            </a:extLst>
          </p:cNvPr>
          <p:cNvSpPr txBox="1"/>
          <p:nvPr/>
        </p:nvSpPr>
        <p:spPr bwMode="auto">
          <a:xfrm>
            <a:off x="6966343" y="6554059"/>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err="1"/>
              <a:t>Complex</a:t>
            </a:r>
            <a:r>
              <a:rPr lang="hu-HU" sz="1600" dirty="0"/>
              <a:t> HW </a:t>
            </a:r>
            <a:r>
              <a:rPr lang="hu-HU" sz="1600" dirty="0" err="1"/>
              <a:t>Lab</a:t>
            </a:r>
            <a:r>
              <a:rPr lang="hu-HU" sz="1600" dirty="0"/>
              <a:t> </a:t>
            </a:r>
            <a:endParaRPr lang="en-US" sz="1600" dirty="0"/>
          </a:p>
        </p:txBody>
      </p:sp>
      <p:sp>
        <p:nvSpPr>
          <p:cNvPr id="19" name="Rectangle 18">
            <a:extLst>
              <a:ext uri="{FF2B5EF4-FFF2-40B4-BE49-F238E27FC236}">
                <a16:creationId xmlns:a16="http://schemas.microsoft.com/office/drawing/2014/main" id="{FFB7061E-71EF-456B-BA04-ADF2E4C6065A}"/>
              </a:ext>
            </a:extLst>
          </p:cNvPr>
          <p:cNvSpPr/>
          <p:nvPr/>
        </p:nvSpPr>
        <p:spPr bwMode="auto">
          <a:xfrm>
            <a:off x="8324863" y="6290628"/>
            <a:ext cx="3484516" cy="321174"/>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0" name="Isosceles Triangle 19">
            <a:extLst>
              <a:ext uri="{FF2B5EF4-FFF2-40B4-BE49-F238E27FC236}">
                <a16:creationId xmlns:a16="http://schemas.microsoft.com/office/drawing/2014/main" id="{B7BA1FFE-78DC-4D72-8E5C-619B4C9B8FD6}"/>
              </a:ext>
            </a:extLst>
          </p:cNvPr>
          <p:cNvSpPr/>
          <p:nvPr/>
        </p:nvSpPr>
        <p:spPr bwMode="auto">
          <a:xfrm>
            <a:off x="8881702" y="6325333"/>
            <a:ext cx="429208" cy="204759"/>
          </a:xfrm>
          <a:prstGeom prst="triangle">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3" name="TextBox 22">
            <a:extLst>
              <a:ext uri="{FF2B5EF4-FFF2-40B4-BE49-F238E27FC236}">
                <a16:creationId xmlns:a16="http://schemas.microsoft.com/office/drawing/2014/main" id="{86D3C61D-433A-4D46-8DDA-8A8CDDA88072}"/>
              </a:ext>
            </a:extLst>
          </p:cNvPr>
          <p:cNvSpPr txBox="1"/>
          <p:nvPr/>
        </p:nvSpPr>
        <p:spPr bwMode="auto">
          <a:xfrm>
            <a:off x="8740496" y="6545068"/>
            <a:ext cx="2747466"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err="1"/>
              <a:t>Szoftvertechn</a:t>
            </a:r>
            <a:r>
              <a:rPr lang="hu-HU" sz="1600" dirty="0"/>
              <a:t>. </a:t>
            </a:r>
            <a:r>
              <a:rPr lang="hu-HU" sz="1600" dirty="0" err="1"/>
              <a:t>Lab</a:t>
            </a:r>
            <a:r>
              <a:rPr lang="hu-HU" sz="1600" dirty="0"/>
              <a:t> </a:t>
            </a:r>
            <a:endParaRPr lang="en-US" sz="1600" dirty="0"/>
          </a:p>
        </p:txBody>
      </p:sp>
      <p:sp>
        <p:nvSpPr>
          <p:cNvPr id="26" name="Isosceles Triangle 25">
            <a:extLst>
              <a:ext uri="{FF2B5EF4-FFF2-40B4-BE49-F238E27FC236}">
                <a16:creationId xmlns:a16="http://schemas.microsoft.com/office/drawing/2014/main" id="{05865B5D-4277-43C6-8E4B-18C1762DF5CF}"/>
              </a:ext>
            </a:extLst>
          </p:cNvPr>
          <p:cNvSpPr/>
          <p:nvPr/>
        </p:nvSpPr>
        <p:spPr bwMode="auto">
          <a:xfrm>
            <a:off x="9719286" y="6310298"/>
            <a:ext cx="429208" cy="204759"/>
          </a:xfrm>
          <a:prstGeom prst="triangle">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7" name="TextBox 26">
            <a:extLst>
              <a:ext uri="{FF2B5EF4-FFF2-40B4-BE49-F238E27FC236}">
                <a16:creationId xmlns:a16="http://schemas.microsoft.com/office/drawing/2014/main" id="{803CF2A6-403F-48A6-92A4-4E44DEC788C2}"/>
              </a:ext>
            </a:extLst>
          </p:cNvPr>
          <p:cNvSpPr txBox="1"/>
          <p:nvPr/>
        </p:nvSpPr>
        <p:spPr bwMode="auto">
          <a:xfrm>
            <a:off x="10109747" y="6286879"/>
            <a:ext cx="1208245"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EIT ICT </a:t>
            </a:r>
            <a:endParaRPr lang="en-US" sz="1600" dirty="0"/>
          </a:p>
        </p:txBody>
      </p:sp>
      <p:sp>
        <p:nvSpPr>
          <p:cNvPr id="29" name="Rectangle 28">
            <a:extLst>
              <a:ext uri="{FF2B5EF4-FFF2-40B4-BE49-F238E27FC236}">
                <a16:creationId xmlns:a16="http://schemas.microsoft.com/office/drawing/2014/main" id="{CF5919BA-8CCE-4C88-94ED-D5F698252C63}"/>
              </a:ext>
            </a:extLst>
          </p:cNvPr>
          <p:cNvSpPr/>
          <p:nvPr/>
        </p:nvSpPr>
        <p:spPr bwMode="auto">
          <a:xfrm>
            <a:off x="382622" y="1329179"/>
            <a:ext cx="11520974" cy="4737767"/>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accent2"/>
              </a:solidFill>
              <a:effectLst/>
              <a:latin typeface="+mn-lt"/>
            </a:endParaRPr>
          </a:p>
        </p:txBody>
      </p:sp>
      <p:sp>
        <p:nvSpPr>
          <p:cNvPr id="30" name="TextBox 29">
            <a:extLst>
              <a:ext uri="{FF2B5EF4-FFF2-40B4-BE49-F238E27FC236}">
                <a16:creationId xmlns:a16="http://schemas.microsoft.com/office/drawing/2014/main" id="{7DC932F5-8DD5-4327-B3DF-5A3969D07990}"/>
              </a:ext>
            </a:extLst>
          </p:cNvPr>
          <p:cNvSpPr txBox="1"/>
          <p:nvPr/>
        </p:nvSpPr>
        <p:spPr bwMode="auto">
          <a:xfrm>
            <a:off x="3640449" y="4830321"/>
            <a:ext cx="3388422" cy="856690"/>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buClr>
                <a:schemeClr val="tx1"/>
              </a:buClr>
            </a:pPr>
            <a:r>
              <a:rPr lang="hu-HU" sz="2400" dirty="0">
                <a:solidFill>
                  <a:schemeClr val="accent3"/>
                </a:solidFill>
              </a:rPr>
              <a:t>kutatás-fejlesztés</a:t>
            </a:r>
            <a:endParaRPr lang="en-US" sz="2400" dirty="0">
              <a:solidFill>
                <a:schemeClr val="accent3"/>
              </a:solidFill>
            </a:endParaRPr>
          </a:p>
        </p:txBody>
      </p:sp>
      <p:sp>
        <p:nvSpPr>
          <p:cNvPr id="31" name="TextBox 30">
            <a:extLst>
              <a:ext uri="{FF2B5EF4-FFF2-40B4-BE49-F238E27FC236}">
                <a16:creationId xmlns:a16="http://schemas.microsoft.com/office/drawing/2014/main" id="{A389EDB3-C307-439E-BABB-9D5E84088D17}"/>
              </a:ext>
            </a:extLst>
          </p:cNvPr>
          <p:cNvSpPr txBox="1"/>
          <p:nvPr/>
        </p:nvSpPr>
        <p:spPr bwMode="auto">
          <a:xfrm>
            <a:off x="3640449" y="5144137"/>
            <a:ext cx="2591393" cy="856690"/>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buClr>
                <a:schemeClr val="tx1"/>
              </a:buClr>
            </a:pPr>
            <a:r>
              <a:rPr lang="hu-HU" sz="2400" dirty="0" err="1">
                <a:solidFill>
                  <a:schemeClr val="accent3"/>
                </a:solidFill>
              </a:rPr>
              <a:t>szabaldalmak</a:t>
            </a:r>
            <a:endParaRPr lang="en-US" sz="2400" dirty="0">
              <a:solidFill>
                <a:schemeClr val="accent3"/>
              </a:solidFill>
            </a:endParaRPr>
          </a:p>
        </p:txBody>
      </p:sp>
      <p:sp>
        <p:nvSpPr>
          <p:cNvPr id="32" name="TextBox 31">
            <a:extLst>
              <a:ext uri="{FF2B5EF4-FFF2-40B4-BE49-F238E27FC236}">
                <a16:creationId xmlns:a16="http://schemas.microsoft.com/office/drawing/2014/main" id="{88F04E74-77BF-4BEE-996C-E4E04BD3FEC9}"/>
              </a:ext>
            </a:extLst>
          </p:cNvPr>
          <p:cNvSpPr txBox="1"/>
          <p:nvPr/>
        </p:nvSpPr>
        <p:spPr bwMode="auto">
          <a:xfrm>
            <a:off x="5418132" y="3886854"/>
            <a:ext cx="3895062" cy="856690"/>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buClr>
                <a:schemeClr val="tx1"/>
              </a:buClr>
            </a:pPr>
            <a:r>
              <a:rPr lang="hu-HU" sz="2400" dirty="0">
                <a:solidFill>
                  <a:schemeClr val="accent2"/>
                </a:solidFill>
              </a:rPr>
              <a:t>hatékony fejlesztői gépezet</a:t>
            </a:r>
            <a:endParaRPr lang="en-US" sz="2400" dirty="0">
              <a:solidFill>
                <a:schemeClr val="accent2"/>
              </a:solidFill>
            </a:endParaRPr>
          </a:p>
        </p:txBody>
      </p:sp>
      <p:sp>
        <p:nvSpPr>
          <p:cNvPr id="33" name="TextBox 32">
            <a:extLst>
              <a:ext uri="{FF2B5EF4-FFF2-40B4-BE49-F238E27FC236}">
                <a16:creationId xmlns:a16="http://schemas.microsoft.com/office/drawing/2014/main" id="{83EB9D4E-F8AF-4188-B7AF-5DB4316E9B92}"/>
              </a:ext>
            </a:extLst>
          </p:cNvPr>
          <p:cNvSpPr txBox="1"/>
          <p:nvPr/>
        </p:nvSpPr>
        <p:spPr bwMode="auto">
          <a:xfrm>
            <a:off x="5418132" y="4212416"/>
            <a:ext cx="3509090" cy="856690"/>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buClr>
                <a:schemeClr val="tx1"/>
              </a:buClr>
            </a:pPr>
            <a:r>
              <a:rPr lang="hu-HU" sz="2400" dirty="0">
                <a:solidFill>
                  <a:schemeClr val="accent2"/>
                </a:solidFill>
              </a:rPr>
              <a:t>szállítás mindig időben</a:t>
            </a:r>
            <a:endParaRPr lang="en-US" sz="2400" dirty="0">
              <a:solidFill>
                <a:schemeClr val="accent2"/>
              </a:solidFill>
            </a:endParaRPr>
          </a:p>
        </p:txBody>
      </p:sp>
      <p:sp>
        <p:nvSpPr>
          <p:cNvPr id="34" name="TextBox 33">
            <a:extLst>
              <a:ext uri="{FF2B5EF4-FFF2-40B4-BE49-F238E27FC236}">
                <a16:creationId xmlns:a16="http://schemas.microsoft.com/office/drawing/2014/main" id="{25556A82-6E93-4D61-AB3F-6A34AD99C3E7}"/>
              </a:ext>
            </a:extLst>
          </p:cNvPr>
          <p:cNvSpPr txBox="1"/>
          <p:nvPr/>
        </p:nvSpPr>
        <p:spPr bwMode="auto">
          <a:xfrm>
            <a:off x="5418132" y="4505167"/>
            <a:ext cx="2338624" cy="856690"/>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buClr>
                <a:schemeClr val="tx1"/>
              </a:buClr>
            </a:pPr>
            <a:r>
              <a:rPr lang="hu-HU" sz="2400" dirty="0">
                <a:solidFill>
                  <a:schemeClr val="accent2"/>
                </a:solidFill>
              </a:rPr>
              <a:t>gyors reakció</a:t>
            </a:r>
            <a:endParaRPr lang="en-US" sz="2400" dirty="0">
              <a:solidFill>
                <a:schemeClr val="accent2"/>
              </a:solidFill>
            </a:endParaRPr>
          </a:p>
        </p:txBody>
      </p:sp>
      <p:sp>
        <p:nvSpPr>
          <p:cNvPr id="36" name="TextBox 35">
            <a:extLst>
              <a:ext uri="{FF2B5EF4-FFF2-40B4-BE49-F238E27FC236}">
                <a16:creationId xmlns:a16="http://schemas.microsoft.com/office/drawing/2014/main" id="{0E08A009-9F35-42D0-B0BC-9A64AE426DB6}"/>
              </a:ext>
            </a:extLst>
          </p:cNvPr>
          <p:cNvSpPr txBox="1"/>
          <p:nvPr/>
        </p:nvSpPr>
        <p:spPr bwMode="auto">
          <a:xfrm>
            <a:off x="8124032" y="3004720"/>
            <a:ext cx="3221366" cy="856690"/>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buClr>
                <a:schemeClr val="tx1"/>
              </a:buClr>
            </a:pPr>
            <a:r>
              <a:rPr lang="hu-HU" sz="2400" dirty="0">
                <a:solidFill>
                  <a:schemeClr val="accent1"/>
                </a:solidFill>
              </a:rPr>
              <a:t>hatékony és agilis</a:t>
            </a:r>
            <a:endParaRPr lang="en-US" sz="2400" dirty="0">
              <a:solidFill>
                <a:schemeClr val="accent1"/>
              </a:solidFill>
            </a:endParaRPr>
          </a:p>
        </p:txBody>
      </p:sp>
      <p:sp>
        <p:nvSpPr>
          <p:cNvPr id="37" name="TextBox 36">
            <a:extLst>
              <a:ext uri="{FF2B5EF4-FFF2-40B4-BE49-F238E27FC236}">
                <a16:creationId xmlns:a16="http://schemas.microsoft.com/office/drawing/2014/main" id="{F0245BD3-CD3E-4421-A473-6A47A2EECC6C}"/>
              </a:ext>
            </a:extLst>
          </p:cNvPr>
          <p:cNvSpPr txBox="1"/>
          <p:nvPr/>
        </p:nvSpPr>
        <p:spPr bwMode="auto">
          <a:xfrm>
            <a:off x="8124032" y="3273050"/>
            <a:ext cx="2948048" cy="856690"/>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buClr>
                <a:schemeClr val="tx1"/>
              </a:buClr>
            </a:pPr>
            <a:r>
              <a:rPr lang="hu-HU" sz="2400" dirty="0">
                <a:solidFill>
                  <a:schemeClr val="accent1"/>
                </a:solidFill>
              </a:rPr>
              <a:t>innováció</a:t>
            </a:r>
            <a:endParaRPr lang="en-US" sz="2400" dirty="0">
              <a:solidFill>
                <a:schemeClr val="accent1"/>
              </a:solidFill>
            </a:endParaRPr>
          </a:p>
        </p:txBody>
      </p:sp>
      <p:sp>
        <p:nvSpPr>
          <p:cNvPr id="38" name="TextBox 37">
            <a:extLst>
              <a:ext uri="{FF2B5EF4-FFF2-40B4-BE49-F238E27FC236}">
                <a16:creationId xmlns:a16="http://schemas.microsoft.com/office/drawing/2014/main" id="{792A0C63-2572-42C4-AA3E-F789D490B718}"/>
              </a:ext>
            </a:extLst>
          </p:cNvPr>
          <p:cNvSpPr txBox="1"/>
          <p:nvPr/>
        </p:nvSpPr>
        <p:spPr bwMode="auto">
          <a:xfrm>
            <a:off x="9632131" y="1288410"/>
            <a:ext cx="2204796" cy="365376"/>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buClr>
                <a:schemeClr val="tx1"/>
              </a:buClr>
            </a:pPr>
            <a:r>
              <a:rPr lang="hu-HU" sz="2400" dirty="0">
                <a:solidFill>
                  <a:schemeClr val="accent5"/>
                </a:solidFill>
              </a:rPr>
              <a:t>hatékonyság</a:t>
            </a:r>
            <a:endParaRPr lang="en-US" sz="2400" dirty="0">
              <a:solidFill>
                <a:schemeClr val="accent5"/>
              </a:solidFill>
            </a:endParaRPr>
          </a:p>
        </p:txBody>
      </p:sp>
      <p:sp>
        <p:nvSpPr>
          <p:cNvPr id="39" name="TextBox 38">
            <a:extLst>
              <a:ext uri="{FF2B5EF4-FFF2-40B4-BE49-F238E27FC236}">
                <a16:creationId xmlns:a16="http://schemas.microsoft.com/office/drawing/2014/main" id="{7DED9F3F-C48A-4E69-859E-3E69BC47D6E1}"/>
              </a:ext>
            </a:extLst>
          </p:cNvPr>
          <p:cNvSpPr txBox="1"/>
          <p:nvPr/>
        </p:nvSpPr>
        <p:spPr bwMode="auto">
          <a:xfrm>
            <a:off x="8124032" y="3563717"/>
            <a:ext cx="1134071" cy="856690"/>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buClr>
                <a:schemeClr val="tx1"/>
              </a:buClr>
            </a:pPr>
            <a:r>
              <a:rPr lang="en-US" sz="2400" dirty="0">
                <a:solidFill>
                  <a:schemeClr val="accent1"/>
                </a:solidFill>
              </a:rPr>
              <a:t>PMP</a:t>
            </a:r>
          </a:p>
        </p:txBody>
      </p:sp>
      <p:sp>
        <p:nvSpPr>
          <p:cNvPr id="40" name="TextBox 39">
            <a:extLst>
              <a:ext uri="{FF2B5EF4-FFF2-40B4-BE49-F238E27FC236}">
                <a16:creationId xmlns:a16="http://schemas.microsoft.com/office/drawing/2014/main" id="{960B6776-374D-4EF3-BF92-494C9593EFB2}"/>
              </a:ext>
            </a:extLst>
          </p:cNvPr>
          <p:cNvSpPr txBox="1"/>
          <p:nvPr/>
        </p:nvSpPr>
        <p:spPr bwMode="auto">
          <a:xfrm>
            <a:off x="9632131" y="1588636"/>
            <a:ext cx="2532164" cy="365376"/>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buClr>
                <a:schemeClr val="tx1"/>
              </a:buClr>
            </a:pPr>
            <a:r>
              <a:rPr lang="hu-HU" sz="2400" dirty="0" err="1">
                <a:solidFill>
                  <a:schemeClr val="accent5"/>
                </a:solidFill>
              </a:rPr>
              <a:t>automatizáció</a:t>
            </a:r>
            <a:endParaRPr lang="en-US" sz="2400" dirty="0">
              <a:solidFill>
                <a:schemeClr val="accent5"/>
              </a:solidFill>
            </a:endParaRPr>
          </a:p>
        </p:txBody>
      </p:sp>
      <p:sp>
        <p:nvSpPr>
          <p:cNvPr id="41" name="TextBox 40">
            <a:extLst>
              <a:ext uri="{FF2B5EF4-FFF2-40B4-BE49-F238E27FC236}">
                <a16:creationId xmlns:a16="http://schemas.microsoft.com/office/drawing/2014/main" id="{9D323901-C699-465B-BB76-ECBC5916410F}"/>
              </a:ext>
            </a:extLst>
          </p:cNvPr>
          <p:cNvSpPr txBox="1"/>
          <p:nvPr/>
        </p:nvSpPr>
        <p:spPr bwMode="auto">
          <a:xfrm>
            <a:off x="8660579" y="2634044"/>
            <a:ext cx="2833373" cy="856690"/>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ctr">
              <a:buClr>
                <a:schemeClr val="tx1"/>
              </a:buClr>
            </a:pPr>
            <a:r>
              <a:rPr lang="hu-HU" sz="2400" dirty="0">
                <a:solidFill>
                  <a:srgbClr val="00B0F0"/>
                </a:solidFill>
              </a:rPr>
              <a:t>vezetésfejlesztés</a:t>
            </a:r>
            <a:endParaRPr lang="en-US" sz="2400" dirty="0">
              <a:solidFill>
                <a:srgbClr val="00B0F0"/>
              </a:solidFill>
            </a:endParaRPr>
          </a:p>
        </p:txBody>
      </p:sp>
      <p:sp>
        <p:nvSpPr>
          <p:cNvPr id="42" name="TextBox 41">
            <a:extLst>
              <a:ext uri="{FF2B5EF4-FFF2-40B4-BE49-F238E27FC236}">
                <a16:creationId xmlns:a16="http://schemas.microsoft.com/office/drawing/2014/main" id="{4F9C0DBE-026D-4E03-A1B3-128B849E3353}"/>
              </a:ext>
            </a:extLst>
          </p:cNvPr>
          <p:cNvSpPr txBox="1"/>
          <p:nvPr/>
        </p:nvSpPr>
        <p:spPr bwMode="auto">
          <a:xfrm>
            <a:off x="9632131" y="1940681"/>
            <a:ext cx="2833373" cy="856690"/>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buClr>
                <a:schemeClr val="tx1"/>
              </a:buClr>
            </a:pPr>
            <a:r>
              <a:rPr lang="hu-HU" sz="2400" dirty="0">
                <a:solidFill>
                  <a:schemeClr val="accent5"/>
                </a:solidFill>
              </a:rPr>
              <a:t>humán stratégia </a:t>
            </a:r>
            <a:endParaRPr lang="en-US" sz="2400" dirty="0">
              <a:solidFill>
                <a:schemeClr val="accent5"/>
              </a:solidFill>
            </a:endParaRPr>
          </a:p>
        </p:txBody>
      </p:sp>
      <p:sp>
        <p:nvSpPr>
          <p:cNvPr id="43" name="TextBox 42">
            <a:extLst>
              <a:ext uri="{FF2B5EF4-FFF2-40B4-BE49-F238E27FC236}">
                <a16:creationId xmlns:a16="http://schemas.microsoft.com/office/drawing/2014/main" id="{B10FF7E9-9CA2-4CBB-BD1D-81C1C7DA107F}"/>
              </a:ext>
            </a:extLst>
          </p:cNvPr>
          <p:cNvSpPr txBox="1"/>
          <p:nvPr/>
        </p:nvSpPr>
        <p:spPr bwMode="auto">
          <a:xfrm>
            <a:off x="9632131" y="2258955"/>
            <a:ext cx="3183918" cy="856690"/>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buClr>
                <a:schemeClr val="tx1"/>
              </a:buClr>
            </a:pPr>
            <a:r>
              <a:rPr lang="hu-HU" sz="2400" dirty="0">
                <a:solidFill>
                  <a:schemeClr val="accent5"/>
                </a:solidFill>
              </a:rPr>
              <a:t>munkáltatói márka</a:t>
            </a:r>
            <a:endParaRPr lang="en-US" sz="2400" dirty="0">
              <a:solidFill>
                <a:schemeClr val="accent5"/>
              </a:solidFill>
            </a:endParaRPr>
          </a:p>
        </p:txBody>
      </p:sp>
    </p:spTree>
    <p:extLst>
      <p:ext uri="{BB962C8B-B14F-4D97-AF65-F5344CB8AC3E}">
        <p14:creationId xmlns:p14="http://schemas.microsoft.com/office/powerpoint/2010/main" val="1603458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093712-9EDD-FE4B-809C-77B1F4E45CAF}"/>
              </a:ext>
            </a:extLst>
          </p:cNvPr>
          <p:cNvSpPr>
            <a:spLocks noGrp="1"/>
          </p:cNvSpPr>
          <p:nvPr>
            <p:ph type="title"/>
          </p:nvPr>
        </p:nvSpPr>
        <p:spPr>
          <a:xfrm>
            <a:off x="390452" y="312053"/>
            <a:ext cx="10811917" cy="1081088"/>
          </a:xfrm>
        </p:spPr>
        <p:txBody>
          <a:bodyPr/>
          <a:lstStyle/>
          <a:p>
            <a:r>
              <a:rPr lang="hu-HU" dirty="0">
                <a:latin typeface="+mj-lt"/>
              </a:rPr>
              <a:t>Kompetencia bővülés a technológiai változásokkal karöltve </a:t>
            </a:r>
          </a:p>
        </p:txBody>
      </p:sp>
      <p:sp>
        <p:nvSpPr>
          <p:cNvPr id="17" name="TextBox 16">
            <a:extLst>
              <a:ext uri="{FF2B5EF4-FFF2-40B4-BE49-F238E27FC236}">
                <a16:creationId xmlns:a16="http://schemas.microsoft.com/office/drawing/2014/main" id="{3BD8626D-17B4-45B4-8B63-CC080CCE5DCC}"/>
              </a:ext>
            </a:extLst>
          </p:cNvPr>
          <p:cNvSpPr txBox="1"/>
          <p:nvPr/>
        </p:nvSpPr>
        <p:spPr bwMode="auto">
          <a:xfrm>
            <a:off x="6696618" y="1689267"/>
            <a:ext cx="2353456" cy="440745"/>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3600" dirty="0"/>
              <a:t>2</a:t>
            </a:r>
            <a:r>
              <a:rPr lang="en-US" sz="3600" dirty="0"/>
              <a:t>018</a:t>
            </a:r>
          </a:p>
        </p:txBody>
      </p:sp>
      <p:sp>
        <p:nvSpPr>
          <p:cNvPr id="2" name="TextBox 1">
            <a:extLst>
              <a:ext uri="{FF2B5EF4-FFF2-40B4-BE49-F238E27FC236}">
                <a16:creationId xmlns:a16="http://schemas.microsoft.com/office/drawing/2014/main" id="{C7DFA42F-9C79-4892-A828-3C3799035884}"/>
              </a:ext>
            </a:extLst>
          </p:cNvPr>
          <p:cNvSpPr txBox="1"/>
          <p:nvPr/>
        </p:nvSpPr>
        <p:spPr bwMode="auto">
          <a:xfrm>
            <a:off x="390452" y="4924315"/>
            <a:ext cx="2195598" cy="1081088"/>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marL="344488" indent="-344488" algn="l">
              <a:buClr>
                <a:schemeClr val="tx1"/>
              </a:buClr>
              <a:buFont typeface="Ericsson Hilda Light" panose="00000400000000000000" pitchFamily="2" charset="0"/>
              <a:buChar char="—"/>
            </a:pPr>
            <a:r>
              <a:rPr lang="en-US" sz="2000" dirty="0">
                <a:solidFill>
                  <a:srgbClr val="242424"/>
                </a:solidFill>
              </a:rPr>
              <a:t>AXE: </a:t>
            </a:r>
          </a:p>
          <a:p>
            <a:pPr marL="801688" lvl="1" indent="-344488">
              <a:buClr>
                <a:schemeClr val="tx1"/>
              </a:buClr>
              <a:buFont typeface="Ericsson Hilda Light" panose="00000400000000000000" pitchFamily="2" charset="0"/>
              <a:buChar char="—"/>
            </a:pPr>
            <a:r>
              <a:rPr lang="en-US" dirty="0">
                <a:solidFill>
                  <a:srgbClr val="242424"/>
                </a:solidFill>
              </a:rPr>
              <a:t>ISDN,</a:t>
            </a:r>
          </a:p>
          <a:p>
            <a:pPr marL="801688" lvl="1" indent="-344488">
              <a:buClr>
                <a:schemeClr val="tx1"/>
              </a:buClr>
              <a:buFont typeface="Ericsson Hilda Light" panose="00000400000000000000" pitchFamily="2" charset="0"/>
              <a:buChar char="—"/>
            </a:pPr>
            <a:r>
              <a:rPr lang="en-US" dirty="0">
                <a:solidFill>
                  <a:srgbClr val="242424"/>
                </a:solidFill>
              </a:rPr>
              <a:t>PSTN</a:t>
            </a:r>
          </a:p>
        </p:txBody>
      </p:sp>
      <p:sp>
        <p:nvSpPr>
          <p:cNvPr id="4" name="TextBox 3">
            <a:extLst>
              <a:ext uri="{FF2B5EF4-FFF2-40B4-BE49-F238E27FC236}">
                <a16:creationId xmlns:a16="http://schemas.microsoft.com/office/drawing/2014/main" id="{C2962B24-C7E9-4B4D-B201-7FC89F0F5D4A}"/>
              </a:ext>
            </a:extLst>
          </p:cNvPr>
          <p:cNvSpPr txBox="1"/>
          <p:nvPr/>
        </p:nvSpPr>
        <p:spPr bwMode="auto">
          <a:xfrm>
            <a:off x="1035733" y="1719416"/>
            <a:ext cx="1659182" cy="440745"/>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en-US" sz="3600" dirty="0"/>
              <a:t>1998</a:t>
            </a:r>
            <a:endParaRPr lang="en-US" sz="2000" dirty="0"/>
          </a:p>
        </p:txBody>
      </p:sp>
      <p:pic>
        <p:nvPicPr>
          <p:cNvPr id="7" name="Picture 6">
            <a:extLst>
              <a:ext uri="{FF2B5EF4-FFF2-40B4-BE49-F238E27FC236}">
                <a16:creationId xmlns:a16="http://schemas.microsoft.com/office/drawing/2014/main" id="{566CC334-7DF4-4573-9EFB-53E45F7F4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434" y="2430024"/>
            <a:ext cx="1857634" cy="2419688"/>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40EB66B1-582E-4DFD-9373-F9CD55CF3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088" y="2337467"/>
            <a:ext cx="8590961" cy="3400136"/>
          </a:xfrm>
          <a:prstGeom prst="rect">
            <a:avLst/>
          </a:prstGeom>
        </p:spPr>
      </p:pic>
    </p:spTree>
    <p:extLst>
      <p:ext uri="{BB962C8B-B14F-4D97-AF65-F5344CB8AC3E}">
        <p14:creationId xmlns:p14="http://schemas.microsoft.com/office/powerpoint/2010/main" val="1660100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D880C1-A3D5-4392-8023-8DF3C1238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131" y="1370900"/>
            <a:ext cx="8278197" cy="4656486"/>
          </a:xfrm>
          <a:prstGeom prst="rect">
            <a:avLst/>
          </a:prstGeom>
        </p:spPr>
      </p:pic>
      <p:sp>
        <p:nvSpPr>
          <p:cNvPr id="45" name="Rectangle: Top Corners Snipped 44">
            <a:extLst>
              <a:ext uri="{FF2B5EF4-FFF2-40B4-BE49-F238E27FC236}">
                <a16:creationId xmlns:a16="http://schemas.microsoft.com/office/drawing/2014/main" id="{29C49B65-D40E-4693-863A-0BAAE87C7B27}"/>
              </a:ext>
            </a:extLst>
          </p:cNvPr>
          <p:cNvSpPr/>
          <p:nvPr/>
        </p:nvSpPr>
        <p:spPr bwMode="auto">
          <a:xfrm rot="5400000">
            <a:off x="-805132" y="800101"/>
            <a:ext cx="6858001" cy="5257800"/>
          </a:xfrm>
          <a:prstGeom prst="snip2SameRect">
            <a:avLst>
              <a:gd name="adj1" fmla="val 47161"/>
              <a:gd name="adj2" fmla="val 0"/>
            </a:avLst>
          </a:prstGeom>
          <a:solidFill>
            <a:srgbClr val="0082F0">
              <a:alpha val="14902"/>
            </a:srgbClr>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3" name="Title 2">
            <a:extLst>
              <a:ext uri="{FF2B5EF4-FFF2-40B4-BE49-F238E27FC236}">
                <a16:creationId xmlns:a16="http://schemas.microsoft.com/office/drawing/2014/main" id="{E72222DB-9619-45C2-B48E-ADDD592EDDD4}"/>
              </a:ext>
            </a:extLst>
          </p:cNvPr>
          <p:cNvSpPr>
            <a:spLocks noGrp="1"/>
          </p:cNvSpPr>
          <p:nvPr>
            <p:ph type="title"/>
          </p:nvPr>
        </p:nvSpPr>
        <p:spPr>
          <a:xfrm>
            <a:off x="426672" y="290070"/>
            <a:ext cx="11203814" cy="1081088"/>
          </a:xfrm>
        </p:spPr>
        <p:txBody>
          <a:bodyPr/>
          <a:lstStyle/>
          <a:p>
            <a:r>
              <a:rPr lang="en-US" dirty="0" err="1">
                <a:latin typeface="+mj-lt"/>
              </a:rPr>
              <a:t>Sikersztori</a:t>
            </a:r>
            <a:r>
              <a:rPr lang="en-US" dirty="0">
                <a:latin typeface="+mj-lt"/>
              </a:rPr>
              <a:t>: </a:t>
            </a:r>
            <a:r>
              <a:rPr lang="en-US" dirty="0" err="1">
                <a:latin typeface="+mj-lt"/>
              </a:rPr>
              <a:t>protot</a:t>
            </a:r>
            <a:r>
              <a:rPr lang="hu-HU" dirty="0" err="1">
                <a:latin typeface="+mj-lt"/>
              </a:rPr>
              <a:t>ípusból</a:t>
            </a:r>
            <a:r>
              <a:rPr lang="hu-HU" dirty="0">
                <a:latin typeface="+mj-lt"/>
              </a:rPr>
              <a:t> zászlóshajó</a:t>
            </a:r>
            <a:endParaRPr lang="en-US" dirty="0">
              <a:latin typeface="+mj-lt"/>
            </a:endParaRPr>
          </a:p>
        </p:txBody>
      </p:sp>
      <p:pic>
        <p:nvPicPr>
          <p:cNvPr id="7" name="Picture 6">
            <a:extLst>
              <a:ext uri="{FF2B5EF4-FFF2-40B4-BE49-F238E27FC236}">
                <a16:creationId xmlns:a16="http://schemas.microsoft.com/office/drawing/2014/main" id="{9397322E-2EC0-4BB5-8C65-7DB9B3B9F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158" y="3258486"/>
            <a:ext cx="2078148" cy="1558611"/>
          </a:xfrm>
          <a:prstGeom prst="rect">
            <a:avLst/>
          </a:prstGeom>
        </p:spPr>
      </p:pic>
      <p:sp>
        <p:nvSpPr>
          <p:cNvPr id="13" name="TextBox 12">
            <a:extLst>
              <a:ext uri="{FF2B5EF4-FFF2-40B4-BE49-F238E27FC236}">
                <a16:creationId xmlns:a16="http://schemas.microsoft.com/office/drawing/2014/main" id="{E383A560-FF91-4C1B-A3CC-BE363DC93E01}"/>
              </a:ext>
            </a:extLst>
          </p:cNvPr>
          <p:cNvSpPr txBox="1"/>
          <p:nvPr/>
        </p:nvSpPr>
        <p:spPr bwMode="auto">
          <a:xfrm>
            <a:off x="-247941" y="3482785"/>
            <a:ext cx="1412444" cy="406174"/>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ctr">
              <a:buClr>
                <a:schemeClr val="tx1"/>
              </a:buClr>
            </a:pPr>
            <a:r>
              <a:rPr lang="hu-HU" sz="2000" dirty="0"/>
              <a:t>2</a:t>
            </a:r>
            <a:r>
              <a:rPr lang="en-US" sz="2000" dirty="0"/>
              <a:t>008 </a:t>
            </a:r>
            <a:br>
              <a:rPr lang="en-US" sz="2000" dirty="0"/>
            </a:br>
            <a:r>
              <a:rPr lang="en-US" sz="2000" dirty="0"/>
              <a:t>Feb</a:t>
            </a:r>
          </a:p>
        </p:txBody>
      </p:sp>
    </p:spTree>
    <p:extLst>
      <p:ext uri="{BB962C8B-B14F-4D97-AF65-F5344CB8AC3E}">
        <p14:creationId xmlns:p14="http://schemas.microsoft.com/office/powerpoint/2010/main" val="3607204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34839A-F491-4E19-9F18-EB77877CC343}"/>
              </a:ext>
            </a:extLst>
          </p:cNvPr>
          <p:cNvSpPr/>
          <p:nvPr/>
        </p:nvSpPr>
        <p:spPr bwMode="auto">
          <a:xfrm>
            <a:off x="8283388" y="6054878"/>
            <a:ext cx="3478306" cy="803122"/>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graphicFrame>
        <p:nvGraphicFramePr>
          <p:cNvPr id="15" name="Chart 14">
            <a:extLst>
              <a:ext uri="{FF2B5EF4-FFF2-40B4-BE49-F238E27FC236}">
                <a16:creationId xmlns:a16="http://schemas.microsoft.com/office/drawing/2014/main" id="{94243DDA-600A-40EA-BBAE-7DFA00263127}"/>
              </a:ext>
            </a:extLst>
          </p:cNvPr>
          <p:cNvGraphicFramePr>
            <a:graphicFrameLocks/>
          </p:cNvGraphicFramePr>
          <p:nvPr>
            <p:extLst/>
          </p:nvPr>
        </p:nvGraphicFramePr>
        <p:xfrm>
          <a:off x="0" y="1516028"/>
          <a:ext cx="121920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A8A6638D-D9B3-4EAF-B9CC-38DD3ACD6E0C}"/>
              </a:ext>
            </a:extLst>
          </p:cNvPr>
          <p:cNvSpPr/>
          <p:nvPr/>
        </p:nvSpPr>
        <p:spPr bwMode="auto">
          <a:xfrm>
            <a:off x="0" y="1523677"/>
            <a:ext cx="12192000" cy="4497355"/>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4" name="Isosceles Triangle 3">
            <a:extLst>
              <a:ext uri="{FF2B5EF4-FFF2-40B4-BE49-F238E27FC236}">
                <a16:creationId xmlns:a16="http://schemas.microsoft.com/office/drawing/2014/main" id="{C109B3EF-B5BC-4934-AFBF-D6D5CC5C20B2}"/>
              </a:ext>
            </a:extLst>
          </p:cNvPr>
          <p:cNvSpPr/>
          <p:nvPr/>
        </p:nvSpPr>
        <p:spPr bwMode="auto">
          <a:xfrm>
            <a:off x="612618" y="5868632"/>
            <a:ext cx="429208" cy="171319"/>
          </a:xfrm>
          <a:prstGeom prst="triangle">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5" name="TextBox 4">
            <a:extLst>
              <a:ext uri="{FF2B5EF4-FFF2-40B4-BE49-F238E27FC236}">
                <a16:creationId xmlns:a16="http://schemas.microsoft.com/office/drawing/2014/main" id="{1F39951D-94AD-48E0-B7C4-C1A60F469106}"/>
              </a:ext>
            </a:extLst>
          </p:cNvPr>
          <p:cNvSpPr txBox="1"/>
          <p:nvPr/>
        </p:nvSpPr>
        <p:spPr bwMode="auto">
          <a:xfrm>
            <a:off x="960868" y="5754306"/>
            <a:ext cx="1387151"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en-US" sz="1600" dirty="0"/>
              <a:t>HSN lab</a:t>
            </a:r>
          </a:p>
        </p:txBody>
      </p:sp>
      <p:sp>
        <p:nvSpPr>
          <p:cNvPr id="17" name="TextBox 16">
            <a:extLst>
              <a:ext uri="{FF2B5EF4-FFF2-40B4-BE49-F238E27FC236}">
                <a16:creationId xmlns:a16="http://schemas.microsoft.com/office/drawing/2014/main" id="{317734F8-757D-4B63-8136-1A0922A6D2D5}"/>
              </a:ext>
            </a:extLst>
          </p:cNvPr>
          <p:cNvSpPr txBox="1"/>
          <p:nvPr/>
        </p:nvSpPr>
        <p:spPr bwMode="auto">
          <a:xfrm>
            <a:off x="8606118" y="5424076"/>
            <a:ext cx="2099387"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ctr">
              <a:buClr>
                <a:schemeClr val="tx1"/>
              </a:buClr>
            </a:pPr>
            <a:endParaRPr lang="en-US" sz="1600" dirty="0">
              <a:solidFill>
                <a:srgbClr val="00B050"/>
              </a:solidFill>
            </a:endParaRPr>
          </a:p>
          <a:p>
            <a:pPr algn="ctr">
              <a:buClr>
                <a:schemeClr val="tx1"/>
              </a:buClr>
            </a:pPr>
            <a:r>
              <a:rPr lang="en-US" sz="1600" dirty="0">
                <a:solidFill>
                  <a:srgbClr val="00B050"/>
                </a:solidFill>
              </a:rPr>
              <a:t>Corvinus</a:t>
            </a:r>
          </a:p>
        </p:txBody>
      </p:sp>
      <p:sp>
        <p:nvSpPr>
          <p:cNvPr id="19" name="Isosceles Triangle 18">
            <a:extLst>
              <a:ext uri="{FF2B5EF4-FFF2-40B4-BE49-F238E27FC236}">
                <a16:creationId xmlns:a16="http://schemas.microsoft.com/office/drawing/2014/main" id="{7743480D-8E4B-4463-8624-D3DD9EECD297}"/>
              </a:ext>
            </a:extLst>
          </p:cNvPr>
          <p:cNvSpPr/>
          <p:nvPr/>
        </p:nvSpPr>
        <p:spPr bwMode="auto">
          <a:xfrm>
            <a:off x="9894794" y="5849954"/>
            <a:ext cx="429208" cy="171319"/>
          </a:xfrm>
          <a:prstGeom prst="triangle">
            <a:avLst/>
          </a:prstGeom>
          <a:solidFill>
            <a:schemeClr val="accent2"/>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0" name="TextBox 19">
            <a:extLst>
              <a:ext uri="{FF2B5EF4-FFF2-40B4-BE49-F238E27FC236}">
                <a16:creationId xmlns:a16="http://schemas.microsoft.com/office/drawing/2014/main" id="{8F0370B9-59E0-4D02-A17A-01E11B43F0A8}"/>
              </a:ext>
            </a:extLst>
          </p:cNvPr>
          <p:cNvSpPr txBox="1"/>
          <p:nvPr/>
        </p:nvSpPr>
        <p:spPr bwMode="auto">
          <a:xfrm>
            <a:off x="10324243" y="5920060"/>
            <a:ext cx="2099387"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ctr">
              <a:buClr>
                <a:schemeClr val="tx1"/>
              </a:buClr>
            </a:pPr>
            <a:r>
              <a:rPr lang="en-US" sz="1600" dirty="0">
                <a:solidFill>
                  <a:srgbClr val="FF0000"/>
                </a:solidFill>
              </a:rPr>
              <a:t>ELTE </a:t>
            </a:r>
            <a:br>
              <a:rPr lang="en-US" sz="1600" dirty="0">
                <a:solidFill>
                  <a:srgbClr val="FF0000"/>
                </a:solidFill>
              </a:rPr>
            </a:br>
            <a:r>
              <a:rPr lang="hu-HU" sz="1600" dirty="0">
                <a:solidFill>
                  <a:srgbClr val="FF0000"/>
                </a:solidFill>
              </a:rPr>
              <a:t>Pszichológiai Kar</a:t>
            </a:r>
            <a:endParaRPr lang="en-US" sz="1600" dirty="0">
              <a:solidFill>
                <a:srgbClr val="FF0000"/>
              </a:solidFill>
            </a:endParaRPr>
          </a:p>
        </p:txBody>
      </p:sp>
      <p:sp>
        <p:nvSpPr>
          <p:cNvPr id="21" name="Isosceles Triangle 20">
            <a:extLst>
              <a:ext uri="{FF2B5EF4-FFF2-40B4-BE49-F238E27FC236}">
                <a16:creationId xmlns:a16="http://schemas.microsoft.com/office/drawing/2014/main" id="{CBE830E3-FACC-4008-A8CE-A6D58106AB2F}"/>
              </a:ext>
            </a:extLst>
          </p:cNvPr>
          <p:cNvSpPr/>
          <p:nvPr/>
        </p:nvSpPr>
        <p:spPr bwMode="auto">
          <a:xfrm>
            <a:off x="10737658" y="5853066"/>
            <a:ext cx="429208" cy="171319"/>
          </a:xfrm>
          <a:prstGeom prst="triangl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2" name="Isosceles Triangle 21">
            <a:extLst>
              <a:ext uri="{FF2B5EF4-FFF2-40B4-BE49-F238E27FC236}">
                <a16:creationId xmlns:a16="http://schemas.microsoft.com/office/drawing/2014/main" id="{F13F84BF-E91D-48E1-B5D4-1AB9E3590B3B}"/>
              </a:ext>
            </a:extLst>
          </p:cNvPr>
          <p:cNvSpPr/>
          <p:nvPr/>
        </p:nvSpPr>
        <p:spPr bwMode="auto">
          <a:xfrm>
            <a:off x="8999648" y="5842605"/>
            <a:ext cx="429208" cy="171319"/>
          </a:xfrm>
          <a:prstGeom prst="triangle">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3" name="TextBox 22">
            <a:extLst>
              <a:ext uri="{FF2B5EF4-FFF2-40B4-BE49-F238E27FC236}">
                <a16:creationId xmlns:a16="http://schemas.microsoft.com/office/drawing/2014/main" id="{FDD56DCD-4BB4-47BD-936C-41E9DCD5B5F2}"/>
              </a:ext>
            </a:extLst>
          </p:cNvPr>
          <p:cNvSpPr txBox="1"/>
          <p:nvPr/>
        </p:nvSpPr>
        <p:spPr bwMode="auto">
          <a:xfrm>
            <a:off x="7048583" y="5365804"/>
            <a:ext cx="2294065"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ctr">
              <a:buClr>
                <a:schemeClr val="tx1"/>
              </a:buClr>
            </a:pPr>
            <a:endParaRPr lang="en-US" sz="1600" dirty="0">
              <a:solidFill>
                <a:schemeClr val="accent1"/>
              </a:solidFill>
            </a:endParaRPr>
          </a:p>
          <a:p>
            <a:pPr algn="ctr">
              <a:buClr>
                <a:schemeClr val="tx1"/>
              </a:buClr>
            </a:pPr>
            <a:r>
              <a:rPr lang="hu-HU" sz="1600" dirty="0">
                <a:solidFill>
                  <a:schemeClr val="accent1"/>
                </a:solidFill>
              </a:rPr>
              <a:t>Miskolci Egyetem</a:t>
            </a:r>
            <a:endParaRPr lang="en-US" sz="1600" dirty="0">
              <a:solidFill>
                <a:schemeClr val="accent1"/>
              </a:solidFill>
            </a:endParaRPr>
          </a:p>
        </p:txBody>
      </p:sp>
      <p:sp>
        <p:nvSpPr>
          <p:cNvPr id="24" name="TextBox 23">
            <a:extLst>
              <a:ext uri="{FF2B5EF4-FFF2-40B4-BE49-F238E27FC236}">
                <a16:creationId xmlns:a16="http://schemas.microsoft.com/office/drawing/2014/main" id="{C89E12FB-CE4D-412D-942B-85F81AC561EE}"/>
              </a:ext>
            </a:extLst>
          </p:cNvPr>
          <p:cNvSpPr txBox="1"/>
          <p:nvPr/>
        </p:nvSpPr>
        <p:spPr bwMode="auto">
          <a:xfrm>
            <a:off x="2874721" y="5723530"/>
            <a:ext cx="1767488"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ctr">
              <a:buClr>
                <a:schemeClr val="tx1"/>
              </a:buClr>
            </a:pPr>
            <a:r>
              <a:rPr lang="en-US" sz="1600" dirty="0">
                <a:solidFill>
                  <a:schemeClr val="accent3">
                    <a:lumMod val="75000"/>
                  </a:schemeClr>
                </a:solidFill>
              </a:rPr>
              <a:t>CNL Lab</a:t>
            </a:r>
          </a:p>
        </p:txBody>
      </p:sp>
      <p:sp>
        <p:nvSpPr>
          <p:cNvPr id="25" name="Isosceles Triangle 24">
            <a:extLst>
              <a:ext uri="{FF2B5EF4-FFF2-40B4-BE49-F238E27FC236}">
                <a16:creationId xmlns:a16="http://schemas.microsoft.com/office/drawing/2014/main" id="{71908C4C-4E02-4999-9756-B2C885DED340}"/>
              </a:ext>
            </a:extLst>
          </p:cNvPr>
          <p:cNvSpPr/>
          <p:nvPr/>
        </p:nvSpPr>
        <p:spPr bwMode="auto">
          <a:xfrm>
            <a:off x="4086906" y="5847900"/>
            <a:ext cx="429208" cy="171319"/>
          </a:xfrm>
          <a:prstGeom prst="triangle">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6" name="TextBox 25">
            <a:extLst>
              <a:ext uri="{FF2B5EF4-FFF2-40B4-BE49-F238E27FC236}">
                <a16:creationId xmlns:a16="http://schemas.microsoft.com/office/drawing/2014/main" id="{3FC5F344-807C-4813-ACC8-60139E1F87C6}"/>
              </a:ext>
            </a:extLst>
          </p:cNvPr>
          <p:cNvSpPr txBox="1"/>
          <p:nvPr/>
        </p:nvSpPr>
        <p:spPr bwMode="auto">
          <a:xfrm>
            <a:off x="7762424" y="6357149"/>
            <a:ext cx="2315826"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ctr">
              <a:buClr>
                <a:schemeClr val="tx1"/>
              </a:buClr>
            </a:pPr>
            <a:r>
              <a:rPr lang="hu-HU" sz="1600" dirty="0">
                <a:solidFill>
                  <a:schemeClr val="accent3">
                    <a:lumMod val="75000"/>
                  </a:schemeClr>
                </a:solidFill>
              </a:rPr>
              <a:t>Szoftvertechnológiai Laboratórium</a:t>
            </a:r>
            <a:endParaRPr lang="en-US" sz="1600" dirty="0">
              <a:solidFill>
                <a:schemeClr val="accent3">
                  <a:lumMod val="75000"/>
                </a:schemeClr>
              </a:solidFill>
            </a:endParaRPr>
          </a:p>
        </p:txBody>
      </p:sp>
      <p:sp>
        <p:nvSpPr>
          <p:cNvPr id="27" name="Isosceles Triangle 26">
            <a:extLst>
              <a:ext uri="{FF2B5EF4-FFF2-40B4-BE49-F238E27FC236}">
                <a16:creationId xmlns:a16="http://schemas.microsoft.com/office/drawing/2014/main" id="{9BAE170C-F169-4B99-AE98-1472C1EB1966}"/>
              </a:ext>
            </a:extLst>
          </p:cNvPr>
          <p:cNvSpPr/>
          <p:nvPr/>
        </p:nvSpPr>
        <p:spPr bwMode="auto">
          <a:xfrm rot="10800000">
            <a:off x="8975407" y="6244958"/>
            <a:ext cx="429208" cy="171319"/>
          </a:xfrm>
          <a:prstGeom prst="triangle">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8" name="TextBox 27">
            <a:extLst>
              <a:ext uri="{FF2B5EF4-FFF2-40B4-BE49-F238E27FC236}">
                <a16:creationId xmlns:a16="http://schemas.microsoft.com/office/drawing/2014/main" id="{44C28FD2-2C2F-43D9-B14D-594173FC6BD3}"/>
              </a:ext>
            </a:extLst>
          </p:cNvPr>
          <p:cNvSpPr txBox="1"/>
          <p:nvPr/>
        </p:nvSpPr>
        <p:spPr bwMode="auto">
          <a:xfrm>
            <a:off x="9557578" y="6357149"/>
            <a:ext cx="1816359"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ctr">
              <a:buClr>
                <a:schemeClr val="tx1"/>
              </a:buClr>
            </a:pPr>
            <a:r>
              <a:rPr lang="en-US" sz="1600" dirty="0">
                <a:solidFill>
                  <a:schemeClr val="accent5"/>
                </a:solidFill>
              </a:rPr>
              <a:t>EIT/ICT</a:t>
            </a:r>
            <a:br>
              <a:rPr lang="en-US" sz="1600" dirty="0">
                <a:solidFill>
                  <a:schemeClr val="accent5"/>
                </a:solidFill>
              </a:rPr>
            </a:br>
            <a:r>
              <a:rPr lang="hu-HU" sz="1600" dirty="0">
                <a:solidFill>
                  <a:schemeClr val="accent5"/>
                </a:solidFill>
              </a:rPr>
              <a:t>együttműködés</a:t>
            </a:r>
            <a:endParaRPr lang="en-US" sz="1600" dirty="0">
              <a:solidFill>
                <a:schemeClr val="accent5"/>
              </a:solidFill>
            </a:endParaRPr>
          </a:p>
        </p:txBody>
      </p:sp>
      <p:sp>
        <p:nvSpPr>
          <p:cNvPr id="29" name="Isosceles Triangle 28">
            <a:extLst>
              <a:ext uri="{FF2B5EF4-FFF2-40B4-BE49-F238E27FC236}">
                <a16:creationId xmlns:a16="http://schemas.microsoft.com/office/drawing/2014/main" id="{F5205E2D-0883-4DCF-9AE4-7135387022F7}"/>
              </a:ext>
            </a:extLst>
          </p:cNvPr>
          <p:cNvSpPr/>
          <p:nvPr/>
        </p:nvSpPr>
        <p:spPr bwMode="auto">
          <a:xfrm rot="10800000">
            <a:off x="9940736" y="6244958"/>
            <a:ext cx="429208" cy="171319"/>
          </a:xfrm>
          <a:prstGeom prst="triangle">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30" name="TextBox 29">
            <a:extLst>
              <a:ext uri="{FF2B5EF4-FFF2-40B4-BE49-F238E27FC236}">
                <a16:creationId xmlns:a16="http://schemas.microsoft.com/office/drawing/2014/main" id="{B5D98174-77E4-4412-AC13-4B672EBBAFC2}"/>
              </a:ext>
            </a:extLst>
          </p:cNvPr>
          <p:cNvSpPr txBox="1"/>
          <p:nvPr/>
        </p:nvSpPr>
        <p:spPr bwMode="auto">
          <a:xfrm>
            <a:off x="6137922" y="6257900"/>
            <a:ext cx="1767488"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ctr">
              <a:buClr>
                <a:schemeClr val="tx1"/>
              </a:buClr>
            </a:pPr>
            <a:r>
              <a:rPr lang="en-US" sz="1600" dirty="0"/>
              <a:t>Complex HW Lab</a:t>
            </a:r>
          </a:p>
        </p:txBody>
      </p:sp>
      <p:sp>
        <p:nvSpPr>
          <p:cNvPr id="31" name="Isosceles Triangle 30">
            <a:extLst>
              <a:ext uri="{FF2B5EF4-FFF2-40B4-BE49-F238E27FC236}">
                <a16:creationId xmlns:a16="http://schemas.microsoft.com/office/drawing/2014/main" id="{778E8314-10A7-4502-9122-F7F99D7D2E0B}"/>
              </a:ext>
            </a:extLst>
          </p:cNvPr>
          <p:cNvSpPr/>
          <p:nvPr/>
        </p:nvSpPr>
        <p:spPr bwMode="auto">
          <a:xfrm>
            <a:off x="7632383" y="5898658"/>
            <a:ext cx="429208" cy="171319"/>
          </a:xfrm>
          <a:prstGeom prst="triangle">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32" name="Rectangle: Rounded Corners 19">
            <a:extLst>
              <a:ext uri="{FF2B5EF4-FFF2-40B4-BE49-F238E27FC236}">
                <a16:creationId xmlns:a16="http://schemas.microsoft.com/office/drawing/2014/main" id="{252DD3DE-7BB4-4CA3-91D0-FDA210B1DEAC}"/>
              </a:ext>
            </a:extLst>
          </p:cNvPr>
          <p:cNvSpPr>
            <a:spLocks noChangeArrowheads="1"/>
          </p:cNvSpPr>
          <p:nvPr/>
        </p:nvSpPr>
        <p:spPr bwMode="auto">
          <a:xfrm>
            <a:off x="2171161" y="1146695"/>
            <a:ext cx="1717678" cy="4356370"/>
          </a:xfrm>
          <a:prstGeom prst="roundRect">
            <a:avLst>
              <a:gd name="adj" fmla="val 0"/>
            </a:avLst>
          </a:prstGeom>
          <a:solidFill>
            <a:schemeClr val="accent3"/>
          </a:solidFill>
          <a:ln>
            <a:noFill/>
          </a:ln>
        </p:spPr>
        <p:txBody>
          <a:bodyPr wrap="none" lIns="72000" rIns="72000"/>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33" name="Rectangle: Rounded Corners 20">
            <a:extLst>
              <a:ext uri="{FF2B5EF4-FFF2-40B4-BE49-F238E27FC236}">
                <a16:creationId xmlns:a16="http://schemas.microsoft.com/office/drawing/2014/main" id="{B4D532C9-6FB4-4D82-A5EC-75326E2983E2}"/>
              </a:ext>
            </a:extLst>
          </p:cNvPr>
          <p:cNvSpPr>
            <a:spLocks noChangeArrowheads="1"/>
          </p:cNvSpPr>
          <p:nvPr/>
        </p:nvSpPr>
        <p:spPr bwMode="auto">
          <a:xfrm>
            <a:off x="8363448" y="1665031"/>
            <a:ext cx="1223478" cy="3904566"/>
          </a:xfrm>
          <a:prstGeom prst="roundRect">
            <a:avLst>
              <a:gd name="adj" fmla="val 0"/>
            </a:avLst>
          </a:prstGeom>
          <a:solidFill>
            <a:schemeClr val="accent6"/>
          </a:solidFill>
          <a:ln>
            <a:noFill/>
          </a:ln>
        </p:spPr>
        <p:txBody>
          <a:bodyPr wrap="none" lIns="72000" rIns="72000"/>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34" name="Rectangle: Rounded Corners 21">
            <a:extLst>
              <a:ext uri="{FF2B5EF4-FFF2-40B4-BE49-F238E27FC236}">
                <a16:creationId xmlns:a16="http://schemas.microsoft.com/office/drawing/2014/main" id="{94486B5D-84FA-4767-B0C3-23E40644A9BA}"/>
              </a:ext>
            </a:extLst>
          </p:cNvPr>
          <p:cNvSpPr>
            <a:spLocks noChangeArrowheads="1"/>
          </p:cNvSpPr>
          <p:nvPr/>
        </p:nvSpPr>
        <p:spPr bwMode="auto">
          <a:xfrm>
            <a:off x="4098312" y="1146695"/>
            <a:ext cx="1717678" cy="4405744"/>
          </a:xfrm>
          <a:prstGeom prst="roundRect">
            <a:avLst>
              <a:gd name="adj" fmla="val 0"/>
            </a:avLst>
          </a:prstGeom>
          <a:solidFill>
            <a:schemeClr val="accent5"/>
          </a:solidFill>
          <a:ln>
            <a:noFill/>
          </a:ln>
        </p:spPr>
        <p:txBody>
          <a:bodyPr wrap="none" lIns="72000" rIns="72000"/>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35" name="Rectangle: Rounded Corners 22">
            <a:extLst>
              <a:ext uri="{FF2B5EF4-FFF2-40B4-BE49-F238E27FC236}">
                <a16:creationId xmlns:a16="http://schemas.microsoft.com/office/drawing/2014/main" id="{BD55C1B9-71E8-4B11-AC21-42941579DCE9}"/>
              </a:ext>
            </a:extLst>
          </p:cNvPr>
          <p:cNvSpPr>
            <a:spLocks noChangeArrowheads="1"/>
          </p:cNvSpPr>
          <p:nvPr/>
        </p:nvSpPr>
        <p:spPr bwMode="auto">
          <a:xfrm>
            <a:off x="5920726" y="1663731"/>
            <a:ext cx="1153066" cy="3924552"/>
          </a:xfrm>
          <a:prstGeom prst="roundRect">
            <a:avLst>
              <a:gd name="adj" fmla="val 0"/>
            </a:avLst>
          </a:prstGeom>
          <a:solidFill>
            <a:schemeClr val="accent2"/>
          </a:solidFill>
          <a:ln>
            <a:noFill/>
          </a:ln>
        </p:spPr>
        <p:txBody>
          <a:bodyPr wrap="none" lIns="72000" rIns="72000"/>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36" name="Rectangle: Rounded Corners 23">
            <a:extLst>
              <a:ext uri="{FF2B5EF4-FFF2-40B4-BE49-F238E27FC236}">
                <a16:creationId xmlns:a16="http://schemas.microsoft.com/office/drawing/2014/main" id="{AE742361-C30B-4B04-A5AC-1810E7B136A8}"/>
              </a:ext>
            </a:extLst>
          </p:cNvPr>
          <p:cNvSpPr>
            <a:spLocks noChangeArrowheads="1"/>
          </p:cNvSpPr>
          <p:nvPr/>
        </p:nvSpPr>
        <p:spPr bwMode="auto">
          <a:xfrm>
            <a:off x="7143581" y="1663731"/>
            <a:ext cx="1178719" cy="3905866"/>
          </a:xfrm>
          <a:prstGeom prst="roundRect">
            <a:avLst>
              <a:gd name="adj" fmla="val 0"/>
            </a:avLst>
          </a:prstGeom>
          <a:solidFill>
            <a:schemeClr val="accent1"/>
          </a:solidFill>
          <a:ln>
            <a:noFill/>
          </a:ln>
        </p:spPr>
        <p:txBody>
          <a:bodyPr wrap="none" lIns="72000" rIns="72000"/>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37" name="Rectangle: Rounded Corners 7">
            <a:extLst>
              <a:ext uri="{FF2B5EF4-FFF2-40B4-BE49-F238E27FC236}">
                <a16:creationId xmlns:a16="http://schemas.microsoft.com/office/drawing/2014/main" id="{758C2F5B-E8C8-4A50-A3EA-CCFFBA353EB3}"/>
              </a:ext>
            </a:extLst>
          </p:cNvPr>
          <p:cNvSpPr>
            <a:spLocks noChangeArrowheads="1"/>
          </p:cNvSpPr>
          <p:nvPr/>
        </p:nvSpPr>
        <p:spPr bwMode="auto">
          <a:xfrm>
            <a:off x="274218" y="1143519"/>
            <a:ext cx="1717678" cy="4356371"/>
          </a:xfrm>
          <a:prstGeom prst="roundRect">
            <a:avLst>
              <a:gd name="adj" fmla="val 0"/>
            </a:avLst>
          </a:prstGeom>
          <a:solidFill>
            <a:schemeClr val="tx2">
              <a:lumMod val="90000"/>
              <a:lumOff val="10000"/>
            </a:schemeClr>
          </a:solidFill>
          <a:ln>
            <a:noFill/>
          </a:ln>
        </p:spPr>
        <p:txBody>
          <a:bodyPr wrap="none" lIns="72000" rIns="72000"/>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38" name="Rectangle 37">
            <a:extLst>
              <a:ext uri="{FF2B5EF4-FFF2-40B4-BE49-F238E27FC236}">
                <a16:creationId xmlns:a16="http://schemas.microsoft.com/office/drawing/2014/main" id="{70715D7A-4BAF-41C0-8E7C-1403A76FF13A}"/>
              </a:ext>
            </a:extLst>
          </p:cNvPr>
          <p:cNvSpPr/>
          <p:nvPr/>
        </p:nvSpPr>
        <p:spPr>
          <a:xfrm>
            <a:off x="288732" y="3702571"/>
            <a:ext cx="1841534" cy="1354217"/>
          </a:xfrm>
          <a:prstGeom prst="rect">
            <a:avLst/>
          </a:prstGeom>
        </p:spPr>
        <p:txBody>
          <a:bodyPr wrap="square">
            <a:spAutoFit/>
          </a:bodyPr>
          <a:lstStyle/>
          <a:p>
            <a:pPr marL="0" lvl="1">
              <a:spcAft>
                <a:spcPts val="600"/>
              </a:spcAft>
              <a:defRPr/>
            </a:pPr>
            <a:r>
              <a:rPr lang="en-US" altLang="en-US" sz="1200" b="1" dirty="0" err="1">
                <a:solidFill>
                  <a:schemeClr val="bg1"/>
                </a:solidFill>
              </a:rPr>
              <a:t>Villamosmérnöki</a:t>
            </a:r>
            <a:r>
              <a:rPr lang="en-US" altLang="en-US" sz="1200" b="1" dirty="0">
                <a:solidFill>
                  <a:schemeClr val="bg1"/>
                </a:solidFill>
              </a:rPr>
              <a:t> </a:t>
            </a:r>
            <a:r>
              <a:rPr lang="en-US" altLang="en-US" sz="1200" b="1" dirty="0" err="1">
                <a:solidFill>
                  <a:schemeClr val="bg1"/>
                </a:solidFill>
              </a:rPr>
              <a:t>és</a:t>
            </a:r>
            <a:r>
              <a:rPr lang="en-US" altLang="en-US" sz="1200" b="1" dirty="0">
                <a:solidFill>
                  <a:schemeClr val="bg1"/>
                </a:solidFill>
              </a:rPr>
              <a:t> </a:t>
            </a:r>
            <a:r>
              <a:rPr lang="en-US" altLang="en-US" sz="1200" b="1" dirty="0" err="1">
                <a:solidFill>
                  <a:schemeClr val="bg1"/>
                </a:solidFill>
              </a:rPr>
              <a:t>Informatikai</a:t>
            </a:r>
            <a:r>
              <a:rPr lang="en-US" altLang="en-US" sz="1200" b="1" dirty="0">
                <a:solidFill>
                  <a:schemeClr val="bg1"/>
                </a:solidFill>
              </a:rPr>
              <a:t> Kar (VIK)</a:t>
            </a:r>
            <a:endParaRPr lang="hu-HU" altLang="en-US" sz="1200" b="1" dirty="0">
              <a:solidFill>
                <a:schemeClr val="bg1"/>
              </a:solidFill>
            </a:endParaRPr>
          </a:p>
          <a:p>
            <a:pPr marL="0" lvl="1">
              <a:spcAft>
                <a:spcPts val="600"/>
              </a:spcAft>
              <a:defRPr/>
            </a:pPr>
            <a:r>
              <a:rPr lang="hu-HU" altLang="en-US" sz="1200" dirty="0">
                <a:solidFill>
                  <a:schemeClr val="bg1"/>
                </a:solidFill>
              </a:rPr>
              <a:t>Nagysebességű Hálózatok Laboratórium</a:t>
            </a:r>
          </a:p>
          <a:p>
            <a:pPr marL="0" lvl="1">
              <a:defRPr/>
            </a:pPr>
            <a:r>
              <a:rPr lang="hu-HU" altLang="en-US" sz="1200" dirty="0">
                <a:solidFill>
                  <a:schemeClr val="bg1"/>
                </a:solidFill>
              </a:rPr>
              <a:t>Komplex Hardver Laboratórium </a:t>
            </a:r>
            <a:endParaRPr lang="en-US" altLang="en-US" sz="1200" dirty="0">
              <a:solidFill>
                <a:schemeClr val="bg1"/>
              </a:solidFill>
            </a:endParaRPr>
          </a:p>
        </p:txBody>
      </p:sp>
      <p:sp>
        <p:nvSpPr>
          <p:cNvPr id="39" name="Rectangle 38">
            <a:extLst>
              <a:ext uri="{FF2B5EF4-FFF2-40B4-BE49-F238E27FC236}">
                <a16:creationId xmlns:a16="http://schemas.microsoft.com/office/drawing/2014/main" id="{0B8D8088-B5E8-4D38-8BD6-A723DF8817A4}"/>
              </a:ext>
            </a:extLst>
          </p:cNvPr>
          <p:cNvSpPr/>
          <p:nvPr/>
        </p:nvSpPr>
        <p:spPr>
          <a:xfrm>
            <a:off x="228588" y="1391214"/>
            <a:ext cx="1841534" cy="600164"/>
          </a:xfrm>
          <a:prstGeom prst="rect">
            <a:avLst/>
          </a:prstGeom>
        </p:spPr>
        <p:txBody>
          <a:bodyPr wrap="square">
            <a:spAutoFit/>
          </a:bodyPr>
          <a:lstStyle/>
          <a:p>
            <a:pPr marL="0" lvl="1">
              <a:defRPr/>
            </a:pPr>
            <a:r>
              <a:rPr lang="en-US" altLang="en-US" sz="1100" b="1" dirty="0">
                <a:solidFill>
                  <a:schemeClr val="bg1"/>
                </a:solidFill>
              </a:rPr>
              <a:t>BUDAPESTI MŰSZAKI ÉS GAZDASÁGTUDOMÁNYI EGYETEM</a:t>
            </a:r>
            <a:endParaRPr lang="en-US" altLang="en-US" sz="1100" dirty="0">
              <a:solidFill>
                <a:schemeClr val="bg1"/>
              </a:solidFill>
            </a:endParaRPr>
          </a:p>
        </p:txBody>
      </p:sp>
      <p:sp>
        <p:nvSpPr>
          <p:cNvPr id="40" name="Rectangle 39">
            <a:extLst>
              <a:ext uri="{FF2B5EF4-FFF2-40B4-BE49-F238E27FC236}">
                <a16:creationId xmlns:a16="http://schemas.microsoft.com/office/drawing/2014/main" id="{36EB2034-1305-4208-A8AF-4319FB66EFC7}"/>
              </a:ext>
            </a:extLst>
          </p:cNvPr>
          <p:cNvSpPr/>
          <p:nvPr/>
        </p:nvSpPr>
        <p:spPr>
          <a:xfrm>
            <a:off x="2174268" y="3702571"/>
            <a:ext cx="1698122" cy="1800493"/>
          </a:xfrm>
          <a:prstGeom prst="rect">
            <a:avLst/>
          </a:prstGeom>
        </p:spPr>
        <p:txBody>
          <a:bodyPr wrap="square">
            <a:spAutoFit/>
          </a:bodyPr>
          <a:lstStyle/>
          <a:p>
            <a:pPr marL="0" lvl="1">
              <a:spcAft>
                <a:spcPts val="300"/>
              </a:spcAft>
              <a:defRPr/>
            </a:pPr>
            <a:r>
              <a:rPr lang="hu-HU" altLang="en-US" sz="1200" b="1" dirty="0">
                <a:solidFill>
                  <a:schemeClr val="bg1"/>
                </a:solidFill>
              </a:rPr>
              <a:t>Természettudományi Kar</a:t>
            </a:r>
          </a:p>
          <a:p>
            <a:pPr marL="0" lvl="1">
              <a:defRPr/>
            </a:pPr>
            <a:r>
              <a:rPr lang="hu-HU" altLang="en-US" sz="1200" dirty="0">
                <a:solidFill>
                  <a:schemeClr val="bg1"/>
                </a:solidFill>
              </a:rPr>
              <a:t>Kommunikációs Hálózatok Laboratórium</a:t>
            </a:r>
          </a:p>
          <a:p>
            <a:pPr marL="0" lvl="1">
              <a:spcBef>
                <a:spcPts val="1200"/>
              </a:spcBef>
              <a:spcAft>
                <a:spcPts val="300"/>
              </a:spcAft>
              <a:defRPr/>
            </a:pPr>
            <a:r>
              <a:rPr lang="hu-HU" altLang="en-US" sz="1200" b="1" dirty="0">
                <a:solidFill>
                  <a:schemeClr val="bg1"/>
                </a:solidFill>
              </a:rPr>
              <a:t>Informatikai kar</a:t>
            </a:r>
          </a:p>
          <a:p>
            <a:pPr marL="0" lvl="1">
              <a:defRPr/>
            </a:pPr>
            <a:r>
              <a:rPr lang="sv-SE" altLang="en-US" sz="1200" dirty="0">
                <a:solidFill>
                  <a:schemeClr val="bg1"/>
                </a:solidFill>
              </a:rPr>
              <a:t>S</a:t>
            </a:r>
            <a:r>
              <a:rPr lang="hu-HU" altLang="en-US" sz="1200" dirty="0">
                <a:solidFill>
                  <a:schemeClr val="bg1"/>
                </a:solidFill>
              </a:rPr>
              <a:t>z</a:t>
            </a:r>
            <a:r>
              <a:rPr lang="sv-SE" altLang="en-US" sz="1200" dirty="0">
                <a:solidFill>
                  <a:schemeClr val="bg1"/>
                </a:solidFill>
              </a:rPr>
              <a:t>oft</a:t>
            </a:r>
            <a:r>
              <a:rPr lang="hu-HU" altLang="en-US" sz="1200" dirty="0" err="1">
                <a:solidFill>
                  <a:schemeClr val="bg1"/>
                </a:solidFill>
              </a:rPr>
              <a:t>vertechnológia</a:t>
            </a:r>
            <a:r>
              <a:rPr lang="hu-HU" altLang="en-US" sz="1200" dirty="0">
                <a:solidFill>
                  <a:schemeClr val="bg1"/>
                </a:solidFill>
              </a:rPr>
              <a:t> Laboratórium </a:t>
            </a:r>
            <a:endParaRPr lang="sv-SE" altLang="en-US" sz="1200" dirty="0">
              <a:solidFill>
                <a:schemeClr val="bg1"/>
              </a:solidFill>
            </a:endParaRPr>
          </a:p>
        </p:txBody>
      </p:sp>
      <p:sp>
        <p:nvSpPr>
          <p:cNvPr id="41" name="Rectangle 40">
            <a:extLst>
              <a:ext uri="{FF2B5EF4-FFF2-40B4-BE49-F238E27FC236}">
                <a16:creationId xmlns:a16="http://schemas.microsoft.com/office/drawing/2014/main" id="{6D97957E-131D-41D9-9DC5-A7C56E1D5A1E}"/>
              </a:ext>
            </a:extLst>
          </p:cNvPr>
          <p:cNvSpPr/>
          <p:nvPr/>
        </p:nvSpPr>
        <p:spPr>
          <a:xfrm>
            <a:off x="2177598" y="1391214"/>
            <a:ext cx="1839904" cy="461665"/>
          </a:xfrm>
          <a:prstGeom prst="rect">
            <a:avLst/>
          </a:prstGeom>
        </p:spPr>
        <p:txBody>
          <a:bodyPr wrap="square">
            <a:spAutoFit/>
          </a:bodyPr>
          <a:lstStyle/>
          <a:p>
            <a:pPr marL="0" lvl="1">
              <a:defRPr/>
            </a:pPr>
            <a:r>
              <a:rPr lang="hu-HU" altLang="en-US" sz="1200" b="1" dirty="0">
                <a:solidFill>
                  <a:schemeClr val="bg1"/>
                </a:solidFill>
              </a:rPr>
              <a:t>EÖTVÖS LORÁND TUDOMÁNYEGYETEM</a:t>
            </a:r>
            <a:endParaRPr lang="en-US" altLang="en-US" sz="1200" dirty="0">
              <a:solidFill>
                <a:schemeClr val="bg1"/>
              </a:solidFill>
            </a:endParaRPr>
          </a:p>
        </p:txBody>
      </p:sp>
      <p:sp>
        <p:nvSpPr>
          <p:cNvPr id="42" name="Rectangle 41">
            <a:extLst>
              <a:ext uri="{FF2B5EF4-FFF2-40B4-BE49-F238E27FC236}">
                <a16:creationId xmlns:a16="http://schemas.microsoft.com/office/drawing/2014/main" id="{9CA3F491-0211-415A-9E76-61516399A016}"/>
              </a:ext>
            </a:extLst>
          </p:cNvPr>
          <p:cNvSpPr/>
          <p:nvPr/>
        </p:nvSpPr>
        <p:spPr>
          <a:xfrm>
            <a:off x="4116086" y="3702571"/>
            <a:ext cx="1724197" cy="1423988"/>
          </a:xfrm>
          <a:prstGeom prst="rect">
            <a:avLst/>
          </a:prstGeom>
        </p:spPr>
        <p:txBody>
          <a:bodyPr wrap="square">
            <a:spAutoFit/>
          </a:bodyPr>
          <a:lstStyle/>
          <a:p>
            <a:pPr marL="0" lvl="1">
              <a:spcAft>
                <a:spcPts val="300"/>
              </a:spcAft>
              <a:defRPr/>
            </a:pPr>
            <a:r>
              <a:rPr lang="en-US" altLang="en-US" sz="1200" b="1" dirty="0">
                <a:solidFill>
                  <a:schemeClr val="bg1"/>
                </a:solidFill>
              </a:rPr>
              <a:t>M</a:t>
            </a:r>
            <a:r>
              <a:rPr lang="hu-HU" altLang="en-US" sz="1200" b="1" dirty="0">
                <a:solidFill>
                  <a:schemeClr val="bg1"/>
                </a:solidFill>
              </a:rPr>
              <a:t>e</a:t>
            </a:r>
            <a:r>
              <a:rPr lang="en-US" altLang="en-US" sz="1200" b="1" dirty="0" err="1">
                <a:solidFill>
                  <a:schemeClr val="bg1"/>
                </a:solidFill>
              </a:rPr>
              <a:t>ster</a:t>
            </a:r>
            <a:r>
              <a:rPr lang="en-US" altLang="en-US" sz="1200" b="1" dirty="0">
                <a:solidFill>
                  <a:schemeClr val="bg1"/>
                </a:solidFill>
              </a:rPr>
              <a:t> Program</a:t>
            </a:r>
            <a:r>
              <a:rPr lang="hu-HU" altLang="en-US" sz="1200" b="1" dirty="0">
                <a:solidFill>
                  <a:schemeClr val="bg1"/>
                </a:solidFill>
              </a:rPr>
              <a:t>ok</a:t>
            </a:r>
            <a:endParaRPr lang="en-US" altLang="en-US" sz="1200" b="1" dirty="0">
              <a:solidFill>
                <a:schemeClr val="bg1"/>
              </a:solidFill>
            </a:endParaRPr>
          </a:p>
          <a:p>
            <a:pPr marL="146050" lvl="1" indent="-90488">
              <a:defRPr/>
            </a:pPr>
            <a:r>
              <a:rPr lang="en-US" altLang="en-US" sz="1200" dirty="0">
                <a:solidFill>
                  <a:schemeClr val="bg1"/>
                </a:solidFill>
              </a:rPr>
              <a:t>-</a:t>
            </a:r>
            <a:r>
              <a:rPr lang="hu-HU" altLang="en-US" sz="1200" dirty="0">
                <a:solidFill>
                  <a:schemeClr val="bg1"/>
                </a:solidFill>
              </a:rPr>
              <a:t> </a:t>
            </a:r>
            <a:r>
              <a:rPr lang="en-US" altLang="en-US" sz="1200" dirty="0">
                <a:solidFill>
                  <a:schemeClr val="bg1"/>
                </a:solidFill>
              </a:rPr>
              <a:t>S</a:t>
            </a:r>
            <a:r>
              <a:rPr lang="hu-HU" altLang="en-US" sz="1200" dirty="0">
                <a:solidFill>
                  <a:schemeClr val="bg1"/>
                </a:solidFill>
              </a:rPr>
              <a:t>zolgáltatás tervező mérnök </a:t>
            </a:r>
            <a:r>
              <a:rPr lang="en-US" altLang="en-US" sz="1200" dirty="0">
                <a:solidFill>
                  <a:schemeClr val="bg1"/>
                </a:solidFill>
              </a:rPr>
              <a:t> </a:t>
            </a:r>
          </a:p>
          <a:p>
            <a:pPr marL="146050" lvl="1" indent="-90488">
              <a:defRPr/>
            </a:pPr>
            <a:r>
              <a:rPr lang="en-US" altLang="en-US" sz="1200" dirty="0">
                <a:solidFill>
                  <a:schemeClr val="bg1"/>
                </a:solidFill>
              </a:rPr>
              <a:t>- </a:t>
            </a:r>
            <a:r>
              <a:rPr lang="hu-HU" altLang="en-US" sz="1200" dirty="0">
                <a:solidFill>
                  <a:schemeClr val="bg1"/>
                </a:solidFill>
              </a:rPr>
              <a:t>Biztonság és adatvédelem</a:t>
            </a:r>
            <a:r>
              <a:rPr lang="en-US" altLang="en-US" sz="1200" dirty="0">
                <a:solidFill>
                  <a:schemeClr val="bg1"/>
                </a:solidFill>
              </a:rPr>
              <a:t> </a:t>
            </a:r>
          </a:p>
          <a:p>
            <a:pPr marL="146050" lvl="1" indent="-90488">
              <a:defRPr/>
            </a:pPr>
            <a:r>
              <a:rPr lang="en-US" altLang="en-US" sz="1200" dirty="0">
                <a:solidFill>
                  <a:schemeClr val="bg1"/>
                </a:solidFill>
              </a:rPr>
              <a:t>- Digital</a:t>
            </a:r>
            <a:r>
              <a:rPr lang="hu-HU" altLang="en-US" sz="1200" dirty="0">
                <a:solidFill>
                  <a:schemeClr val="bg1"/>
                </a:solidFill>
              </a:rPr>
              <a:t>ális média technológia</a:t>
            </a:r>
            <a:endParaRPr lang="en-US" altLang="en-US" sz="1200" dirty="0">
              <a:solidFill>
                <a:schemeClr val="bg1"/>
              </a:solidFill>
            </a:endParaRPr>
          </a:p>
        </p:txBody>
      </p:sp>
      <p:sp>
        <p:nvSpPr>
          <p:cNvPr id="43" name="Rectangle 42">
            <a:extLst>
              <a:ext uri="{FF2B5EF4-FFF2-40B4-BE49-F238E27FC236}">
                <a16:creationId xmlns:a16="http://schemas.microsoft.com/office/drawing/2014/main" id="{5971BE7C-8CE5-46D0-8FD2-CD838874EEA2}"/>
              </a:ext>
            </a:extLst>
          </p:cNvPr>
          <p:cNvSpPr/>
          <p:nvPr/>
        </p:nvSpPr>
        <p:spPr>
          <a:xfrm>
            <a:off x="4101572" y="1494958"/>
            <a:ext cx="1841534" cy="276999"/>
          </a:xfrm>
          <a:prstGeom prst="rect">
            <a:avLst/>
          </a:prstGeom>
        </p:spPr>
        <p:txBody>
          <a:bodyPr wrap="square">
            <a:spAutoFit/>
          </a:bodyPr>
          <a:lstStyle/>
          <a:p>
            <a:pPr marL="0" lvl="1">
              <a:defRPr/>
            </a:pPr>
            <a:r>
              <a:rPr lang="en-US" altLang="en-US" sz="1200" b="1">
                <a:solidFill>
                  <a:schemeClr val="bg1"/>
                </a:solidFill>
              </a:rPr>
              <a:t>EIT DIGITAL</a:t>
            </a:r>
            <a:endParaRPr lang="en-US" altLang="en-US" sz="1200" dirty="0">
              <a:solidFill>
                <a:schemeClr val="bg1"/>
              </a:solidFill>
            </a:endParaRPr>
          </a:p>
        </p:txBody>
      </p:sp>
      <p:sp>
        <p:nvSpPr>
          <p:cNvPr id="44" name="Rectangle 43">
            <a:extLst>
              <a:ext uri="{FF2B5EF4-FFF2-40B4-BE49-F238E27FC236}">
                <a16:creationId xmlns:a16="http://schemas.microsoft.com/office/drawing/2014/main" id="{BDCD836A-A641-406D-B1DC-37B80E38EE05}"/>
              </a:ext>
            </a:extLst>
          </p:cNvPr>
          <p:cNvSpPr/>
          <p:nvPr/>
        </p:nvSpPr>
        <p:spPr>
          <a:xfrm>
            <a:off x="5929192" y="3810038"/>
            <a:ext cx="1155254" cy="1238801"/>
          </a:xfrm>
          <a:prstGeom prst="rect">
            <a:avLst/>
          </a:prstGeom>
        </p:spPr>
        <p:txBody>
          <a:bodyPr wrap="square">
            <a:spAutoFit/>
          </a:bodyPr>
          <a:lstStyle/>
          <a:p>
            <a:pPr marL="0" lvl="1">
              <a:spcAft>
                <a:spcPts val="300"/>
              </a:spcAft>
              <a:defRPr/>
            </a:pPr>
            <a:r>
              <a:rPr lang="hu-HU" altLang="en-US" sz="1200" b="1" dirty="0">
                <a:solidFill>
                  <a:schemeClr val="bg1"/>
                </a:solidFill>
              </a:rPr>
              <a:t>Menedzsment Intézet</a:t>
            </a:r>
            <a:endParaRPr lang="en-US" altLang="en-US" sz="1200" b="1" dirty="0">
              <a:solidFill>
                <a:schemeClr val="bg1"/>
              </a:solidFill>
            </a:endParaRPr>
          </a:p>
          <a:p>
            <a:pPr marL="0" lvl="1">
              <a:defRPr/>
            </a:pPr>
            <a:r>
              <a:rPr lang="hu-HU" altLang="en-US" sz="1200" dirty="0">
                <a:solidFill>
                  <a:schemeClr val="bg1"/>
                </a:solidFill>
              </a:rPr>
              <a:t>Stratégiai menedzsment tanszék </a:t>
            </a:r>
          </a:p>
          <a:p>
            <a:pPr marL="0" lvl="1">
              <a:defRPr/>
            </a:pPr>
            <a:endParaRPr lang="hu-HU" altLang="en-US" sz="1200" dirty="0">
              <a:solidFill>
                <a:schemeClr val="bg1"/>
              </a:solidFill>
            </a:endParaRPr>
          </a:p>
        </p:txBody>
      </p:sp>
      <p:sp>
        <p:nvSpPr>
          <p:cNvPr id="45" name="Rectangle 44">
            <a:extLst>
              <a:ext uri="{FF2B5EF4-FFF2-40B4-BE49-F238E27FC236}">
                <a16:creationId xmlns:a16="http://schemas.microsoft.com/office/drawing/2014/main" id="{39AE71AF-8C66-4606-A547-5CD6EE48A1F6}"/>
              </a:ext>
            </a:extLst>
          </p:cNvPr>
          <p:cNvSpPr/>
          <p:nvPr/>
        </p:nvSpPr>
        <p:spPr>
          <a:xfrm>
            <a:off x="5944341" y="1706573"/>
            <a:ext cx="1236210" cy="646331"/>
          </a:xfrm>
          <a:prstGeom prst="rect">
            <a:avLst/>
          </a:prstGeom>
        </p:spPr>
        <p:txBody>
          <a:bodyPr wrap="square">
            <a:spAutoFit/>
          </a:bodyPr>
          <a:lstStyle/>
          <a:p>
            <a:pPr marL="0" lvl="1">
              <a:defRPr/>
            </a:pPr>
            <a:r>
              <a:rPr lang="hu-HU" altLang="en-US" sz="1200" b="1" dirty="0">
                <a:solidFill>
                  <a:schemeClr val="bg1"/>
                </a:solidFill>
              </a:rPr>
              <a:t>BUDAPESTI </a:t>
            </a:r>
            <a:br>
              <a:rPr lang="hu-HU" altLang="en-US" sz="1200" b="1" dirty="0">
                <a:solidFill>
                  <a:schemeClr val="bg1"/>
                </a:solidFill>
              </a:rPr>
            </a:br>
            <a:r>
              <a:rPr lang="en-US" altLang="en-US" sz="1200" b="1" dirty="0">
                <a:solidFill>
                  <a:schemeClr val="bg1"/>
                </a:solidFill>
              </a:rPr>
              <a:t>CORVINUS </a:t>
            </a:r>
            <a:r>
              <a:rPr lang="hu-HU" altLang="en-US" sz="1200" b="1" dirty="0">
                <a:solidFill>
                  <a:schemeClr val="bg1"/>
                </a:solidFill>
              </a:rPr>
              <a:t>EGYETEM </a:t>
            </a:r>
            <a:endParaRPr lang="en-US" altLang="en-US" sz="1200" dirty="0">
              <a:solidFill>
                <a:schemeClr val="bg1"/>
              </a:solidFill>
            </a:endParaRPr>
          </a:p>
        </p:txBody>
      </p:sp>
      <p:sp>
        <p:nvSpPr>
          <p:cNvPr id="46" name="Rectangle 45">
            <a:extLst>
              <a:ext uri="{FF2B5EF4-FFF2-40B4-BE49-F238E27FC236}">
                <a16:creationId xmlns:a16="http://schemas.microsoft.com/office/drawing/2014/main" id="{7AC9DB60-EDCD-4E17-AE3A-30FBB56F03EF}"/>
              </a:ext>
            </a:extLst>
          </p:cNvPr>
          <p:cNvSpPr/>
          <p:nvPr/>
        </p:nvSpPr>
        <p:spPr>
          <a:xfrm>
            <a:off x="7154235" y="3790803"/>
            <a:ext cx="1167376" cy="1277273"/>
          </a:xfrm>
          <a:prstGeom prst="rect">
            <a:avLst/>
          </a:prstGeom>
        </p:spPr>
        <p:txBody>
          <a:bodyPr wrap="square">
            <a:spAutoFit/>
          </a:bodyPr>
          <a:lstStyle/>
          <a:p>
            <a:pPr marL="0" lvl="1">
              <a:spcAft>
                <a:spcPts val="300"/>
              </a:spcAft>
              <a:defRPr/>
            </a:pPr>
            <a:r>
              <a:rPr lang="hu-HU" altLang="en-US" sz="1200" b="1" dirty="0">
                <a:solidFill>
                  <a:schemeClr val="bg1"/>
                </a:solidFill>
              </a:rPr>
              <a:t>Menedzsment tudományi tanszék</a:t>
            </a:r>
          </a:p>
          <a:p>
            <a:pPr marL="0" lvl="1">
              <a:spcAft>
                <a:spcPts val="300"/>
              </a:spcAft>
              <a:defRPr/>
            </a:pPr>
            <a:endParaRPr lang="en-US" altLang="en-US" sz="1200" b="1" dirty="0">
              <a:solidFill>
                <a:schemeClr val="bg1"/>
              </a:solidFill>
            </a:endParaRPr>
          </a:p>
          <a:p>
            <a:pPr marL="0" lvl="1">
              <a:defRPr/>
            </a:pPr>
            <a:r>
              <a:rPr lang="hu-HU" altLang="en-US" sz="1200" dirty="0">
                <a:solidFill>
                  <a:schemeClr val="bg1"/>
                </a:solidFill>
              </a:rPr>
              <a:t>Projekt-menedzsment</a:t>
            </a:r>
          </a:p>
        </p:txBody>
      </p:sp>
      <p:sp>
        <p:nvSpPr>
          <p:cNvPr id="47" name="Rectangle 46">
            <a:extLst>
              <a:ext uri="{FF2B5EF4-FFF2-40B4-BE49-F238E27FC236}">
                <a16:creationId xmlns:a16="http://schemas.microsoft.com/office/drawing/2014/main" id="{56A666BA-E462-41E1-B74C-6E5AE1576891}"/>
              </a:ext>
            </a:extLst>
          </p:cNvPr>
          <p:cNvSpPr/>
          <p:nvPr/>
        </p:nvSpPr>
        <p:spPr>
          <a:xfrm>
            <a:off x="7167339" y="1760545"/>
            <a:ext cx="1498390" cy="461665"/>
          </a:xfrm>
          <a:prstGeom prst="rect">
            <a:avLst/>
          </a:prstGeom>
        </p:spPr>
        <p:txBody>
          <a:bodyPr wrap="square">
            <a:spAutoFit/>
          </a:bodyPr>
          <a:lstStyle/>
          <a:p>
            <a:pPr marL="0" lvl="1">
              <a:defRPr/>
            </a:pPr>
            <a:r>
              <a:rPr lang="en-US" altLang="en-US" sz="1200" b="1" dirty="0">
                <a:solidFill>
                  <a:schemeClr val="bg1"/>
                </a:solidFill>
              </a:rPr>
              <a:t>MISKOLC</a:t>
            </a:r>
            <a:r>
              <a:rPr lang="hu-HU" altLang="en-US" sz="1200" b="1" dirty="0">
                <a:solidFill>
                  <a:schemeClr val="bg1"/>
                </a:solidFill>
              </a:rPr>
              <a:t>I EGYETEM</a:t>
            </a:r>
            <a:endParaRPr lang="en-US" altLang="en-US" sz="1200" dirty="0">
              <a:solidFill>
                <a:schemeClr val="bg1"/>
              </a:solidFill>
            </a:endParaRPr>
          </a:p>
        </p:txBody>
      </p:sp>
      <p:cxnSp>
        <p:nvCxnSpPr>
          <p:cNvPr id="48" name="Straight Connector 3">
            <a:extLst>
              <a:ext uri="{FF2B5EF4-FFF2-40B4-BE49-F238E27FC236}">
                <a16:creationId xmlns:a16="http://schemas.microsoft.com/office/drawing/2014/main" id="{BE1A3321-E333-4140-A2E4-6A073ED3460D}"/>
              </a:ext>
            </a:extLst>
          </p:cNvPr>
          <p:cNvCxnSpPr>
            <a:cxnSpLocks noChangeShapeType="1"/>
          </p:cNvCxnSpPr>
          <p:nvPr/>
        </p:nvCxnSpPr>
        <p:spPr bwMode="auto">
          <a:xfrm>
            <a:off x="362220" y="2124594"/>
            <a:ext cx="1500932" cy="0"/>
          </a:xfrm>
          <a:prstGeom prst="line">
            <a:avLst/>
          </a:prstGeom>
          <a:noFill/>
          <a:ln w="25400" cap="rnd" algn="ctr">
            <a:solidFill>
              <a:schemeClr val="bg1"/>
            </a:solidFill>
            <a:round/>
            <a:headEnd/>
            <a:tailEnd/>
          </a:ln>
          <a:extLst>
            <a:ext uri="{909E8E84-426E-40DD-AFC4-6F175D3DCCD1}">
              <a14:hiddenFill xmlns:a14="http://schemas.microsoft.com/office/drawing/2010/main">
                <a:noFill/>
              </a14:hiddenFill>
            </a:ext>
          </a:extLst>
        </p:spPr>
      </p:cxnSp>
      <p:cxnSp>
        <p:nvCxnSpPr>
          <p:cNvPr id="49" name="Straight Connector 26">
            <a:extLst>
              <a:ext uri="{FF2B5EF4-FFF2-40B4-BE49-F238E27FC236}">
                <a16:creationId xmlns:a16="http://schemas.microsoft.com/office/drawing/2014/main" id="{0D1CE527-6CEF-4A4A-97B1-A161AC6639C7}"/>
              </a:ext>
            </a:extLst>
          </p:cNvPr>
          <p:cNvCxnSpPr>
            <a:cxnSpLocks noChangeShapeType="1"/>
          </p:cNvCxnSpPr>
          <p:nvPr/>
        </p:nvCxnSpPr>
        <p:spPr bwMode="auto">
          <a:xfrm>
            <a:off x="2257534" y="2124594"/>
            <a:ext cx="1500931" cy="0"/>
          </a:xfrm>
          <a:prstGeom prst="line">
            <a:avLst/>
          </a:prstGeom>
          <a:noFill/>
          <a:ln w="25400" cap="rnd" algn="ctr">
            <a:solidFill>
              <a:schemeClr val="bg1"/>
            </a:solidFill>
            <a:round/>
            <a:headEnd/>
            <a:tailEnd/>
          </a:ln>
          <a:extLst>
            <a:ext uri="{909E8E84-426E-40DD-AFC4-6F175D3DCCD1}">
              <a14:hiddenFill xmlns:a14="http://schemas.microsoft.com/office/drawing/2010/main">
                <a:noFill/>
              </a14:hiddenFill>
            </a:ext>
          </a:extLst>
        </p:spPr>
      </p:cxnSp>
      <p:cxnSp>
        <p:nvCxnSpPr>
          <p:cNvPr id="50" name="Straight Connector 27">
            <a:extLst>
              <a:ext uri="{FF2B5EF4-FFF2-40B4-BE49-F238E27FC236}">
                <a16:creationId xmlns:a16="http://schemas.microsoft.com/office/drawing/2014/main" id="{359DFF15-36AA-4075-8FB6-7E3E8C7FACB5}"/>
              </a:ext>
            </a:extLst>
          </p:cNvPr>
          <p:cNvCxnSpPr>
            <a:cxnSpLocks noChangeShapeType="1"/>
          </p:cNvCxnSpPr>
          <p:nvPr/>
        </p:nvCxnSpPr>
        <p:spPr bwMode="auto">
          <a:xfrm>
            <a:off x="4223797" y="2124594"/>
            <a:ext cx="1502561" cy="0"/>
          </a:xfrm>
          <a:prstGeom prst="line">
            <a:avLst/>
          </a:prstGeom>
          <a:noFill/>
          <a:ln w="25400" cap="rnd" algn="ctr">
            <a:solidFill>
              <a:schemeClr val="bg1"/>
            </a:solidFill>
            <a:round/>
            <a:headEnd/>
            <a:tailEnd/>
          </a:ln>
          <a:extLst>
            <a:ext uri="{909E8E84-426E-40DD-AFC4-6F175D3DCCD1}">
              <a14:hiddenFill xmlns:a14="http://schemas.microsoft.com/office/drawing/2010/main">
                <a:noFill/>
              </a14:hiddenFill>
            </a:ext>
          </a:extLst>
        </p:spPr>
      </p:cxnSp>
      <p:cxnSp>
        <p:nvCxnSpPr>
          <p:cNvPr id="51" name="Straight Connector 28">
            <a:extLst>
              <a:ext uri="{FF2B5EF4-FFF2-40B4-BE49-F238E27FC236}">
                <a16:creationId xmlns:a16="http://schemas.microsoft.com/office/drawing/2014/main" id="{9DEE40A2-585D-4AA9-A549-D4CB8AEF6F56}"/>
              </a:ext>
            </a:extLst>
          </p:cNvPr>
          <p:cNvCxnSpPr>
            <a:cxnSpLocks noChangeShapeType="1"/>
          </p:cNvCxnSpPr>
          <p:nvPr/>
        </p:nvCxnSpPr>
        <p:spPr bwMode="auto">
          <a:xfrm>
            <a:off x="5986551" y="2398091"/>
            <a:ext cx="1023120" cy="0"/>
          </a:xfrm>
          <a:prstGeom prst="line">
            <a:avLst/>
          </a:prstGeom>
          <a:noFill/>
          <a:ln w="25400" cap="rnd" algn="ctr">
            <a:solidFill>
              <a:schemeClr val="bg1"/>
            </a:solidFill>
            <a:round/>
            <a:headEnd/>
            <a:tailEnd/>
          </a:ln>
          <a:extLst>
            <a:ext uri="{909E8E84-426E-40DD-AFC4-6F175D3DCCD1}">
              <a14:hiddenFill xmlns:a14="http://schemas.microsoft.com/office/drawing/2010/main">
                <a:noFill/>
              </a14:hiddenFill>
            </a:ext>
          </a:extLst>
        </p:spPr>
      </p:cxnSp>
      <p:cxnSp>
        <p:nvCxnSpPr>
          <p:cNvPr id="52" name="Straight Connector 30">
            <a:extLst>
              <a:ext uri="{FF2B5EF4-FFF2-40B4-BE49-F238E27FC236}">
                <a16:creationId xmlns:a16="http://schemas.microsoft.com/office/drawing/2014/main" id="{171FEC7E-9BBD-4B7F-8979-BEE947660C28}"/>
              </a:ext>
            </a:extLst>
          </p:cNvPr>
          <p:cNvCxnSpPr>
            <a:cxnSpLocks noChangeShapeType="1"/>
          </p:cNvCxnSpPr>
          <p:nvPr/>
        </p:nvCxnSpPr>
        <p:spPr bwMode="auto">
          <a:xfrm flipV="1">
            <a:off x="7180551" y="2398090"/>
            <a:ext cx="1102837" cy="1"/>
          </a:xfrm>
          <a:prstGeom prst="line">
            <a:avLst/>
          </a:prstGeom>
          <a:noFill/>
          <a:ln w="25400" cap="rnd" algn="ctr">
            <a:solidFill>
              <a:schemeClr val="bg1"/>
            </a:solidFill>
            <a:round/>
            <a:headEnd/>
            <a:tailEnd/>
          </a:ln>
          <a:extLst>
            <a:ext uri="{909E8E84-426E-40DD-AFC4-6F175D3DCCD1}">
              <a14:hiddenFill xmlns:a14="http://schemas.microsoft.com/office/drawing/2010/main">
                <a:noFill/>
              </a14:hiddenFill>
            </a:ext>
          </a:extLst>
        </p:spPr>
      </p:cxnSp>
      <p:pic>
        <p:nvPicPr>
          <p:cNvPr id="53" name="Picture 3" descr="BMEk_ep">
            <a:extLst>
              <a:ext uri="{FF2B5EF4-FFF2-40B4-BE49-F238E27FC236}">
                <a16:creationId xmlns:a16="http://schemas.microsoft.com/office/drawing/2014/main" id="{1F6CA695-2224-4423-87CD-CBC0BD908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20" y="2280169"/>
            <a:ext cx="1543304" cy="13128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CAAAC896-D532-49FB-ABA5-DDDFAF7996EC}"/>
              </a:ext>
            </a:extLst>
          </p:cNvPr>
          <p:cNvSpPr/>
          <p:nvPr/>
        </p:nvSpPr>
        <p:spPr>
          <a:xfrm>
            <a:off x="8392089" y="3781920"/>
            <a:ext cx="1111834" cy="1646605"/>
          </a:xfrm>
          <a:prstGeom prst="rect">
            <a:avLst/>
          </a:prstGeom>
        </p:spPr>
        <p:txBody>
          <a:bodyPr wrap="square">
            <a:spAutoFit/>
          </a:bodyPr>
          <a:lstStyle/>
          <a:p>
            <a:pPr marL="0" lvl="1">
              <a:spcAft>
                <a:spcPts val="300"/>
              </a:spcAft>
              <a:defRPr/>
            </a:pPr>
            <a:r>
              <a:rPr lang="hu-HU" altLang="en-US" sz="1200" b="1" dirty="0">
                <a:solidFill>
                  <a:schemeClr val="bg1"/>
                </a:solidFill>
              </a:rPr>
              <a:t>Pszichológia Intézet</a:t>
            </a:r>
          </a:p>
          <a:p>
            <a:pPr marL="0" lvl="1">
              <a:spcAft>
                <a:spcPts val="300"/>
              </a:spcAft>
              <a:defRPr/>
            </a:pPr>
            <a:r>
              <a:rPr lang="hu-HU" altLang="en-US" sz="1200" dirty="0">
                <a:solidFill>
                  <a:schemeClr val="bg1"/>
                </a:solidFill>
              </a:rPr>
              <a:t>Szervezet és Környezet-pszichológiai Tanszék</a:t>
            </a:r>
          </a:p>
          <a:p>
            <a:pPr marL="0" lvl="1">
              <a:defRPr/>
            </a:pPr>
            <a:r>
              <a:rPr lang="hu-HU" altLang="en-US" sz="1200" dirty="0">
                <a:solidFill>
                  <a:schemeClr val="bg1"/>
                </a:solidFill>
              </a:rPr>
              <a:t>innovációs </a:t>
            </a:r>
            <a:r>
              <a:rPr lang="hu-HU" altLang="en-US" sz="1200" dirty="0" err="1">
                <a:solidFill>
                  <a:schemeClr val="bg1"/>
                </a:solidFill>
              </a:rPr>
              <a:t>menedzsm</a:t>
            </a:r>
            <a:r>
              <a:rPr lang="hu-HU" altLang="en-US" sz="1200" dirty="0">
                <a:solidFill>
                  <a:schemeClr val="bg1"/>
                </a:solidFill>
              </a:rPr>
              <a:t>.</a:t>
            </a:r>
            <a:endParaRPr lang="en-US" altLang="en-US" sz="1200" dirty="0">
              <a:solidFill>
                <a:schemeClr val="bg1"/>
              </a:solidFill>
            </a:endParaRPr>
          </a:p>
        </p:txBody>
      </p:sp>
      <p:sp>
        <p:nvSpPr>
          <p:cNvPr id="55" name="Rectangle 54">
            <a:extLst>
              <a:ext uri="{FF2B5EF4-FFF2-40B4-BE49-F238E27FC236}">
                <a16:creationId xmlns:a16="http://schemas.microsoft.com/office/drawing/2014/main" id="{E4590432-B414-4C17-9CD2-E0281CFF704B}"/>
              </a:ext>
            </a:extLst>
          </p:cNvPr>
          <p:cNvSpPr/>
          <p:nvPr/>
        </p:nvSpPr>
        <p:spPr>
          <a:xfrm>
            <a:off x="8561645" y="1784759"/>
            <a:ext cx="1216262" cy="276999"/>
          </a:xfrm>
          <a:prstGeom prst="rect">
            <a:avLst/>
          </a:prstGeom>
        </p:spPr>
        <p:txBody>
          <a:bodyPr wrap="square">
            <a:spAutoFit/>
          </a:bodyPr>
          <a:lstStyle/>
          <a:p>
            <a:pPr marL="0" lvl="1">
              <a:defRPr/>
            </a:pPr>
            <a:r>
              <a:rPr lang="hu-HU" altLang="en-US" sz="1200" b="1" dirty="0">
                <a:solidFill>
                  <a:schemeClr val="bg1"/>
                </a:solidFill>
              </a:rPr>
              <a:t>ELTE </a:t>
            </a:r>
            <a:endParaRPr lang="en-US" altLang="en-US" sz="1200" dirty="0">
              <a:solidFill>
                <a:schemeClr val="bg1"/>
              </a:solidFill>
            </a:endParaRPr>
          </a:p>
        </p:txBody>
      </p:sp>
      <p:cxnSp>
        <p:nvCxnSpPr>
          <p:cNvPr id="56" name="Straight Connector 34">
            <a:extLst>
              <a:ext uri="{FF2B5EF4-FFF2-40B4-BE49-F238E27FC236}">
                <a16:creationId xmlns:a16="http://schemas.microsoft.com/office/drawing/2014/main" id="{0857134B-8519-4550-BBD6-7A56DDF93F33}"/>
              </a:ext>
            </a:extLst>
          </p:cNvPr>
          <p:cNvCxnSpPr>
            <a:cxnSpLocks noChangeShapeType="1"/>
          </p:cNvCxnSpPr>
          <p:nvPr/>
        </p:nvCxnSpPr>
        <p:spPr bwMode="auto">
          <a:xfrm>
            <a:off x="8456000" y="2398090"/>
            <a:ext cx="1002040" cy="0"/>
          </a:xfrm>
          <a:prstGeom prst="line">
            <a:avLst/>
          </a:prstGeom>
          <a:noFill/>
          <a:ln w="25400" cap="rnd" algn="ctr">
            <a:solidFill>
              <a:schemeClr val="bg1"/>
            </a:solidFill>
            <a:round/>
            <a:headEnd/>
            <a:tailEnd/>
          </a:ln>
          <a:extLst>
            <a:ext uri="{909E8E84-426E-40DD-AFC4-6F175D3DCCD1}">
              <a14:hiddenFill xmlns:a14="http://schemas.microsoft.com/office/drawing/2010/main">
                <a:noFill/>
              </a14:hiddenFill>
            </a:ext>
          </a:extLst>
        </p:spPr>
      </p:cxnSp>
      <p:pic>
        <p:nvPicPr>
          <p:cNvPr id="57" name="Picture 7" descr="BME_ELTE_EszakiTomb_resize">
            <a:extLst>
              <a:ext uri="{FF2B5EF4-FFF2-40B4-BE49-F238E27FC236}">
                <a16:creationId xmlns:a16="http://schemas.microsoft.com/office/drawing/2014/main" id="{C93154EB-0E20-49E8-8281-4490EEE1A8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316"/>
          <a:stretch>
            <a:fillRect/>
          </a:stretch>
        </p:blipFill>
        <p:spPr bwMode="auto">
          <a:xfrm>
            <a:off x="2257534" y="2280169"/>
            <a:ext cx="1541673" cy="13128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8" name="Picture 1">
            <a:extLst>
              <a:ext uri="{FF2B5EF4-FFF2-40B4-BE49-F238E27FC236}">
                <a16:creationId xmlns:a16="http://schemas.microsoft.com/office/drawing/2014/main" id="{315B4F76-7C4A-4408-BBDB-3C0728D7F631}"/>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8456000" y="2642251"/>
            <a:ext cx="1057651" cy="10183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9" name="Picture 3" descr="G:\-= WORK =-\!!_Ericsson_!!\New folder\landing_innovation.jpg">
            <a:extLst>
              <a:ext uri="{FF2B5EF4-FFF2-40B4-BE49-F238E27FC236}">
                <a16:creationId xmlns:a16="http://schemas.microsoft.com/office/drawing/2014/main" id="{8EC04C13-6522-4088-8F2E-2E79FD4385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361" t="15932" r="2147" b="17593"/>
          <a:stretch>
            <a:fillRect/>
          </a:stretch>
        </p:blipFill>
        <p:spPr bwMode="auto">
          <a:xfrm>
            <a:off x="4181425" y="2280169"/>
            <a:ext cx="1549822" cy="13128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0" name="Picture 3">
            <a:extLst>
              <a:ext uri="{FF2B5EF4-FFF2-40B4-BE49-F238E27FC236}">
                <a16:creationId xmlns:a16="http://schemas.microsoft.com/office/drawing/2014/main" id="{AAD22476-26A7-4865-9E47-BA98F980529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95254" y="2683802"/>
            <a:ext cx="1014417" cy="9489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1" name="Picture 5">
            <a:extLst>
              <a:ext uri="{FF2B5EF4-FFF2-40B4-BE49-F238E27FC236}">
                <a16:creationId xmlns:a16="http://schemas.microsoft.com/office/drawing/2014/main" id="{C726B418-3302-4CA4-9DFD-F4DAEE75F20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08121" y="2683801"/>
            <a:ext cx="1075267" cy="9489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3" name="Title 2">
            <a:extLst>
              <a:ext uri="{FF2B5EF4-FFF2-40B4-BE49-F238E27FC236}">
                <a16:creationId xmlns:a16="http://schemas.microsoft.com/office/drawing/2014/main" id="{CC7D5CEE-ADAD-41D2-9C04-F2880B23C737}"/>
              </a:ext>
            </a:extLst>
          </p:cNvPr>
          <p:cNvSpPr>
            <a:spLocks noGrp="1"/>
          </p:cNvSpPr>
          <p:nvPr>
            <p:ph type="title"/>
          </p:nvPr>
        </p:nvSpPr>
        <p:spPr>
          <a:xfrm>
            <a:off x="233196" y="174269"/>
            <a:ext cx="9925205" cy="1081088"/>
          </a:xfrm>
        </p:spPr>
        <p:txBody>
          <a:bodyPr/>
          <a:lstStyle/>
          <a:p>
            <a:pPr>
              <a:defRPr/>
            </a:pPr>
            <a:r>
              <a:rPr lang="hu-HU" kern="1200" dirty="0">
                <a:latin typeface="+mj-lt"/>
              </a:rPr>
              <a:t>Egyetemi együttműködések</a:t>
            </a:r>
            <a:br>
              <a:rPr lang="en-US" dirty="0">
                <a:latin typeface="+mj-lt"/>
              </a:rPr>
            </a:br>
            <a:r>
              <a:rPr lang="hu-HU" sz="2400" dirty="0">
                <a:latin typeface="+mj-lt"/>
              </a:rPr>
              <a:t>Példamutató szerep az ipar és a tudományos szféra együttműködésére </a:t>
            </a:r>
            <a:endParaRPr lang="en-US" sz="2400" dirty="0">
              <a:latin typeface="+mj-lt"/>
            </a:endParaRPr>
          </a:p>
        </p:txBody>
      </p:sp>
      <p:pic>
        <p:nvPicPr>
          <p:cNvPr id="81" name="Picture 80">
            <a:extLst>
              <a:ext uri="{FF2B5EF4-FFF2-40B4-BE49-F238E27FC236}">
                <a16:creationId xmlns:a16="http://schemas.microsoft.com/office/drawing/2014/main" id="{8B1D4F96-DB08-49DC-A480-F874180A4E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28241" y="4048389"/>
            <a:ext cx="1777157" cy="643978"/>
          </a:xfrm>
          <a:prstGeom prst="rect">
            <a:avLst/>
          </a:prstGeom>
        </p:spPr>
      </p:pic>
      <p:pic>
        <p:nvPicPr>
          <p:cNvPr id="82" name="Picture 81">
            <a:extLst>
              <a:ext uri="{FF2B5EF4-FFF2-40B4-BE49-F238E27FC236}">
                <a16:creationId xmlns:a16="http://schemas.microsoft.com/office/drawing/2014/main" id="{25586897-68AC-4EF0-9256-339646BD58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46099" y="1651399"/>
            <a:ext cx="1153066" cy="1147213"/>
          </a:xfrm>
          <a:prstGeom prst="rect">
            <a:avLst/>
          </a:prstGeom>
        </p:spPr>
      </p:pic>
      <p:pic>
        <p:nvPicPr>
          <p:cNvPr id="83" name="Picture 82">
            <a:extLst>
              <a:ext uri="{FF2B5EF4-FFF2-40B4-BE49-F238E27FC236}">
                <a16:creationId xmlns:a16="http://schemas.microsoft.com/office/drawing/2014/main" id="{D0FCF4B9-A51E-4198-9428-90E0494D32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75782" y="1706573"/>
            <a:ext cx="1114598" cy="981993"/>
          </a:xfrm>
          <a:prstGeom prst="rect">
            <a:avLst/>
          </a:prstGeom>
        </p:spPr>
      </p:pic>
      <p:pic>
        <p:nvPicPr>
          <p:cNvPr id="84" name="Picture 83">
            <a:extLst>
              <a:ext uri="{FF2B5EF4-FFF2-40B4-BE49-F238E27FC236}">
                <a16:creationId xmlns:a16="http://schemas.microsoft.com/office/drawing/2014/main" id="{DF30FA42-8B15-4921-9053-2C98038E82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28241" y="4927045"/>
            <a:ext cx="1794311" cy="520325"/>
          </a:xfrm>
          <a:prstGeom prst="rect">
            <a:avLst/>
          </a:prstGeom>
        </p:spPr>
      </p:pic>
      <p:pic>
        <p:nvPicPr>
          <p:cNvPr id="89" name="Picture 88">
            <a:extLst>
              <a:ext uri="{FF2B5EF4-FFF2-40B4-BE49-F238E27FC236}">
                <a16:creationId xmlns:a16="http://schemas.microsoft.com/office/drawing/2014/main" id="{6697DBA0-E164-47D0-99FF-AB9671C291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99947" y="3095443"/>
            <a:ext cx="1567808" cy="757774"/>
          </a:xfrm>
          <a:prstGeom prst="rect">
            <a:avLst/>
          </a:prstGeom>
        </p:spPr>
      </p:pic>
    </p:spTree>
    <p:extLst>
      <p:ext uri="{BB962C8B-B14F-4D97-AF65-F5344CB8AC3E}">
        <p14:creationId xmlns:p14="http://schemas.microsoft.com/office/powerpoint/2010/main" val="3416180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90171" y="391026"/>
            <a:ext cx="11247040" cy="932723"/>
          </a:xfrm>
        </p:spPr>
        <p:txBody>
          <a:bodyPr>
            <a:normAutofit/>
          </a:bodyPr>
          <a:lstStyle/>
          <a:p>
            <a:pPr algn="l"/>
            <a:r>
              <a:rPr lang="hu-HU" sz="3733" b="1" dirty="0">
                <a:latin typeface="+mj-lt"/>
              </a:rPr>
              <a:t>HSN </a:t>
            </a:r>
            <a:r>
              <a:rPr lang="hu-HU" sz="3733" b="1" dirty="0" err="1">
                <a:latin typeface="+mj-lt"/>
              </a:rPr>
              <a:t>Lab</a:t>
            </a:r>
            <a:r>
              <a:rPr lang="hu-HU" sz="3733" b="1" dirty="0">
                <a:latin typeface="+mj-lt"/>
              </a:rPr>
              <a:t> </a:t>
            </a:r>
            <a:r>
              <a:rPr lang="hu-HU" sz="3733" dirty="0">
                <a:latin typeface="+mj-lt"/>
              </a:rPr>
              <a:t>(</a:t>
            </a:r>
            <a:r>
              <a:rPr lang="hu-HU" sz="3733" dirty="0" err="1">
                <a:latin typeface="+mj-lt"/>
              </a:rPr>
              <a:t>High</a:t>
            </a:r>
            <a:r>
              <a:rPr lang="hu-HU" sz="3733" dirty="0">
                <a:latin typeface="+mj-lt"/>
              </a:rPr>
              <a:t> </a:t>
            </a:r>
            <a:r>
              <a:rPr lang="hu-HU" sz="3733" dirty="0" err="1">
                <a:latin typeface="+mj-lt"/>
              </a:rPr>
              <a:t>Speed</a:t>
            </a:r>
            <a:r>
              <a:rPr lang="hu-HU" sz="3733" dirty="0">
                <a:latin typeface="+mj-lt"/>
              </a:rPr>
              <a:t> </a:t>
            </a:r>
            <a:r>
              <a:rPr lang="hu-HU" sz="3733" dirty="0" err="1">
                <a:latin typeface="+mj-lt"/>
              </a:rPr>
              <a:t>Networks</a:t>
            </a:r>
            <a:r>
              <a:rPr lang="hu-HU" sz="3733" dirty="0">
                <a:latin typeface="+mj-lt"/>
              </a:rPr>
              <a:t>)</a:t>
            </a:r>
          </a:p>
        </p:txBody>
      </p:sp>
      <p:sp>
        <p:nvSpPr>
          <p:cNvPr id="3" name="Tartalom helye 2"/>
          <p:cNvSpPr>
            <a:spLocks noGrp="1"/>
          </p:cNvSpPr>
          <p:nvPr>
            <p:ph idx="1"/>
          </p:nvPr>
        </p:nvSpPr>
        <p:spPr>
          <a:xfrm>
            <a:off x="290171" y="1375782"/>
            <a:ext cx="7488832" cy="6048671"/>
          </a:xfrm>
        </p:spPr>
        <p:txBody>
          <a:bodyPr>
            <a:normAutofit/>
          </a:bodyPr>
          <a:lstStyle/>
          <a:p>
            <a:pPr marL="0" indent="0">
              <a:buNone/>
            </a:pPr>
            <a:r>
              <a:rPr lang="hu-HU" b="1" dirty="0"/>
              <a:t>Az Ericsson stratégiai partnere 1992 óta</a:t>
            </a:r>
          </a:p>
          <a:p>
            <a:r>
              <a:rPr lang="hu-HU" b="1" dirty="0"/>
              <a:t>BME Távközlési és Médiainformatikai Tanszék (TMIT)</a:t>
            </a:r>
          </a:p>
          <a:p>
            <a:r>
              <a:rPr lang="hu-HU" dirty="0"/>
              <a:t>Hálózati Rendszerek és Szolgáltatások Tanszék (HIT)</a:t>
            </a:r>
          </a:p>
          <a:p>
            <a:r>
              <a:rPr lang="hu-HU" dirty="0"/>
              <a:t>Korábban Számítástudományi és Információelméleti Tanszék is (SZIT)</a:t>
            </a:r>
          </a:p>
          <a:p>
            <a:pPr marL="0" indent="0">
              <a:buNone/>
            </a:pPr>
            <a:r>
              <a:rPr lang="hu-HU" b="1" dirty="0"/>
              <a:t>~ 100 PhD </a:t>
            </a:r>
            <a:r>
              <a:rPr lang="hu-HU" dirty="0"/>
              <a:t>26 év alatt</a:t>
            </a:r>
          </a:p>
          <a:p>
            <a:pPr marL="0" indent="0">
              <a:buNone/>
            </a:pPr>
            <a:r>
              <a:rPr lang="hu-HU" b="1" dirty="0"/>
              <a:t>900+ diák </a:t>
            </a:r>
            <a:r>
              <a:rPr lang="hu-HU" dirty="0"/>
              <a:t>(</a:t>
            </a:r>
            <a:r>
              <a:rPr lang="hu-HU" dirty="0" err="1"/>
              <a:t>BSc</a:t>
            </a:r>
            <a:r>
              <a:rPr lang="hu-HU" dirty="0"/>
              <a:t> és </a:t>
            </a:r>
            <a:r>
              <a:rPr lang="hu-HU" dirty="0" err="1"/>
              <a:t>MSc</a:t>
            </a:r>
            <a:r>
              <a:rPr lang="hu-HU" dirty="0"/>
              <a:t>) 2010 óta</a:t>
            </a:r>
          </a:p>
          <a:p>
            <a:r>
              <a:rPr lang="hu-HU" dirty="0"/>
              <a:t>Ericsson által javasolt témák</a:t>
            </a:r>
          </a:p>
          <a:p>
            <a:r>
              <a:rPr lang="hu-HU" dirty="0"/>
              <a:t>Önálló labor, szakdolgozat, diplomamunka, szakmai gyakorlat, </a:t>
            </a:r>
            <a:r>
              <a:rPr lang="hu-HU" dirty="0" err="1"/>
              <a:t>internship</a:t>
            </a:r>
            <a:endParaRPr lang="hu-HU" dirty="0"/>
          </a:p>
          <a:p>
            <a:pPr marL="0" indent="0">
              <a:buNone/>
            </a:pPr>
            <a:r>
              <a:rPr lang="hu-HU" b="1" dirty="0"/>
              <a:t>Közös projektek</a:t>
            </a:r>
          </a:p>
          <a:p>
            <a:r>
              <a:rPr lang="hu-HU" dirty="0"/>
              <a:t>EU-s és hazai nagyprojektek: </a:t>
            </a:r>
            <a:r>
              <a:rPr lang="hu-HU" dirty="0" err="1"/>
              <a:t>Ambient</a:t>
            </a:r>
            <a:r>
              <a:rPr lang="hu-HU" dirty="0"/>
              <a:t> </a:t>
            </a:r>
            <a:r>
              <a:rPr lang="hu-HU" dirty="0" err="1"/>
              <a:t>Networks</a:t>
            </a:r>
            <a:r>
              <a:rPr lang="hu-HU" dirty="0"/>
              <a:t>, </a:t>
            </a:r>
            <a:r>
              <a:rPr lang="hu-HU" dirty="0" err="1"/>
              <a:t>Unify</a:t>
            </a:r>
            <a:r>
              <a:rPr lang="hu-HU" dirty="0"/>
              <a:t>, </a:t>
            </a:r>
            <a:r>
              <a:rPr lang="hu-HU" dirty="0" err="1"/>
              <a:t>Combo</a:t>
            </a:r>
            <a:r>
              <a:rPr lang="hu-HU" dirty="0"/>
              <a:t>, 5G Ex, 5G VKE</a:t>
            </a:r>
          </a:p>
          <a:p>
            <a:r>
              <a:rPr lang="hu-HU" dirty="0"/>
              <a:t>Közvetlen </a:t>
            </a:r>
            <a:r>
              <a:rPr lang="hu-HU" dirty="0" err="1"/>
              <a:t>Ericsson-HSN</a:t>
            </a:r>
            <a:r>
              <a:rPr lang="hu-HU" dirty="0"/>
              <a:t> projektek</a:t>
            </a:r>
          </a:p>
          <a:p>
            <a:pPr marL="0" indent="0">
              <a:buNone/>
            </a:pPr>
            <a:r>
              <a:rPr lang="hu-HU" b="1" dirty="0"/>
              <a:t>Nagyon sok HSN-es ma Ericsson alkalmazott </a:t>
            </a:r>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4193" y="164638"/>
            <a:ext cx="4197313" cy="3352317"/>
          </a:xfrm>
          <a:prstGeom prst="rect">
            <a:avLst/>
          </a:prstGeom>
        </p:spPr>
      </p:pic>
      <p:sp>
        <p:nvSpPr>
          <p:cNvPr id="5" name="Szövegdoboz 4"/>
          <p:cNvSpPr txBox="1"/>
          <p:nvPr/>
        </p:nvSpPr>
        <p:spPr>
          <a:xfrm>
            <a:off x="7779003" y="3650177"/>
            <a:ext cx="4608512" cy="954300"/>
          </a:xfrm>
          <a:prstGeom prst="rect">
            <a:avLst/>
          </a:prstGeom>
          <a:noFill/>
        </p:spPr>
        <p:txBody>
          <a:bodyPr wrap="square" rtlCol="0">
            <a:spAutoFit/>
          </a:bodyPr>
          <a:lstStyle/>
          <a:p>
            <a:r>
              <a:rPr lang="hu-HU" sz="1867" dirty="0"/>
              <a:t>Henk Tamás, Boda Miklós és Gordos Géza a HSN Labor 20 éves születésnapján, 2012-ben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6592" y="4773150"/>
            <a:ext cx="3864091" cy="1268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F4EFDB"/>
                  </a:outerShdw>
                </a:effectLst>
              </a14:hiddenEffects>
            </a:ext>
          </a:extLst>
        </p:spPr>
      </p:pic>
    </p:spTree>
    <p:extLst>
      <p:ext uri="{BB962C8B-B14F-4D97-AF65-F5344CB8AC3E}">
        <p14:creationId xmlns:p14="http://schemas.microsoft.com/office/powerpoint/2010/main" val="1496398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39349" y="367981"/>
            <a:ext cx="11247040" cy="932723"/>
          </a:xfrm>
        </p:spPr>
        <p:txBody>
          <a:bodyPr>
            <a:normAutofit/>
          </a:bodyPr>
          <a:lstStyle/>
          <a:p>
            <a:pPr algn="l"/>
            <a:r>
              <a:rPr lang="hu-HU" b="1" dirty="0">
                <a:latin typeface="+mj-lt"/>
              </a:rPr>
              <a:t>HSN </a:t>
            </a:r>
            <a:r>
              <a:rPr lang="hu-HU" b="1" dirty="0" err="1">
                <a:latin typeface="+mj-lt"/>
              </a:rPr>
              <a:t>Lab</a:t>
            </a:r>
            <a:r>
              <a:rPr lang="hu-HU" b="1" dirty="0">
                <a:latin typeface="+mj-lt"/>
              </a:rPr>
              <a:t> </a:t>
            </a:r>
            <a:r>
              <a:rPr lang="hu-HU" dirty="0">
                <a:latin typeface="+mj-lt"/>
              </a:rPr>
              <a:t>(</a:t>
            </a:r>
            <a:r>
              <a:rPr lang="hu-HU" dirty="0" err="1">
                <a:latin typeface="+mj-lt"/>
              </a:rPr>
              <a:t>High</a:t>
            </a:r>
            <a:r>
              <a:rPr lang="hu-HU" dirty="0">
                <a:latin typeface="+mj-lt"/>
              </a:rPr>
              <a:t> </a:t>
            </a:r>
            <a:r>
              <a:rPr lang="hu-HU" dirty="0" err="1">
                <a:latin typeface="+mj-lt"/>
              </a:rPr>
              <a:t>Speed</a:t>
            </a:r>
            <a:r>
              <a:rPr lang="hu-HU" dirty="0">
                <a:latin typeface="+mj-lt"/>
              </a:rPr>
              <a:t> </a:t>
            </a:r>
            <a:r>
              <a:rPr lang="hu-HU" dirty="0" err="1">
                <a:latin typeface="+mj-lt"/>
              </a:rPr>
              <a:t>Networks</a:t>
            </a:r>
            <a:r>
              <a:rPr lang="hu-HU" dirty="0">
                <a:latin typeface="+mj-lt"/>
              </a:rPr>
              <a:t>)</a:t>
            </a:r>
          </a:p>
        </p:txBody>
      </p:sp>
      <p:sp>
        <p:nvSpPr>
          <p:cNvPr id="3" name="Tartalom helye 2"/>
          <p:cNvSpPr>
            <a:spLocks noGrp="1"/>
          </p:cNvSpPr>
          <p:nvPr>
            <p:ph idx="1"/>
          </p:nvPr>
        </p:nvSpPr>
        <p:spPr>
          <a:xfrm>
            <a:off x="239349" y="1300704"/>
            <a:ext cx="11617291" cy="5760639"/>
          </a:xfrm>
        </p:spPr>
        <p:txBody>
          <a:bodyPr>
            <a:normAutofit/>
          </a:bodyPr>
          <a:lstStyle/>
          <a:p>
            <a:pPr marL="0" indent="0">
              <a:buNone/>
            </a:pPr>
            <a:r>
              <a:rPr lang="hu-HU" sz="2667" b="1" dirty="0"/>
              <a:t>HSN </a:t>
            </a:r>
            <a:r>
              <a:rPr lang="hu-HU" sz="2667" b="1" dirty="0" err="1"/>
              <a:t>Lab</a:t>
            </a:r>
            <a:r>
              <a:rPr lang="hu-HU" sz="2667" b="1" dirty="0"/>
              <a:t> ma </a:t>
            </a:r>
          </a:p>
          <a:p>
            <a:r>
              <a:rPr lang="hu-HU" sz="2667" dirty="0"/>
              <a:t>25 szenior kutató, 15 doktorandusz, 30+ hallgató</a:t>
            </a:r>
          </a:p>
          <a:p>
            <a:r>
              <a:rPr lang="hu-HU" sz="2667" dirty="0"/>
              <a:t>HSN Head: Vida Rolland</a:t>
            </a:r>
          </a:p>
          <a:p>
            <a:pPr marL="0" indent="0">
              <a:buNone/>
            </a:pPr>
            <a:r>
              <a:rPr lang="hu-HU" sz="2667" dirty="0"/>
              <a:t>						</a:t>
            </a:r>
            <a:endParaRPr lang="hu-HU" sz="2667" b="1" dirty="0">
              <a:solidFill>
                <a:srgbClr val="0070C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668" y="965848"/>
            <a:ext cx="3864091" cy="1268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F4EFDB"/>
                  </a:outerShdw>
                </a:effectLst>
              </a14:hiddenEffects>
            </a:ext>
          </a:extLst>
        </p:spPr>
      </p:pic>
      <p:sp>
        <p:nvSpPr>
          <p:cNvPr id="5" name="Szövegdoboz 4"/>
          <p:cNvSpPr txBox="1"/>
          <p:nvPr/>
        </p:nvSpPr>
        <p:spPr>
          <a:xfrm>
            <a:off x="8443947" y="2066481"/>
            <a:ext cx="4321467" cy="502766"/>
          </a:xfrm>
          <a:prstGeom prst="rect">
            <a:avLst/>
          </a:prstGeom>
          <a:noFill/>
        </p:spPr>
        <p:txBody>
          <a:bodyPr wrap="square" rtlCol="0">
            <a:spAutoFit/>
          </a:bodyPr>
          <a:lstStyle/>
          <a:p>
            <a:r>
              <a:rPr lang="hu-HU" sz="2667" b="1" dirty="0" err="1">
                <a:solidFill>
                  <a:srgbClr val="002060"/>
                </a:solidFill>
              </a:rPr>
              <a:t>hsnlab.tmit.bme.hu</a:t>
            </a:r>
            <a:endParaRPr lang="hu-HU" sz="2667" b="1" dirty="0">
              <a:solidFill>
                <a:srgbClr val="002060"/>
              </a:solidFill>
            </a:endParaRPr>
          </a:p>
        </p:txBody>
      </p:sp>
      <p:pic>
        <p:nvPicPr>
          <p:cNvPr id="7" name="Kép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85997"/>
            <a:ext cx="12192000" cy="4583431"/>
          </a:xfrm>
          <a:prstGeom prst="rect">
            <a:avLst/>
          </a:prstGeom>
        </p:spPr>
      </p:pic>
    </p:spTree>
    <p:extLst>
      <p:ext uri="{BB962C8B-B14F-4D97-AF65-F5344CB8AC3E}">
        <p14:creationId xmlns:p14="http://schemas.microsoft.com/office/powerpoint/2010/main" val="2647801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in a room&#10;&#10;Description generated with very high confidence">
            <a:extLst>
              <a:ext uri="{FF2B5EF4-FFF2-40B4-BE49-F238E27FC236}">
                <a16:creationId xmlns:a16="http://schemas.microsoft.com/office/drawing/2014/main" id="{0CAEB9A7-D179-4B40-9735-432CED4359C3}"/>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7478462" y="1522799"/>
            <a:ext cx="4230179" cy="2646706"/>
          </a:xfrm>
        </p:spPr>
      </p:pic>
      <p:pic>
        <p:nvPicPr>
          <p:cNvPr id="11" name="Content Placeholder 10" descr="A group of people sitting in a room&#10;&#10;Description generated with very high confidence">
            <a:extLst>
              <a:ext uri="{FF2B5EF4-FFF2-40B4-BE49-F238E27FC236}">
                <a16:creationId xmlns:a16="http://schemas.microsoft.com/office/drawing/2014/main" id="{48ABBACD-6317-4C62-BD55-451097D9C6F8}"/>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7478463" y="4242062"/>
            <a:ext cx="4230179" cy="2442662"/>
          </a:xfrm>
        </p:spPr>
      </p:pic>
      <p:sp>
        <p:nvSpPr>
          <p:cNvPr id="9" name="Rectangle 8">
            <a:extLst>
              <a:ext uri="{FF2B5EF4-FFF2-40B4-BE49-F238E27FC236}">
                <a16:creationId xmlns:a16="http://schemas.microsoft.com/office/drawing/2014/main" id="{FFC42C9C-2CB8-451D-BC0E-B469244E8E00}"/>
              </a:ext>
            </a:extLst>
          </p:cNvPr>
          <p:cNvSpPr/>
          <p:nvPr/>
        </p:nvSpPr>
        <p:spPr>
          <a:xfrm>
            <a:off x="517793" y="151484"/>
            <a:ext cx="8543080" cy="1323439"/>
          </a:xfrm>
          <a:prstGeom prst="rect">
            <a:avLst/>
          </a:prstGeom>
        </p:spPr>
        <p:txBody>
          <a:bodyPr wrap="square">
            <a:spAutoFit/>
          </a:bodyPr>
          <a:lstStyle/>
          <a:p>
            <a:r>
              <a:rPr lang="hu-HU" sz="4000" kern="1400" spc="-160" dirty="0">
                <a:solidFill>
                  <a:schemeClr val="tx2"/>
                </a:solidFill>
                <a:latin typeface="+mj-lt"/>
                <a:ea typeface="+mj-ea"/>
                <a:cs typeface="+mj-cs"/>
              </a:rPr>
              <a:t>Pezsgő szakma élet - </a:t>
            </a:r>
            <a:r>
              <a:rPr lang="hu-HU" sz="4000" kern="1400" spc="-160" dirty="0" err="1">
                <a:solidFill>
                  <a:schemeClr val="tx2"/>
                </a:solidFill>
                <a:latin typeface="+mj-lt"/>
                <a:ea typeface="+mj-ea"/>
                <a:cs typeface="+mj-cs"/>
              </a:rPr>
              <a:t>meetupok</a:t>
            </a:r>
            <a:r>
              <a:rPr lang="hu-HU" sz="4000" kern="1400" spc="-160" dirty="0">
                <a:solidFill>
                  <a:schemeClr val="tx2"/>
                </a:solidFill>
                <a:latin typeface="+mj-lt"/>
                <a:ea typeface="+mj-ea"/>
                <a:cs typeface="+mj-cs"/>
              </a:rPr>
              <a:t>, </a:t>
            </a:r>
            <a:r>
              <a:rPr lang="hu-HU" sz="4000" kern="1400" spc="-160" dirty="0" err="1">
                <a:solidFill>
                  <a:schemeClr val="tx2"/>
                </a:solidFill>
                <a:latin typeface="+mj-lt"/>
                <a:ea typeface="+mj-ea"/>
                <a:cs typeface="+mj-cs"/>
              </a:rPr>
              <a:t>hackETHon</a:t>
            </a:r>
            <a:r>
              <a:rPr lang="hu-HU" sz="4000" kern="1400" spc="-160" dirty="0">
                <a:solidFill>
                  <a:schemeClr val="tx2"/>
                </a:solidFill>
                <a:latin typeface="+mj-lt"/>
                <a:ea typeface="+mj-ea"/>
                <a:cs typeface="+mj-cs"/>
              </a:rPr>
              <a:t>, fórumok , konferenciák </a:t>
            </a:r>
          </a:p>
        </p:txBody>
      </p:sp>
      <p:pic>
        <p:nvPicPr>
          <p:cNvPr id="17" name="Picture 16" descr="A screenshot of a cell phone&#10;&#10;Description generated with very high confidence">
            <a:extLst>
              <a:ext uri="{FF2B5EF4-FFF2-40B4-BE49-F238E27FC236}">
                <a16:creationId xmlns:a16="http://schemas.microsoft.com/office/drawing/2014/main" id="{CCADA583-466D-4765-AE5C-19A24B834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58" y="3428999"/>
            <a:ext cx="2621594" cy="3255725"/>
          </a:xfrm>
          <a:prstGeom prst="rect">
            <a:avLst/>
          </a:prstGeom>
        </p:spPr>
      </p:pic>
      <p:pic>
        <p:nvPicPr>
          <p:cNvPr id="19" name="Picture 18" descr="A group of people sitting at a table in front of a crowd&#10;&#10;Description generated with very high confidence">
            <a:extLst>
              <a:ext uri="{FF2B5EF4-FFF2-40B4-BE49-F238E27FC236}">
                <a16:creationId xmlns:a16="http://schemas.microsoft.com/office/drawing/2014/main" id="{44F21E4A-B156-4BF7-B37C-4C530AB5C5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8208" y="4277596"/>
            <a:ext cx="4070652" cy="2428919"/>
          </a:xfrm>
          <a:prstGeom prst="rect">
            <a:avLst/>
          </a:prstGeom>
        </p:spPr>
      </p:pic>
      <p:pic>
        <p:nvPicPr>
          <p:cNvPr id="21" name="Picture 20" descr="A group of people around each other&#10;&#10;Description generated with high confidence">
            <a:extLst>
              <a:ext uri="{FF2B5EF4-FFF2-40B4-BE49-F238E27FC236}">
                <a16:creationId xmlns:a16="http://schemas.microsoft.com/office/drawing/2014/main" id="{1F8E6442-0D62-4786-BE7D-2C23FDF1BF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8208" y="1522481"/>
            <a:ext cx="4070652" cy="2696069"/>
          </a:xfrm>
          <a:prstGeom prst="rect">
            <a:avLst/>
          </a:prstGeom>
        </p:spPr>
      </p:pic>
      <p:pic>
        <p:nvPicPr>
          <p:cNvPr id="12" name="Picture 11" descr="A close up of a sign&#10;&#10;Description generated with high confidence">
            <a:extLst>
              <a:ext uri="{FF2B5EF4-FFF2-40B4-BE49-F238E27FC236}">
                <a16:creationId xmlns:a16="http://schemas.microsoft.com/office/drawing/2014/main" id="{8F996CF6-0F15-4B60-8892-B5326A4A16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358" y="1522799"/>
            <a:ext cx="2561993" cy="746991"/>
          </a:xfrm>
          <a:prstGeom prst="rect">
            <a:avLst/>
          </a:prstGeom>
        </p:spPr>
      </p:pic>
      <p:pic>
        <p:nvPicPr>
          <p:cNvPr id="14" name="Picture 13">
            <a:extLst>
              <a:ext uri="{FF2B5EF4-FFF2-40B4-BE49-F238E27FC236}">
                <a16:creationId xmlns:a16="http://schemas.microsoft.com/office/drawing/2014/main" id="{A4F13612-1C1D-40DE-8B15-A80106471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535" y="2396256"/>
            <a:ext cx="1861637" cy="899792"/>
          </a:xfrm>
          <a:prstGeom prst="rect">
            <a:avLst/>
          </a:prstGeom>
        </p:spPr>
      </p:pic>
    </p:spTree>
    <p:extLst>
      <p:ext uri="{BB962C8B-B14F-4D97-AF65-F5344CB8AC3E}">
        <p14:creationId xmlns:p14="http://schemas.microsoft.com/office/powerpoint/2010/main" val="1100913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building&#10;&#10;Description generated with high confidence">
            <a:extLst>
              <a:ext uri="{FF2B5EF4-FFF2-40B4-BE49-F238E27FC236}">
                <a16:creationId xmlns:a16="http://schemas.microsoft.com/office/drawing/2014/main" id="{874E9A70-2AFF-48FC-B50B-0359ABE68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571" y="1782509"/>
            <a:ext cx="7842382" cy="4435601"/>
          </a:xfrm>
          <a:prstGeom prst="rect">
            <a:avLst/>
          </a:prstGeom>
        </p:spPr>
      </p:pic>
      <p:pic>
        <p:nvPicPr>
          <p:cNvPr id="7" name="Picture 6" descr="A group of people posing for a photo&#10;&#10;Description generated with very high confidence">
            <a:extLst>
              <a:ext uri="{FF2B5EF4-FFF2-40B4-BE49-F238E27FC236}">
                <a16:creationId xmlns:a16="http://schemas.microsoft.com/office/drawing/2014/main" id="{999BB21A-260A-4527-AC9C-C019F111B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891" y="1782509"/>
            <a:ext cx="3094390" cy="2082481"/>
          </a:xfrm>
          <a:prstGeom prst="rect">
            <a:avLst/>
          </a:prstGeom>
        </p:spPr>
      </p:pic>
      <p:pic>
        <p:nvPicPr>
          <p:cNvPr id="9" name="Picture 8" descr="A group of people standing in a room&#10;&#10;Description generated with very high confidence">
            <a:extLst>
              <a:ext uri="{FF2B5EF4-FFF2-40B4-BE49-F238E27FC236}">
                <a16:creationId xmlns:a16="http://schemas.microsoft.com/office/drawing/2014/main" id="{F1F4C48D-E333-4863-A4CD-37FB2630B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47" y="3935658"/>
            <a:ext cx="3074078" cy="2282451"/>
          </a:xfrm>
          <a:prstGeom prst="rect">
            <a:avLst/>
          </a:prstGeom>
        </p:spPr>
      </p:pic>
      <p:sp>
        <p:nvSpPr>
          <p:cNvPr id="2" name="TextBox 1">
            <a:extLst>
              <a:ext uri="{FF2B5EF4-FFF2-40B4-BE49-F238E27FC236}">
                <a16:creationId xmlns:a16="http://schemas.microsoft.com/office/drawing/2014/main" id="{C3EBB872-9127-41B7-AC2C-CA4A69C28EED}"/>
              </a:ext>
            </a:extLst>
          </p:cNvPr>
          <p:cNvSpPr txBox="1"/>
          <p:nvPr/>
        </p:nvSpPr>
        <p:spPr bwMode="auto">
          <a:xfrm>
            <a:off x="425179" y="275625"/>
            <a:ext cx="8962011" cy="564204"/>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4000" dirty="0">
                <a:latin typeface="+mj-lt"/>
              </a:rPr>
              <a:t>1991 – a hőskor – az első generáció</a:t>
            </a:r>
            <a:br>
              <a:rPr lang="hu-HU" sz="4000" dirty="0">
                <a:latin typeface="+mj-lt"/>
              </a:rPr>
            </a:br>
            <a:r>
              <a:rPr lang="hu-HU" sz="2800" dirty="0">
                <a:latin typeface="+mj-lt"/>
              </a:rPr>
              <a:t>mint egy start-</a:t>
            </a:r>
            <a:r>
              <a:rPr lang="hu-HU" sz="2800" dirty="0" err="1">
                <a:latin typeface="+mj-lt"/>
              </a:rPr>
              <a:t>up</a:t>
            </a:r>
            <a:r>
              <a:rPr lang="hu-HU" sz="2800" dirty="0">
                <a:latin typeface="+mj-lt"/>
              </a:rPr>
              <a:t>  </a:t>
            </a:r>
            <a:endParaRPr lang="en-US" sz="2800" dirty="0" err="1">
              <a:latin typeface="+mj-lt"/>
            </a:endParaRPr>
          </a:p>
        </p:txBody>
      </p:sp>
    </p:spTree>
    <p:extLst>
      <p:ext uri="{BB962C8B-B14F-4D97-AF65-F5344CB8AC3E}">
        <p14:creationId xmlns:p14="http://schemas.microsoft.com/office/powerpoint/2010/main" val="2997261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7AAFB-250B-3948-BE0F-2D5C9D9FE1DA}"/>
              </a:ext>
            </a:extLst>
          </p:cNvPr>
          <p:cNvSpPr>
            <a:spLocks noGrp="1"/>
          </p:cNvSpPr>
          <p:nvPr>
            <p:ph type="title"/>
          </p:nvPr>
        </p:nvSpPr>
        <p:spPr>
          <a:xfrm>
            <a:off x="479424" y="476250"/>
            <a:ext cx="9354123" cy="1081088"/>
          </a:xfrm>
        </p:spPr>
        <p:txBody>
          <a:bodyPr/>
          <a:lstStyle/>
          <a:p>
            <a:r>
              <a:rPr lang="hu-HU" dirty="0">
                <a:latin typeface="+mj-lt"/>
              </a:rPr>
              <a:t>És még egy fontos stratégiai elem – </a:t>
            </a:r>
            <a:br>
              <a:rPr lang="hu-HU" dirty="0">
                <a:latin typeface="+mj-lt"/>
              </a:rPr>
            </a:br>
            <a:r>
              <a:rPr lang="hu-HU" dirty="0">
                <a:latin typeface="+mj-lt"/>
              </a:rPr>
              <a:t>Legyen több nő az informatikában! </a:t>
            </a:r>
          </a:p>
        </p:txBody>
      </p:sp>
      <p:pic>
        <p:nvPicPr>
          <p:cNvPr id="5" name="Picture 4">
            <a:extLst>
              <a:ext uri="{FF2B5EF4-FFF2-40B4-BE49-F238E27FC236}">
                <a16:creationId xmlns:a16="http://schemas.microsoft.com/office/drawing/2014/main" id="{A14C9EA6-F188-4CA8-9B1D-6F3FD834E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0053" y="1846333"/>
            <a:ext cx="2298444" cy="1081087"/>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CEE771C3-ABBE-4456-BD9F-4718005A1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767" y="822248"/>
            <a:ext cx="1913559" cy="1913559"/>
          </a:xfrm>
          <a:prstGeom prst="rect">
            <a:avLst/>
          </a:prstGeom>
        </p:spPr>
      </p:pic>
      <p:pic>
        <p:nvPicPr>
          <p:cNvPr id="10" name="Picture 9" descr="A person sitting at a table using a computer&#10;&#10;Description generated with very high confidence">
            <a:extLst>
              <a:ext uri="{FF2B5EF4-FFF2-40B4-BE49-F238E27FC236}">
                <a16:creationId xmlns:a16="http://schemas.microsoft.com/office/drawing/2014/main" id="{B20C5AD1-D05A-4113-9B53-D5F4537BCE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2127" y="4779390"/>
            <a:ext cx="3622304" cy="1967083"/>
          </a:xfrm>
          <a:prstGeom prst="rect">
            <a:avLst/>
          </a:prstGeom>
        </p:spPr>
      </p:pic>
      <p:pic>
        <p:nvPicPr>
          <p:cNvPr id="11" name="Picture 10" descr="A group of people sitting in chairs&#10;&#10;Description generated with very high confidence">
            <a:extLst>
              <a:ext uri="{FF2B5EF4-FFF2-40B4-BE49-F238E27FC236}">
                <a16:creationId xmlns:a16="http://schemas.microsoft.com/office/drawing/2014/main" id="{8F5360AE-C6CE-4767-82A4-47CCC2CC1B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632" y="2223411"/>
            <a:ext cx="3477586" cy="2247711"/>
          </a:xfrm>
          <a:prstGeom prst="rect">
            <a:avLst/>
          </a:prstGeom>
        </p:spPr>
      </p:pic>
      <p:pic>
        <p:nvPicPr>
          <p:cNvPr id="12" name="Picture 11" descr="A group of people posing for a photo&#10;&#10;Description generated with very high confidence">
            <a:extLst>
              <a:ext uri="{FF2B5EF4-FFF2-40B4-BE49-F238E27FC236}">
                <a16:creationId xmlns:a16="http://schemas.microsoft.com/office/drawing/2014/main" id="{244870A5-0740-4F4B-B2E2-CE8A237FC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8578" y="3370798"/>
            <a:ext cx="4437612" cy="3375675"/>
          </a:xfrm>
          <a:prstGeom prst="rect">
            <a:avLst/>
          </a:prstGeom>
        </p:spPr>
      </p:pic>
      <p:pic>
        <p:nvPicPr>
          <p:cNvPr id="4" name="Picture 3" descr="A close up of a sign&#10;&#10;Description generated with very high confidence">
            <a:extLst>
              <a:ext uri="{FF2B5EF4-FFF2-40B4-BE49-F238E27FC236}">
                <a16:creationId xmlns:a16="http://schemas.microsoft.com/office/drawing/2014/main" id="{377EE421-BB07-46A8-90ED-92C7828E4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4365" y="2006791"/>
            <a:ext cx="1913559" cy="1230145"/>
          </a:xfrm>
          <a:prstGeom prst="rect">
            <a:avLst/>
          </a:prstGeom>
        </p:spPr>
      </p:pic>
      <p:pic>
        <p:nvPicPr>
          <p:cNvPr id="9" name="Picture 8" descr="A person standing in front of a window&#10;&#10;Description generated with very high confidence">
            <a:extLst>
              <a:ext uri="{FF2B5EF4-FFF2-40B4-BE49-F238E27FC236}">
                <a16:creationId xmlns:a16="http://schemas.microsoft.com/office/drawing/2014/main" id="{C48FA341-8AE3-4742-920F-D7E56779E3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550" y="4596721"/>
            <a:ext cx="3513448" cy="2149751"/>
          </a:xfrm>
          <a:prstGeom prst="rect">
            <a:avLst/>
          </a:prstGeom>
        </p:spPr>
      </p:pic>
      <p:pic>
        <p:nvPicPr>
          <p:cNvPr id="15" name="Picture 14" descr="A group of people standing in front of a building&#10;&#10;Description generated with very high confidence">
            <a:extLst>
              <a:ext uri="{FF2B5EF4-FFF2-40B4-BE49-F238E27FC236}">
                <a16:creationId xmlns:a16="http://schemas.microsoft.com/office/drawing/2014/main" id="{5FFE7503-7D11-4194-AA08-B30D03FB9E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52127" y="2223411"/>
            <a:ext cx="3662966" cy="2444631"/>
          </a:xfrm>
          <a:prstGeom prst="rect">
            <a:avLst/>
          </a:prstGeom>
        </p:spPr>
      </p:pic>
    </p:spTree>
    <p:extLst>
      <p:ext uri="{BB962C8B-B14F-4D97-AF65-F5344CB8AC3E}">
        <p14:creationId xmlns:p14="http://schemas.microsoft.com/office/powerpoint/2010/main" val="3731710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CA83F83-617F-42FE-8EE3-A04DA02A777F}"/>
              </a:ext>
            </a:extLst>
          </p:cNvPr>
          <p:cNvSpPr/>
          <p:nvPr/>
        </p:nvSpPr>
        <p:spPr bwMode="auto">
          <a:xfrm>
            <a:off x="8361575" y="5693790"/>
            <a:ext cx="3497345" cy="1001249"/>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 name="Content Placeholder 1">
            <a:extLst>
              <a:ext uri="{FF2B5EF4-FFF2-40B4-BE49-F238E27FC236}">
                <a16:creationId xmlns:a16="http://schemas.microsoft.com/office/drawing/2014/main" id="{97D3C506-BD37-2941-A815-C4BD522A552C}"/>
              </a:ext>
            </a:extLst>
          </p:cNvPr>
          <p:cNvSpPr>
            <a:spLocks noGrp="1"/>
          </p:cNvSpPr>
          <p:nvPr>
            <p:ph sz="quarter" idx="4"/>
          </p:nvPr>
        </p:nvSpPr>
        <p:spPr>
          <a:xfrm>
            <a:off x="6223220" y="3850527"/>
            <a:ext cx="5472113" cy="2087564"/>
          </a:xfrm>
        </p:spPr>
        <p:txBody>
          <a:bodyPr/>
          <a:lstStyle/>
          <a:p>
            <a:pPr marL="0" indent="0">
              <a:buNone/>
            </a:pPr>
            <a:r>
              <a:rPr lang="hu-HU" b="1" dirty="0"/>
              <a:t>Ericsson House: 2018 </a:t>
            </a:r>
          </a:p>
          <a:p>
            <a:r>
              <a:rPr lang="hu-HU" dirty="0"/>
              <a:t>Először együtt a </a:t>
            </a:r>
            <a:r>
              <a:rPr lang="hu-HU" dirty="0" err="1"/>
              <a:t>sales</a:t>
            </a:r>
            <a:r>
              <a:rPr lang="hu-HU" dirty="0"/>
              <a:t> csapatokkal, az egyetem a szomszédunk, a munkáltató márka szerepének felerősödése </a:t>
            </a:r>
          </a:p>
        </p:txBody>
      </p:sp>
      <p:sp>
        <p:nvSpPr>
          <p:cNvPr id="3" name="Content Placeholder 2">
            <a:extLst>
              <a:ext uri="{FF2B5EF4-FFF2-40B4-BE49-F238E27FC236}">
                <a16:creationId xmlns:a16="http://schemas.microsoft.com/office/drawing/2014/main" id="{2FBA2D10-F9FD-F94D-ACB2-313E2FF241BB}"/>
              </a:ext>
            </a:extLst>
          </p:cNvPr>
          <p:cNvSpPr>
            <a:spLocks noGrp="1"/>
          </p:cNvSpPr>
          <p:nvPr>
            <p:ph sz="quarter" idx="2"/>
          </p:nvPr>
        </p:nvSpPr>
        <p:spPr>
          <a:xfrm>
            <a:off x="6223221" y="1329820"/>
            <a:ext cx="5472113" cy="2089151"/>
          </a:xfrm>
        </p:spPr>
        <p:txBody>
          <a:bodyPr/>
          <a:lstStyle/>
          <a:p>
            <a:pPr marL="0" indent="0">
              <a:buNone/>
            </a:pPr>
            <a:r>
              <a:rPr lang="hu-HU" b="1" dirty="0"/>
              <a:t>Laborc: 1997-2002 </a:t>
            </a:r>
          </a:p>
          <a:p>
            <a:r>
              <a:rPr lang="hu-HU" dirty="0"/>
              <a:t>1996: megalakul a kutatás a </a:t>
            </a:r>
            <a:r>
              <a:rPr lang="hu-HU" dirty="0" err="1"/>
              <a:t>NetPerf-ből</a:t>
            </a:r>
            <a:r>
              <a:rPr lang="hu-HU" dirty="0"/>
              <a:t>,  Ericsson </a:t>
            </a:r>
            <a:r>
              <a:rPr lang="hu-HU" dirty="0" err="1"/>
              <a:t>Shuttle</a:t>
            </a:r>
            <a:r>
              <a:rPr lang="hu-HU" dirty="0"/>
              <a:t> a diákoknak </a:t>
            </a:r>
          </a:p>
        </p:txBody>
      </p:sp>
      <p:sp>
        <p:nvSpPr>
          <p:cNvPr id="4" name="Content Placeholder 3">
            <a:extLst>
              <a:ext uri="{FF2B5EF4-FFF2-40B4-BE49-F238E27FC236}">
                <a16:creationId xmlns:a16="http://schemas.microsoft.com/office/drawing/2014/main" id="{3721B3A7-0F84-2543-B6BE-6CF3974D27F2}"/>
              </a:ext>
            </a:extLst>
          </p:cNvPr>
          <p:cNvSpPr>
            <a:spLocks noGrp="1"/>
          </p:cNvSpPr>
          <p:nvPr>
            <p:ph sz="quarter" idx="1"/>
          </p:nvPr>
        </p:nvSpPr>
        <p:spPr>
          <a:xfrm>
            <a:off x="352998" y="1298518"/>
            <a:ext cx="5472113" cy="2089151"/>
          </a:xfrm>
        </p:spPr>
        <p:txBody>
          <a:bodyPr/>
          <a:lstStyle/>
          <a:p>
            <a:pPr marL="0" indent="0">
              <a:buNone/>
            </a:pPr>
            <a:r>
              <a:rPr lang="hu-HU" b="1" dirty="0"/>
              <a:t>Venyige: 1991-1997</a:t>
            </a:r>
          </a:p>
          <a:p>
            <a:r>
              <a:rPr lang="hu-HU" dirty="0" err="1"/>
              <a:t>Cocom</a:t>
            </a:r>
            <a:r>
              <a:rPr lang="hu-HU" dirty="0"/>
              <a:t> listás gépek, ECN műholdon keresztül (saját műhold), 1992: HSN </a:t>
            </a:r>
            <a:r>
              <a:rPr lang="hu-HU" dirty="0" err="1"/>
              <a:t>Lab</a:t>
            </a:r>
            <a:endParaRPr lang="hu-HU" dirty="0"/>
          </a:p>
        </p:txBody>
      </p:sp>
      <p:sp>
        <p:nvSpPr>
          <p:cNvPr id="5" name="Content Placeholder 4">
            <a:extLst>
              <a:ext uri="{FF2B5EF4-FFF2-40B4-BE49-F238E27FC236}">
                <a16:creationId xmlns:a16="http://schemas.microsoft.com/office/drawing/2014/main" id="{8A6196CB-1754-3140-B4A3-A352AF076F6D}"/>
              </a:ext>
            </a:extLst>
          </p:cNvPr>
          <p:cNvSpPr>
            <a:spLocks noGrp="1"/>
          </p:cNvSpPr>
          <p:nvPr>
            <p:ph sz="quarter" idx="10"/>
          </p:nvPr>
        </p:nvSpPr>
        <p:spPr>
          <a:xfrm>
            <a:off x="479425" y="3934118"/>
            <a:ext cx="5472113" cy="2089151"/>
          </a:xfrm>
        </p:spPr>
        <p:txBody>
          <a:bodyPr/>
          <a:lstStyle/>
          <a:p>
            <a:pPr marL="0" indent="0">
              <a:buNone/>
            </a:pPr>
            <a:r>
              <a:rPr lang="hu-HU" b="1" dirty="0"/>
              <a:t>Science Park: 2002</a:t>
            </a:r>
          </a:p>
          <a:p>
            <a:r>
              <a:rPr lang="hu-HU" dirty="0"/>
              <a:t>Pár lépés az egyetem, Ericsson </a:t>
            </a:r>
            <a:r>
              <a:rPr lang="hu-HU" dirty="0" err="1"/>
              <a:t>Garage</a:t>
            </a:r>
            <a:r>
              <a:rPr lang="hu-HU" dirty="0"/>
              <a:t> (inkubációs központ), tesztlaborok (az épület 99%-os energiakihasználtsággal megy)  </a:t>
            </a:r>
          </a:p>
        </p:txBody>
      </p:sp>
      <p:sp>
        <p:nvSpPr>
          <p:cNvPr id="6" name="Title 5">
            <a:extLst>
              <a:ext uri="{FF2B5EF4-FFF2-40B4-BE49-F238E27FC236}">
                <a16:creationId xmlns:a16="http://schemas.microsoft.com/office/drawing/2014/main" id="{4047AAFB-250B-3948-BE0F-2D5C9D9FE1DA}"/>
              </a:ext>
            </a:extLst>
          </p:cNvPr>
          <p:cNvSpPr>
            <a:spLocks noGrp="1"/>
          </p:cNvSpPr>
          <p:nvPr>
            <p:ph type="title"/>
          </p:nvPr>
        </p:nvSpPr>
        <p:spPr>
          <a:xfrm>
            <a:off x="479425" y="476250"/>
            <a:ext cx="8353426" cy="726110"/>
          </a:xfrm>
        </p:spPr>
        <p:txBody>
          <a:bodyPr/>
          <a:lstStyle/>
          <a:p>
            <a:r>
              <a:rPr lang="hu-HU" dirty="0" err="1">
                <a:latin typeface="+mj-lt"/>
              </a:rPr>
              <a:t>Köbőnyáról</a:t>
            </a:r>
            <a:r>
              <a:rPr lang="hu-HU" dirty="0">
                <a:latin typeface="+mj-lt"/>
              </a:rPr>
              <a:t> a Duna-partra  </a:t>
            </a:r>
          </a:p>
        </p:txBody>
      </p:sp>
      <p:pic>
        <p:nvPicPr>
          <p:cNvPr id="8" name="Picture 7" descr="A car parked on the side of a building&#10;&#10;Description generated with high confidence">
            <a:extLst>
              <a:ext uri="{FF2B5EF4-FFF2-40B4-BE49-F238E27FC236}">
                <a16:creationId xmlns:a16="http://schemas.microsoft.com/office/drawing/2014/main" id="{2E3855E8-6203-4C1E-9F26-0A8720D5A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413" y="2319394"/>
            <a:ext cx="2697878" cy="1518566"/>
          </a:xfrm>
          <a:prstGeom prst="rect">
            <a:avLst/>
          </a:prstGeom>
        </p:spPr>
      </p:pic>
      <p:pic>
        <p:nvPicPr>
          <p:cNvPr id="10" name="Picture 9" descr="A car parked on a city street&#10;&#10;Description generated with very high confidence">
            <a:extLst>
              <a:ext uri="{FF2B5EF4-FFF2-40B4-BE49-F238E27FC236}">
                <a16:creationId xmlns:a16="http://schemas.microsoft.com/office/drawing/2014/main" id="{84B6F15A-CB0E-476C-8C07-DED46CADB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413" y="5201267"/>
            <a:ext cx="3223966" cy="1493772"/>
          </a:xfrm>
          <a:prstGeom prst="rect">
            <a:avLst/>
          </a:prstGeom>
        </p:spPr>
      </p:pic>
      <p:pic>
        <p:nvPicPr>
          <p:cNvPr id="12" name="Picture 11" descr="A large building&#10;&#10;Description generated with high confidence">
            <a:extLst>
              <a:ext uri="{FF2B5EF4-FFF2-40B4-BE49-F238E27FC236}">
                <a16:creationId xmlns:a16="http://schemas.microsoft.com/office/drawing/2014/main" id="{70DDC595-E875-4591-9F11-F2EDEF528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9876" y="2374396"/>
            <a:ext cx="2373295" cy="1417238"/>
          </a:xfrm>
          <a:prstGeom prst="rect">
            <a:avLst/>
          </a:prstGeom>
        </p:spPr>
      </p:pic>
      <p:pic>
        <p:nvPicPr>
          <p:cNvPr id="14" name="Picture 13" descr="A tall glass building&#10;&#10;Description generated with very high confidence">
            <a:extLst>
              <a:ext uri="{FF2B5EF4-FFF2-40B4-BE49-F238E27FC236}">
                <a16:creationId xmlns:a16="http://schemas.microsoft.com/office/drawing/2014/main" id="{033410C2-5FF3-43E1-B377-52341CB9F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9875" y="5201267"/>
            <a:ext cx="2797327" cy="1493772"/>
          </a:xfrm>
          <a:prstGeom prst="rect">
            <a:avLst/>
          </a:prstGeom>
        </p:spPr>
      </p:pic>
    </p:spTree>
    <p:extLst>
      <p:ext uri="{BB962C8B-B14F-4D97-AF65-F5344CB8AC3E}">
        <p14:creationId xmlns:p14="http://schemas.microsoft.com/office/powerpoint/2010/main" val="2588584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alpha val="87000"/>
          </a:schemeClr>
        </a:solidFill>
        <a:effectLst/>
      </p:bgPr>
    </p:bg>
    <p:spTree>
      <p:nvGrpSpPr>
        <p:cNvPr id="1" name=""/>
        <p:cNvGrpSpPr/>
        <p:nvPr/>
      </p:nvGrpSpPr>
      <p:grpSpPr>
        <a:xfrm>
          <a:off x="0" y="0"/>
          <a:ext cx="0" cy="0"/>
          <a:chOff x="0" y="0"/>
          <a:chExt cx="0" cy="0"/>
        </a:xfrm>
      </p:grpSpPr>
      <p:sp>
        <p:nvSpPr>
          <p:cNvPr id="27650" name="Title 2">
            <a:extLst>
              <a:ext uri="{FF2B5EF4-FFF2-40B4-BE49-F238E27FC236}">
                <a16:creationId xmlns:a16="http://schemas.microsoft.com/office/drawing/2014/main" id="{ED9A14BF-3A99-4A6E-A178-D1FCFD3BAFAF}"/>
              </a:ext>
            </a:extLst>
          </p:cNvPr>
          <p:cNvSpPr>
            <a:spLocks noGrp="1"/>
          </p:cNvSpPr>
          <p:nvPr>
            <p:ph type="title"/>
          </p:nvPr>
        </p:nvSpPr>
        <p:spPr/>
        <p:txBody>
          <a:bodyPr>
            <a:normAutofit/>
          </a:bodyPr>
          <a:lstStyle/>
          <a:p>
            <a:r>
              <a:rPr lang="hu-HU" altLang="en-US" dirty="0">
                <a:latin typeface="+mj-lt"/>
              </a:rPr>
              <a:t>A K+F Központ B</a:t>
            </a:r>
            <a:r>
              <a:rPr lang="en-US" altLang="en-US" dirty="0" err="1">
                <a:latin typeface="+mj-lt"/>
              </a:rPr>
              <a:t>udapest</a:t>
            </a:r>
            <a:r>
              <a:rPr lang="hu-HU" altLang="en-US" dirty="0">
                <a:latin typeface="+mj-lt"/>
              </a:rPr>
              <a:t> – 2018 </a:t>
            </a:r>
            <a:br>
              <a:rPr lang="en-US" altLang="en-US" dirty="0">
                <a:latin typeface="+mj-lt"/>
              </a:rPr>
            </a:br>
            <a:r>
              <a:rPr lang="hu-HU" altLang="en-US" dirty="0">
                <a:latin typeface="+mj-lt"/>
              </a:rPr>
              <a:t>számokban </a:t>
            </a:r>
            <a:endParaRPr lang="en-US" altLang="en-US" dirty="0">
              <a:latin typeface="+mj-lt"/>
            </a:endParaRPr>
          </a:p>
        </p:txBody>
      </p:sp>
      <p:sp>
        <p:nvSpPr>
          <p:cNvPr id="9220" name="Rectangle 3">
            <a:extLst>
              <a:ext uri="{FF2B5EF4-FFF2-40B4-BE49-F238E27FC236}">
                <a16:creationId xmlns:a16="http://schemas.microsoft.com/office/drawing/2014/main" id="{91415B34-0F50-48AD-82FD-BBD0914F96A9}"/>
              </a:ext>
            </a:extLst>
          </p:cNvPr>
          <p:cNvSpPr txBox="1">
            <a:spLocks noChangeArrowheads="1"/>
          </p:cNvSpPr>
          <p:nvPr/>
        </p:nvSpPr>
        <p:spPr bwMode="auto">
          <a:xfrm>
            <a:off x="479424" y="2212320"/>
            <a:ext cx="8640762"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72000" bIns="0"/>
          <a:lstStyle>
            <a:lvl1pPr marL="176213" indent="-176213"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marL="342900" indent="-342900" eaLnBrk="1" hangingPunct="1">
              <a:spcBef>
                <a:spcPts val="400"/>
              </a:spcBef>
              <a:buFont typeface="Arial" panose="020B0604020202020204" pitchFamily="34" charset="0"/>
              <a:buChar char="–"/>
              <a:defRPr/>
            </a:pPr>
            <a:r>
              <a:rPr lang="hu-HU" altLang="en-US" sz="2200" dirty="0">
                <a:latin typeface="+mn-lt"/>
              </a:rPr>
              <a:t>A</a:t>
            </a:r>
            <a:r>
              <a:rPr lang="en-GB" altLang="en-US" sz="2200" dirty="0">
                <a:latin typeface="+mn-lt"/>
              </a:rPr>
              <a:t> 4 </a:t>
            </a:r>
            <a:r>
              <a:rPr lang="hu-HU" altLang="en-US" sz="2200" dirty="0">
                <a:latin typeface="+mn-lt"/>
              </a:rPr>
              <a:t>legfontosabb K+F Központok egyike az Ericssonban </a:t>
            </a:r>
            <a:endParaRPr lang="en-US" altLang="en-US" sz="2200" dirty="0">
              <a:latin typeface="+mn-lt"/>
            </a:endParaRPr>
          </a:p>
          <a:p>
            <a:pPr marL="342900" indent="-342900" eaLnBrk="1" hangingPunct="1">
              <a:spcBef>
                <a:spcPts val="400"/>
              </a:spcBef>
              <a:buFont typeface="Arial" panose="020B0604020202020204" pitchFamily="34" charset="0"/>
              <a:buChar char="–"/>
              <a:defRPr/>
            </a:pPr>
            <a:r>
              <a:rPr lang="hu-HU" altLang="en-US" sz="2200" dirty="0">
                <a:latin typeface="+mn-lt"/>
              </a:rPr>
              <a:t>A teljes K+F láncolat megtalálható – széles körű termékfelelősség és kompetencia </a:t>
            </a:r>
            <a:endParaRPr lang="en-US" altLang="en-US" sz="2200" dirty="0">
              <a:latin typeface="+mn-lt"/>
            </a:endParaRPr>
          </a:p>
          <a:p>
            <a:pPr marL="342900" indent="-342900" eaLnBrk="1" hangingPunct="1">
              <a:spcBef>
                <a:spcPts val="400"/>
              </a:spcBef>
              <a:buFont typeface="Arial" panose="020B0604020202020204" pitchFamily="34" charset="0"/>
              <a:buChar char="–"/>
              <a:defRPr/>
            </a:pPr>
            <a:r>
              <a:rPr lang="en-GB" altLang="en-US" sz="2200" dirty="0">
                <a:latin typeface="+mn-lt"/>
              </a:rPr>
              <a:t>500+ </a:t>
            </a:r>
            <a:r>
              <a:rPr lang="hu-HU" altLang="en-US" sz="2200" dirty="0">
                <a:latin typeface="+mn-lt"/>
              </a:rPr>
              <a:t>szabadalom / </a:t>
            </a:r>
            <a:r>
              <a:rPr lang="en-US" altLang="en-US" sz="2200" dirty="0">
                <a:latin typeface="+mn-lt"/>
              </a:rPr>
              <a:t>Ericsson: 45</a:t>
            </a:r>
            <a:r>
              <a:rPr lang="hu-HU" altLang="en-US" sz="2200" dirty="0">
                <a:latin typeface="+mn-lt"/>
              </a:rPr>
              <a:t>.</a:t>
            </a:r>
            <a:r>
              <a:rPr lang="en-US" altLang="en-US" sz="2200" dirty="0">
                <a:latin typeface="+mn-lt"/>
              </a:rPr>
              <a:t>000 </a:t>
            </a:r>
          </a:p>
          <a:p>
            <a:pPr marL="342900" indent="-342900" eaLnBrk="1" hangingPunct="1">
              <a:spcBef>
                <a:spcPts val="400"/>
              </a:spcBef>
              <a:buFont typeface="Arial" panose="020B0604020202020204" pitchFamily="34" charset="0"/>
              <a:buChar char="–"/>
              <a:defRPr/>
            </a:pPr>
            <a:r>
              <a:rPr lang="hu-HU" altLang="en-US" sz="2200" dirty="0">
                <a:latin typeface="+mn-lt"/>
              </a:rPr>
              <a:t>Egyetemi együttműködések </a:t>
            </a:r>
            <a:endParaRPr lang="en-US" altLang="en-US" sz="2200" dirty="0">
              <a:latin typeface="+mn-lt"/>
            </a:endParaRPr>
          </a:p>
          <a:p>
            <a:pPr marL="342900" indent="-342900" eaLnBrk="1" hangingPunct="1">
              <a:spcBef>
                <a:spcPts val="400"/>
              </a:spcBef>
              <a:buFont typeface="Arial" panose="020B0604020202020204" pitchFamily="34" charset="0"/>
              <a:buChar char="–"/>
              <a:defRPr/>
            </a:pPr>
            <a:r>
              <a:rPr lang="en-US" altLang="en-US" sz="2200" dirty="0">
                <a:latin typeface="+mn-lt"/>
              </a:rPr>
              <a:t>~</a:t>
            </a:r>
            <a:r>
              <a:rPr lang="hu-HU" altLang="en-US" sz="2200" dirty="0">
                <a:latin typeface="+mn-lt"/>
              </a:rPr>
              <a:t> </a:t>
            </a:r>
            <a:r>
              <a:rPr lang="en-US" altLang="en-US" sz="2200" dirty="0">
                <a:latin typeface="+mn-lt"/>
              </a:rPr>
              <a:t>100</a:t>
            </a:r>
            <a:r>
              <a:rPr lang="hu-HU" altLang="en-US" sz="2200" dirty="0">
                <a:latin typeface="+mn-lt"/>
              </a:rPr>
              <a:t> </a:t>
            </a:r>
            <a:r>
              <a:rPr lang="en-US" altLang="en-US" sz="2200" dirty="0">
                <a:latin typeface="+mn-lt"/>
              </a:rPr>
              <a:t>PhD </a:t>
            </a:r>
            <a:r>
              <a:rPr lang="hu-HU" altLang="en-US" sz="2200" dirty="0">
                <a:latin typeface="+mn-lt"/>
              </a:rPr>
              <a:t>fokozat </a:t>
            </a:r>
            <a:endParaRPr lang="en-US" altLang="en-US" sz="2200" dirty="0">
              <a:latin typeface="+mn-lt"/>
            </a:endParaRPr>
          </a:p>
          <a:p>
            <a:pPr marL="342900" indent="-342900" eaLnBrk="1" hangingPunct="1">
              <a:spcBef>
                <a:spcPts val="400"/>
              </a:spcBef>
              <a:buFont typeface="Arial" panose="020B0604020202020204" pitchFamily="34" charset="0"/>
              <a:buChar char="–"/>
              <a:defRPr/>
            </a:pPr>
            <a:r>
              <a:rPr lang="en-US" altLang="en-US" sz="2200" dirty="0">
                <a:latin typeface="+mn-lt"/>
              </a:rPr>
              <a:t>~</a:t>
            </a:r>
            <a:r>
              <a:rPr lang="hu-HU" altLang="en-US" sz="2200" dirty="0">
                <a:latin typeface="+mn-lt"/>
              </a:rPr>
              <a:t> </a:t>
            </a:r>
            <a:r>
              <a:rPr lang="en-US" altLang="en-US" sz="2200" dirty="0">
                <a:latin typeface="+mn-lt"/>
              </a:rPr>
              <a:t>1</a:t>
            </a:r>
            <a:r>
              <a:rPr lang="hu-HU" altLang="en-US" sz="2200" dirty="0">
                <a:latin typeface="+mn-lt"/>
              </a:rPr>
              <a:t>300 alkalmazott </a:t>
            </a:r>
            <a:endParaRPr lang="en-US" altLang="en-US" sz="2200" dirty="0">
              <a:latin typeface="+mn-lt"/>
            </a:endParaRPr>
          </a:p>
          <a:p>
            <a:pPr marL="342900" indent="-342900" eaLnBrk="1" hangingPunct="1">
              <a:spcBef>
                <a:spcPts val="400"/>
              </a:spcBef>
              <a:buFont typeface="Arial" panose="020B0604020202020204" pitchFamily="34" charset="0"/>
              <a:buChar char="–"/>
              <a:defRPr/>
            </a:pPr>
            <a:r>
              <a:rPr lang="hu-HU" altLang="en-US" sz="2200" dirty="0">
                <a:latin typeface="+mn-lt"/>
              </a:rPr>
              <a:t>Fókuszban a sokszínűség (életkor, nem, kultúra, stb.) </a:t>
            </a:r>
            <a:endParaRPr lang="en-US" altLang="en-US" sz="2200" dirty="0">
              <a:latin typeface="+mn-lt"/>
            </a:endParaRPr>
          </a:p>
          <a:p>
            <a:pPr marL="342900" indent="-342900" eaLnBrk="1" hangingPunct="1">
              <a:spcBef>
                <a:spcPts val="400"/>
              </a:spcBef>
              <a:buFont typeface="Arial" panose="020B0604020202020204" pitchFamily="34" charset="0"/>
              <a:buChar char="–"/>
              <a:defRPr/>
            </a:pPr>
            <a:r>
              <a:rPr lang="hu-HU" altLang="en-US" sz="2200" dirty="0">
                <a:latin typeface="+mn-lt"/>
              </a:rPr>
              <a:t>A hazai ökoszisztéma kulcsszereplője </a:t>
            </a:r>
          </a:p>
          <a:p>
            <a:pPr marL="0" indent="0" eaLnBrk="1" hangingPunct="1">
              <a:spcBef>
                <a:spcPts val="400"/>
              </a:spcBef>
              <a:defRPr/>
            </a:pPr>
            <a:endParaRPr lang="en-US" altLang="en-US" sz="2200" dirty="0">
              <a:latin typeface="+mn-lt"/>
            </a:endParaRPr>
          </a:p>
          <a:p>
            <a:pPr marL="342900" indent="-342900" eaLnBrk="1" hangingPunct="1">
              <a:spcBef>
                <a:spcPts val="400"/>
              </a:spcBef>
              <a:buFont typeface="Arial" panose="020B0604020202020204" pitchFamily="34" charset="0"/>
              <a:buChar char="–"/>
              <a:defRPr/>
            </a:pPr>
            <a:endParaRPr lang="en-US" altLang="en-US" sz="2200" dirty="0">
              <a:latin typeface="+mn-lt"/>
            </a:endParaRPr>
          </a:p>
        </p:txBody>
      </p:sp>
    </p:spTree>
    <p:extLst>
      <p:ext uri="{BB962C8B-B14F-4D97-AF65-F5344CB8AC3E}">
        <p14:creationId xmlns:p14="http://schemas.microsoft.com/office/powerpoint/2010/main" val="3085436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23854EA-CEFE-4DA8-92CF-3180BAF519C2}"/>
              </a:ext>
            </a:extLst>
          </p:cNvPr>
          <p:cNvSpPr>
            <a:spLocks noGrp="1"/>
          </p:cNvSpPr>
          <p:nvPr>
            <p:ph type="subTitle" idx="1"/>
          </p:nvPr>
        </p:nvSpPr>
        <p:spPr>
          <a:xfrm>
            <a:off x="3071812" y="4156317"/>
            <a:ext cx="6048375" cy="347472"/>
          </a:xfrm>
        </p:spPr>
        <p:txBody>
          <a:bodyPr/>
          <a:lstStyle/>
          <a:p>
            <a:endParaRPr lang="en-US" dirty="0"/>
          </a:p>
        </p:txBody>
      </p:sp>
    </p:spTree>
    <p:extLst>
      <p:ext uri="{BB962C8B-B14F-4D97-AF65-F5344CB8AC3E}">
        <p14:creationId xmlns:p14="http://schemas.microsoft.com/office/powerpoint/2010/main" val="1383928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F9C4045-5343-465F-88D7-07F6FF97CDC4}"/>
              </a:ext>
            </a:extLst>
          </p:cNvPr>
          <p:cNvSpPr>
            <a:spLocks noChangeArrowheads="1"/>
          </p:cNvSpPr>
          <p:nvPr/>
        </p:nvSpPr>
        <p:spPr bwMode="auto">
          <a:xfrm>
            <a:off x="9451975" y="282575"/>
            <a:ext cx="952500" cy="96520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lIns="72000" rIns="72000"/>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2" name="Title 2">
            <a:extLst>
              <a:ext uri="{FF2B5EF4-FFF2-40B4-BE49-F238E27FC236}">
                <a16:creationId xmlns:a16="http://schemas.microsoft.com/office/drawing/2014/main" id="{F6D4A37B-D5BA-47FD-AFDC-FB09357786C1}"/>
              </a:ext>
            </a:extLst>
          </p:cNvPr>
          <p:cNvSpPr>
            <a:spLocks noGrp="1"/>
          </p:cNvSpPr>
          <p:nvPr>
            <p:ph type="title" idx="4294967295"/>
          </p:nvPr>
        </p:nvSpPr>
        <p:spPr>
          <a:xfrm>
            <a:off x="311225" y="349499"/>
            <a:ext cx="8827105" cy="1321190"/>
          </a:xfrm>
          <a:extLst/>
        </p:spPr>
        <p:txBody>
          <a:bodyPr/>
          <a:lstStyle/>
          <a:p>
            <a:pPr eaLnBrk="1" hangingPunct="1">
              <a:defRPr/>
            </a:pPr>
            <a:r>
              <a:rPr lang="hu-HU" dirty="0">
                <a:latin typeface="+mj-lt"/>
              </a:rPr>
              <a:t>A budapesti K+F Központ </a:t>
            </a:r>
            <a:r>
              <a:rPr lang="en-US" dirty="0">
                <a:latin typeface="+mj-lt"/>
              </a:rPr>
              <a:t>– 2017</a:t>
            </a:r>
            <a:r>
              <a:rPr lang="hu-HU" dirty="0">
                <a:latin typeface="+mj-lt"/>
              </a:rPr>
              <a:t>-ben</a:t>
            </a:r>
            <a:endParaRPr lang="en-US" dirty="0">
              <a:latin typeface="+mj-lt"/>
            </a:endParaRPr>
          </a:p>
        </p:txBody>
      </p:sp>
      <p:sp>
        <p:nvSpPr>
          <p:cNvPr id="5125" name="Rectangle 10">
            <a:extLst>
              <a:ext uri="{FF2B5EF4-FFF2-40B4-BE49-F238E27FC236}">
                <a16:creationId xmlns:a16="http://schemas.microsoft.com/office/drawing/2014/main" id="{A9B6C18F-7ED3-4A3B-B2D1-350ECA0A9911}"/>
              </a:ext>
            </a:extLst>
          </p:cNvPr>
          <p:cNvSpPr>
            <a:spLocks noChangeArrowheads="1"/>
          </p:cNvSpPr>
          <p:nvPr/>
        </p:nvSpPr>
        <p:spPr bwMode="auto">
          <a:xfrm>
            <a:off x="6003926" y="2000250"/>
            <a:ext cx="4479925"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26000" bIns="0"/>
          <a:lstStyle>
            <a:lvl1pPr marL="176213" indent="-176213"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ts val="1200"/>
              </a:spcBef>
              <a:buClr>
                <a:srgbClr val="00A9D4"/>
              </a:buClr>
              <a:buFont typeface="Arial" panose="020B0604020202020204" pitchFamily="34" charset="0"/>
              <a:buChar char="›"/>
            </a:pPr>
            <a:endParaRPr lang="en-US" altLang="en-US"/>
          </a:p>
        </p:txBody>
      </p:sp>
      <p:sp>
        <p:nvSpPr>
          <p:cNvPr id="5126" name="AutoShape 5">
            <a:extLst>
              <a:ext uri="{FF2B5EF4-FFF2-40B4-BE49-F238E27FC236}">
                <a16:creationId xmlns:a16="http://schemas.microsoft.com/office/drawing/2014/main" id="{84E03E22-C77D-4188-BBC4-24D0F3A46801}"/>
              </a:ext>
            </a:extLst>
          </p:cNvPr>
          <p:cNvSpPr>
            <a:spLocks noChangeAspect="1" noChangeArrowheads="1"/>
          </p:cNvSpPr>
          <p:nvPr/>
        </p:nvSpPr>
        <p:spPr bwMode="auto">
          <a:xfrm>
            <a:off x="9839325" y="360363"/>
            <a:ext cx="44450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6" name="Picture 5" descr="A group of people standing next to a tree&#10;&#10;Description generated with high confidence">
            <a:extLst>
              <a:ext uri="{FF2B5EF4-FFF2-40B4-BE49-F238E27FC236}">
                <a16:creationId xmlns:a16="http://schemas.microsoft.com/office/drawing/2014/main" id="{B00B40D7-B4C3-4325-B846-57643E137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445" y="2420206"/>
            <a:ext cx="10906794" cy="2017588"/>
          </a:xfrm>
          <a:prstGeom prst="rect">
            <a:avLst/>
          </a:prstGeom>
        </p:spPr>
      </p:pic>
      <p:sp>
        <p:nvSpPr>
          <p:cNvPr id="7" name="TextBox 6">
            <a:extLst>
              <a:ext uri="{FF2B5EF4-FFF2-40B4-BE49-F238E27FC236}">
                <a16:creationId xmlns:a16="http://schemas.microsoft.com/office/drawing/2014/main" id="{2DE4E38F-96A0-4BDE-AF0C-D43786C9E14E}"/>
              </a:ext>
            </a:extLst>
          </p:cNvPr>
          <p:cNvSpPr txBox="1"/>
          <p:nvPr/>
        </p:nvSpPr>
        <p:spPr bwMode="auto">
          <a:xfrm>
            <a:off x="820132" y="4960014"/>
            <a:ext cx="3044857" cy="686642"/>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2000" dirty="0"/>
              <a:t>1300 fő </a:t>
            </a:r>
            <a:endParaRPr lang="en-US" sz="2000" dirty="0" err="1"/>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94243DDA-600A-40EA-BBAE-7DFA00263127}"/>
              </a:ext>
            </a:extLst>
          </p:cNvPr>
          <p:cNvGraphicFramePr>
            <a:graphicFrameLocks/>
          </p:cNvGraphicFramePr>
          <p:nvPr>
            <p:extLst>
              <p:ext uri="{D42A27DB-BD31-4B8C-83A1-F6EECF244321}">
                <p14:modId xmlns:p14="http://schemas.microsoft.com/office/powerpoint/2010/main" val="1579865776"/>
              </p:ext>
            </p:extLst>
          </p:nvPr>
        </p:nvGraphicFramePr>
        <p:xfrm>
          <a:off x="214358" y="2565903"/>
          <a:ext cx="11689237" cy="379193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FDA37B2-9C7B-4EE5-8411-3C381F6ACB66}"/>
              </a:ext>
            </a:extLst>
          </p:cNvPr>
          <p:cNvSpPr txBox="1"/>
          <p:nvPr/>
        </p:nvSpPr>
        <p:spPr bwMode="auto">
          <a:xfrm>
            <a:off x="248325" y="327908"/>
            <a:ext cx="2257425"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4000" dirty="0">
                <a:latin typeface="+mj-lt"/>
              </a:rPr>
              <a:t>A szervezet növekedése, a felelősségek változása</a:t>
            </a:r>
            <a:endParaRPr lang="en-US" sz="4000" dirty="0" err="1">
              <a:latin typeface="+mj-lt"/>
            </a:endParaRPr>
          </a:p>
        </p:txBody>
      </p:sp>
      <p:sp>
        <p:nvSpPr>
          <p:cNvPr id="13" name="TextBox 12">
            <a:extLst>
              <a:ext uri="{FF2B5EF4-FFF2-40B4-BE49-F238E27FC236}">
                <a16:creationId xmlns:a16="http://schemas.microsoft.com/office/drawing/2014/main" id="{FFC48E55-105B-432B-9615-843A742BDE3C}"/>
              </a:ext>
            </a:extLst>
          </p:cNvPr>
          <p:cNvSpPr txBox="1"/>
          <p:nvPr/>
        </p:nvSpPr>
        <p:spPr bwMode="auto">
          <a:xfrm>
            <a:off x="3060939" y="5290244"/>
            <a:ext cx="914400" cy="480527"/>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en-US" sz="2000" dirty="0"/>
              <a:t>1998</a:t>
            </a:r>
          </a:p>
        </p:txBody>
      </p:sp>
      <p:sp>
        <p:nvSpPr>
          <p:cNvPr id="24" name="TextBox 23">
            <a:extLst>
              <a:ext uri="{FF2B5EF4-FFF2-40B4-BE49-F238E27FC236}">
                <a16:creationId xmlns:a16="http://schemas.microsoft.com/office/drawing/2014/main" id="{2384EC8A-CA05-4D21-83C8-23F916BD4C61}"/>
              </a:ext>
            </a:extLst>
          </p:cNvPr>
          <p:cNvSpPr txBox="1"/>
          <p:nvPr/>
        </p:nvSpPr>
        <p:spPr bwMode="auto">
          <a:xfrm>
            <a:off x="2265942" y="5293563"/>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1996</a:t>
            </a:r>
            <a:endParaRPr lang="en-US" sz="2000" dirty="0"/>
          </a:p>
        </p:txBody>
      </p:sp>
      <p:sp>
        <p:nvSpPr>
          <p:cNvPr id="25" name="TextBox 24">
            <a:extLst>
              <a:ext uri="{FF2B5EF4-FFF2-40B4-BE49-F238E27FC236}">
                <a16:creationId xmlns:a16="http://schemas.microsoft.com/office/drawing/2014/main" id="{83B94291-1528-48CD-A382-852AF30DFBD0}"/>
              </a:ext>
            </a:extLst>
          </p:cNvPr>
          <p:cNvSpPr txBox="1"/>
          <p:nvPr/>
        </p:nvSpPr>
        <p:spPr bwMode="auto">
          <a:xfrm>
            <a:off x="2142108" y="4684225"/>
            <a:ext cx="1108672"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err="1"/>
              <a:t>Traffic</a:t>
            </a:r>
            <a:r>
              <a:rPr lang="hu-HU" sz="1600" dirty="0"/>
              <a:t> </a:t>
            </a:r>
            <a:r>
              <a:rPr lang="hu-HU" sz="1600" dirty="0" err="1"/>
              <a:t>Lab</a:t>
            </a:r>
            <a:endParaRPr lang="en-US" sz="1600" dirty="0"/>
          </a:p>
        </p:txBody>
      </p:sp>
      <p:sp>
        <p:nvSpPr>
          <p:cNvPr id="28" name="TextBox 27">
            <a:extLst>
              <a:ext uri="{FF2B5EF4-FFF2-40B4-BE49-F238E27FC236}">
                <a16:creationId xmlns:a16="http://schemas.microsoft.com/office/drawing/2014/main" id="{160B6E7D-EFB8-4810-A4DC-4E481E639FFE}"/>
              </a:ext>
            </a:extLst>
          </p:cNvPr>
          <p:cNvSpPr txBox="1"/>
          <p:nvPr/>
        </p:nvSpPr>
        <p:spPr bwMode="auto">
          <a:xfrm>
            <a:off x="3018515" y="4210451"/>
            <a:ext cx="1428455" cy="386816"/>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K+F Központ  </a:t>
            </a:r>
            <a:endParaRPr lang="en-US" sz="1600" dirty="0"/>
          </a:p>
        </p:txBody>
      </p:sp>
      <p:sp>
        <p:nvSpPr>
          <p:cNvPr id="11" name="Rectangle 10">
            <a:extLst>
              <a:ext uri="{FF2B5EF4-FFF2-40B4-BE49-F238E27FC236}">
                <a16:creationId xmlns:a16="http://schemas.microsoft.com/office/drawing/2014/main" id="{BBC88540-5EEB-4EF2-AE84-D202FFB5EABB}"/>
              </a:ext>
            </a:extLst>
          </p:cNvPr>
          <p:cNvSpPr/>
          <p:nvPr/>
        </p:nvSpPr>
        <p:spPr bwMode="auto">
          <a:xfrm>
            <a:off x="2190408" y="1063017"/>
            <a:ext cx="9761487" cy="4996154"/>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pic>
        <p:nvPicPr>
          <p:cNvPr id="12" name="Picture 11">
            <a:extLst>
              <a:ext uri="{FF2B5EF4-FFF2-40B4-BE49-F238E27FC236}">
                <a16:creationId xmlns:a16="http://schemas.microsoft.com/office/drawing/2014/main" id="{3C128D80-1EA4-4E8D-B471-EDD5CEA52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39" y="1282161"/>
            <a:ext cx="1527104" cy="2625024"/>
          </a:xfrm>
          <a:prstGeom prst="rect">
            <a:avLst/>
          </a:prstGeom>
        </p:spPr>
      </p:pic>
      <p:sp>
        <p:nvSpPr>
          <p:cNvPr id="14" name="TextBox 13">
            <a:extLst>
              <a:ext uri="{FF2B5EF4-FFF2-40B4-BE49-F238E27FC236}">
                <a16:creationId xmlns:a16="http://schemas.microsoft.com/office/drawing/2014/main" id="{1548A002-BD00-4286-8586-80326A24CDB0}"/>
              </a:ext>
            </a:extLst>
          </p:cNvPr>
          <p:cNvSpPr txBox="1"/>
          <p:nvPr/>
        </p:nvSpPr>
        <p:spPr bwMode="auto">
          <a:xfrm>
            <a:off x="200028" y="3879260"/>
            <a:ext cx="3953099"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1991</a:t>
            </a:r>
            <a:endParaRPr lang="en-US" sz="2000" dirty="0"/>
          </a:p>
        </p:txBody>
      </p:sp>
    </p:spTree>
    <p:extLst>
      <p:ext uri="{BB962C8B-B14F-4D97-AF65-F5344CB8AC3E}">
        <p14:creationId xmlns:p14="http://schemas.microsoft.com/office/powerpoint/2010/main" val="1725375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earing a suit and tie&#10;&#10;Description generated with very high confidence">
            <a:extLst>
              <a:ext uri="{FF2B5EF4-FFF2-40B4-BE49-F238E27FC236}">
                <a16:creationId xmlns:a16="http://schemas.microsoft.com/office/drawing/2014/main" id="{728E8C12-2E61-43F9-B3DB-8CFAA6FB0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09" y="1722223"/>
            <a:ext cx="7172412" cy="4651105"/>
          </a:xfrm>
          <a:prstGeom prst="rect">
            <a:avLst/>
          </a:prstGeom>
        </p:spPr>
      </p:pic>
      <p:sp>
        <p:nvSpPr>
          <p:cNvPr id="2" name="TextBox 1">
            <a:extLst>
              <a:ext uri="{FF2B5EF4-FFF2-40B4-BE49-F238E27FC236}">
                <a16:creationId xmlns:a16="http://schemas.microsoft.com/office/drawing/2014/main" id="{E59DE685-0704-4C3A-AA89-8DE5987BF131}"/>
              </a:ext>
            </a:extLst>
          </p:cNvPr>
          <p:cNvSpPr txBox="1"/>
          <p:nvPr/>
        </p:nvSpPr>
        <p:spPr bwMode="auto">
          <a:xfrm>
            <a:off x="552855" y="280217"/>
            <a:ext cx="914400"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hu-HU" sz="4000" dirty="0">
                <a:latin typeface="+mj-lt"/>
              </a:rPr>
              <a:t>A HSN </a:t>
            </a:r>
            <a:r>
              <a:rPr lang="hu-HU" sz="4000" dirty="0" err="1">
                <a:latin typeface="+mj-lt"/>
              </a:rPr>
              <a:t>Lab</a:t>
            </a:r>
            <a:r>
              <a:rPr lang="hu-HU" sz="4000" dirty="0">
                <a:latin typeface="+mj-lt"/>
              </a:rPr>
              <a:t> – alapítva 1992 </a:t>
            </a:r>
            <a:br>
              <a:rPr lang="hu-HU" sz="4000" dirty="0">
                <a:latin typeface="+mj-lt"/>
              </a:rPr>
            </a:br>
            <a:r>
              <a:rPr lang="hu-HU" sz="3200" dirty="0">
                <a:latin typeface="+mj-lt"/>
              </a:rPr>
              <a:t>Henk Tamás, Boda Miklós, Dibuz Sarolta </a:t>
            </a:r>
            <a:endParaRPr lang="en-US" sz="3200" dirty="0" err="1">
              <a:latin typeface="+mj-lt"/>
            </a:endParaRPr>
          </a:p>
        </p:txBody>
      </p:sp>
    </p:spTree>
    <p:extLst>
      <p:ext uri="{BB962C8B-B14F-4D97-AF65-F5344CB8AC3E}">
        <p14:creationId xmlns:p14="http://schemas.microsoft.com/office/powerpoint/2010/main" val="760368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94243DDA-600A-40EA-BBAE-7DFA00263127}"/>
              </a:ext>
            </a:extLst>
          </p:cNvPr>
          <p:cNvGraphicFramePr>
            <a:graphicFrameLocks/>
          </p:cNvGraphicFramePr>
          <p:nvPr>
            <p:extLst>
              <p:ext uri="{D42A27DB-BD31-4B8C-83A1-F6EECF244321}">
                <p14:modId xmlns:p14="http://schemas.microsoft.com/office/powerpoint/2010/main" val="1320722445"/>
              </p:ext>
            </p:extLst>
          </p:nvPr>
        </p:nvGraphicFramePr>
        <p:xfrm>
          <a:off x="214358" y="2565903"/>
          <a:ext cx="11689237" cy="379193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4D31DED-3E56-47C9-B3A8-B6D97A60EAC3}"/>
              </a:ext>
            </a:extLst>
          </p:cNvPr>
          <p:cNvSpPr txBox="1"/>
          <p:nvPr/>
        </p:nvSpPr>
        <p:spPr bwMode="auto">
          <a:xfrm>
            <a:off x="476644" y="5275071"/>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1991</a:t>
            </a:r>
            <a:endParaRPr lang="en-US" sz="2000" dirty="0"/>
          </a:p>
        </p:txBody>
      </p:sp>
      <p:sp>
        <p:nvSpPr>
          <p:cNvPr id="7" name="TextBox 6">
            <a:extLst>
              <a:ext uri="{FF2B5EF4-FFF2-40B4-BE49-F238E27FC236}">
                <a16:creationId xmlns:a16="http://schemas.microsoft.com/office/drawing/2014/main" id="{CFDA37B2-9C7B-4EE5-8411-3C381F6ACB66}"/>
              </a:ext>
            </a:extLst>
          </p:cNvPr>
          <p:cNvSpPr txBox="1"/>
          <p:nvPr/>
        </p:nvSpPr>
        <p:spPr bwMode="auto">
          <a:xfrm>
            <a:off x="248325" y="327908"/>
            <a:ext cx="2257425"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4000" dirty="0">
                <a:latin typeface="+mj-lt"/>
              </a:rPr>
              <a:t>A szervezet növekedése, a felelősségek változása</a:t>
            </a:r>
            <a:endParaRPr lang="en-US" sz="4000" dirty="0" err="1">
              <a:latin typeface="+mj-lt"/>
            </a:endParaRPr>
          </a:p>
        </p:txBody>
      </p:sp>
      <p:sp>
        <p:nvSpPr>
          <p:cNvPr id="13" name="TextBox 12">
            <a:extLst>
              <a:ext uri="{FF2B5EF4-FFF2-40B4-BE49-F238E27FC236}">
                <a16:creationId xmlns:a16="http://schemas.microsoft.com/office/drawing/2014/main" id="{FFC48E55-105B-432B-9615-843A742BDE3C}"/>
              </a:ext>
            </a:extLst>
          </p:cNvPr>
          <p:cNvSpPr txBox="1"/>
          <p:nvPr/>
        </p:nvSpPr>
        <p:spPr bwMode="auto">
          <a:xfrm>
            <a:off x="3060939" y="5290244"/>
            <a:ext cx="914400" cy="480527"/>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en-US" sz="2000" dirty="0"/>
              <a:t>1998</a:t>
            </a:r>
          </a:p>
        </p:txBody>
      </p:sp>
      <p:sp>
        <p:nvSpPr>
          <p:cNvPr id="21" name="Isosceles Triangle 20">
            <a:extLst>
              <a:ext uri="{FF2B5EF4-FFF2-40B4-BE49-F238E27FC236}">
                <a16:creationId xmlns:a16="http://schemas.microsoft.com/office/drawing/2014/main" id="{65C72B2E-2074-41EB-AE74-A54B3722DF05}"/>
              </a:ext>
            </a:extLst>
          </p:cNvPr>
          <p:cNvSpPr/>
          <p:nvPr/>
        </p:nvSpPr>
        <p:spPr bwMode="auto">
          <a:xfrm>
            <a:off x="749025" y="6323721"/>
            <a:ext cx="429208" cy="204759"/>
          </a:xfrm>
          <a:prstGeom prst="triangle">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2" name="TextBox 21">
            <a:extLst>
              <a:ext uri="{FF2B5EF4-FFF2-40B4-BE49-F238E27FC236}">
                <a16:creationId xmlns:a16="http://schemas.microsoft.com/office/drawing/2014/main" id="{365458E7-CE2E-4B22-995E-4C76B0EA78BA}"/>
              </a:ext>
            </a:extLst>
          </p:cNvPr>
          <p:cNvSpPr txBox="1"/>
          <p:nvPr/>
        </p:nvSpPr>
        <p:spPr bwMode="auto">
          <a:xfrm>
            <a:off x="114605" y="4854871"/>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szoftver igazgatóság</a:t>
            </a:r>
            <a:endParaRPr lang="en-US" sz="1600" dirty="0"/>
          </a:p>
        </p:txBody>
      </p:sp>
      <p:sp>
        <p:nvSpPr>
          <p:cNvPr id="28" name="TextBox 27">
            <a:extLst>
              <a:ext uri="{FF2B5EF4-FFF2-40B4-BE49-F238E27FC236}">
                <a16:creationId xmlns:a16="http://schemas.microsoft.com/office/drawing/2014/main" id="{160B6E7D-EFB8-4810-A4DC-4E481E639FFE}"/>
              </a:ext>
            </a:extLst>
          </p:cNvPr>
          <p:cNvSpPr txBox="1"/>
          <p:nvPr/>
        </p:nvSpPr>
        <p:spPr bwMode="auto">
          <a:xfrm>
            <a:off x="3018515" y="4210451"/>
            <a:ext cx="1428455" cy="386816"/>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K+F Központ  </a:t>
            </a:r>
            <a:endParaRPr lang="en-US" sz="1600" dirty="0"/>
          </a:p>
        </p:txBody>
      </p:sp>
      <p:sp>
        <p:nvSpPr>
          <p:cNvPr id="6" name="Rectangle 5">
            <a:extLst>
              <a:ext uri="{FF2B5EF4-FFF2-40B4-BE49-F238E27FC236}">
                <a16:creationId xmlns:a16="http://schemas.microsoft.com/office/drawing/2014/main" id="{62DDDC98-552F-49A1-888B-E2FD28513A97}"/>
              </a:ext>
            </a:extLst>
          </p:cNvPr>
          <p:cNvSpPr/>
          <p:nvPr/>
        </p:nvSpPr>
        <p:spPr bwMode="auto">
          <a:xfrm>
            <a:off x="2373025" y="1061325"/>
            <a:ext cx="9761487" cy="4996154"/>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12" name="TextBox 11">
            <a:extLst>
              <a:ext uri="{FF2B5EF4-FFF2-40B4-BE49-F238E27FC236}">
                <a16:creationId xmlns:a16="http://schemas.microsoft.com/office/drawing/2014/main" id="{6C4EEF32-C88C-4EE0-8BF5-73240059720A}"/>
              </a:ext>
            </a:extLst>
          </p:cNvPr>
          <p:cNvSpPr txBox="1"/>
          <p:nvPr/>
        </p:nvSpPr>
        <p:spPr bwMode="auto">
          <a:xfrm>
            <a:off x="613677" y="6550183"/>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HSN </a:t>
            </a:r>
            <a:r>
              <a:rPr lang="hu-HU" sz="1600" dirty="0" err="1"/>
              <a:t>Lab</a:t>
            </a:r>
            <a:r>
              <a:rPr lang="hu-HU" sz="1600" dirty="0"/>
              <a:t> </a:t>
            </a:r>
            <a:endParaRPr lang="en-US" sz="1600" dirty="0"/>
          </a:p>
        </p:txBody>
      </p:sp>
    </p:spTree>
    <p:extLst>
      <p:ext uri="{BB962C8B-B14F-4D97-AF65-F5344CB8AC3E}">
        <p14:creationId xmlns:p14="http://schemas.microsoft.com/office/powerpoint/2010/main" val="2113074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8309DD-A05C-42C3-A9AE-7FD2B0C81538}"/>
              </a:ext>
            </a:extLst>
          </p:cNvPr>
          <p:cNvPicPr>
            <a:picLocks noChangeAspect="1"/>
          </p:cNvPicPr>
          <p:nvPr/>
        </p:nvPicPr>
        <p:blipFill rotWithShape="1">
          <a:blip r:embed="rId2"/>
          <a:srcRect l="17349" t="16442" r="37424" b="6020"/>
          <a:stretch/>
        </p:blipFill>
        <p:spPr>
          <a:xfrm>
            <a:off x="304803" y="1128714"/>
            <a:ext cx="5514109" cy="5314950"/>
          </a:xfrm>
          <a:prstGeom prst="rect">
            <a:avLst/>
          </a:prstGeom>
        </p:spPr>
      </p:pic>
      <p:sp>
        <p:nvSpPr>
          <p:cNvPr id="3" name="TextBox 2">
            <a:extLst>
              <a:ext uri="{FF2B5EF4-FFF2-40B4-BE49-F238E27FC236}">
                <a16:creationId xmlns:a16="http://schemas.microsoft.com/office/drawing/2014/main" id="{7BC4612E-FAA1-4790-B949-A7131898C5B8}"/>
              </a:ext>
            </a:extLst>
          </p:cNvPr>
          <p:cNvSpPr txBox="1"/>
          <p:nvPr/>
        </p:nvSpPr>
        <p:spPr bwMode="auto">
          <a:xfrm>
            <a:off x="248325" y="327908"/>
            <a:ext cx="2257425"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4000" dirty="0">
                <a:latin typeface="+mj-lt"/>
              </a:rPr>
              <a:t>A K+F </a:t>
            </a:r>
            <a:r>
              <a:rPr lang="hu-HU" sz="4000" b="1" dirty="0">
                <a:latin typeface="+mj-lt"/>
              </a:rPr>
              <a:t>K</a:t>
            </a:r>
            <a:r>
              <a:rPr lang="hu-HU" sz="4000" dirty="0">
                <a:latin typeface="+mj-lt"/>
              </a:rPr>
              <a:t> lába megalakul</a:t>
            </a:r>
            <a:endParaRPr lang="en-US" sz="4000" dirty="0" err="1">
              <a:latin typeface="+mj-lt"/>
            </a:endParaRPr>
          </a:p>
        </p:txBody>
      </p:sp>
      <p:pic>
        <p:nvPicPr>
          <p:cNvPr id="4" name="Picture 3">
            <a:extLst>
              <a:ext uri="{FF2B5EF4-FFF2-40B4-BE49-F238E27FC236}">
                <a16:creationId xmlns:a16="http://schemas.microsoft.com/office/drawing/2014/main" id="{DD888EBB-972D-4EC7-A525-4740849B93F9}"/>
              </a:ext>
            </a:extLst>
          </p:cNvPr>
          <p:cNvPicPr>
            <a:picLocks noChangeAspect="1"/>
          </p:cNvPicPr>
          <p:nvPr/>
        </p:nvPicPr>
        <p:blipFill rotWithShape="1">
          <a:blip r:embed="rId3"/>
          <a:srcRect l="12046" t="18098" r="22499" b="8667"/>
          <a:stretch/>
        </p:blipFill>
        <p:spPr>
          <a:xfrm>
            <a:off x="6105235" y="976920"/>
            <a:ext cx="5759153" cy="3622789"/>
          </a:xfrm>
          <a:prstGeom prst="rect">
            <a:avLst/>
          </a:prstGeom>
        </p:spPr>
      </p:pic>
    </p:spTree>
    <p:extLst>
      <p:ext uri="{BB962C8B-B14F-4D97-AF65-F5344CB8AC3E}">
        <p14:creationId xmlns:p14="http://schemas.microsoft.com/office/powerpoint/2010/main" val="3269786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94243DDA-600A-40EA-BBAE-7DFA00263127}"/>
              </a:ext>
            </a:extLst>
          </p:cNvPr>
          <p:cNvGraphicFramePr>
            <a:graphicFrameLocks/>
          </p:cNvGraphicFramePr>
          <p:nvPr>
            <p:extLst>
              <p:ext uri="{D42A27DB-BD31-4B8C-83A1-F6EECF244321}">
                <p14:modId xmlns:p14="http://schemas.microsoft.com/office/powerpoint/2010/main" val="2102360898"/>
              </p:ext>
            </p:extLst>
          </p:nvPr>
        </p:nvGraphicFramePr>
        <p:xfrm>
          <a:off x="214358" y="2565903"/>
          <a:ext cx="11689237" cy="379193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4D31DED-3E56-47C9-B3A8-B6D97A60EAC3}"/>
              </a:ext>
            </a:extLst>
          </p:cNvPr>
          <p:cNvSpPr txBox="1"/>
          <p:nvPr/>
        </p:nvSpPr>
        <p:spPr bwMode="auto">
          <a:xfrm>
            <a:off x="476644" y="5275071"/>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1991</a:t>
            </a:r>
            <a:endParaRPr lang="en-US" sz="2000" dirty="0"/>
          </a:p>
        </p:txBody>
      </p:sp>
      <p:sp>
        <p:nvSpPr>
          <p:cNvPr id="7" name="TextBox 6">
            <a:extLst>
              <a:ext uri="{FF2B5EF4-FFF2-40B4-BE49-F238E27FC236}">
                <a16:creationId xmlns:a16="http://schemas.microsoft.com/office/drawing/2014/main" id="{CFDA37B2-9C7B-4EE5-8411-3C381F6ACB66}"/>
              </a:ext>
            </a:extLst>
          </p:cNvPr>
          <p:cNvSpPr txBox="1"/>
          <p:nvPr/>
        </p:nvSpPr>
        <p:spPr bwMode="auto">
          <a:xfrm>
            <a:off x="248325" y="327908"/>
            <a:ext cx="2257425" cy="91440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4000" dirty="0">
                <a:latin typeface="+mj-lt"/>
              </a:rPr>
              <a:t>A szervezet növekedése, a felelősségek változása</a:t>
            </a:r>
            <a:endParaRPr lang="en-US" sz="4000" dirty="0" err="1">
              <a:latin typeface="+mj-lt"/>
            </a:endParaRPr>
          </a:p>
        </p:txBody>
      </p:sp>
      <p:sp>
        <p:nvSpPr>
          <p:cNvPr id="13" name="TextBox 12">
            <a:extLst>
              <a:ext uri="{FF2B5EF4-FFF2-40B4-BE49-F238E27FC236}">
                <a16:creationId xmlns:a16="http://schemas.microsoft.com/office/drawing/2014/main" id="{FFC48E55-105B-432B-9615-843A742BDE3C}"/>
              </a:ext>
            </a:extLst>
          </p:cNvPr>
          <p:cNvSpPr txBox="1"/>
          <p:nvPr/>
        </p:nvSpPr>
        <p:spPr bwMode="auto">
          <a:xfrm>
            <a:off x="3060939" y="5290244"/>
            <a:ext cx="914400" cy="480527"/>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buClr>
                <a:schemeClr val="tx1"/>
              </a:buClr>
            </a:pPr>
            <a:r>
              <a:rPr lang="en-US" sz="2000" dirty="0"/>
              <a:t>1998</a:t>
            </a:r>
          </a:p>
        </p:txBody>
      </p:sp>
      <p:sp>
        <p:nvSpPr>
          <p:cNvPr id="21" name="Isosceles Triangle 20">
            <a:extLst>
              <a:ext uri="{FF2B5EF4-FFF2-40B4-BE49-F238E27FC236}">
                <a16:creationId xmlns:a16="http://schemas.microsoft.com/office/drawing/2014/main" id="{65C72B2E-2074-41EB-AE74-A54B3722DF05}"/>
              </a:ext>
            </a:extLst>
          </p:cNvPr>
          <p:cNvSpPr/>
          <p:nvPr/>
        </p:nvSpPr>
        <p:spPr bwMode="auto">
          <a:xfrm>
            <a:off x="827222" y="6325333"/>
            <a:ext cx="429208" cy="204759"/>
          </a:xfrm>
          <a:prstGeom prst="triangle">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2" name="TextBox 21">
            <a:extLst>
              <a:ext uri="{FF2B5EF4-FFF2-40B4-BE49-F238E27FC236}">
                <a16:creationId xmlns:a16="http://schemas.microsoft.com/office/drawing/2014/main" id="{365458E7-CE2E-4B22-995E-4C76B0EA78BA}"/>
              </a:ext>
            </a:extLst>
          </p:cNvPr>
          <p:cNvSpPr txBox="1"/>
          <p:nvPr/>
        </p:nvSpPr>
        <p:spPr bwMode="auto">
          <a:xfrm>
            <a:off x="114605" y="4854871"/>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szoftver igazgatóság</a:t>
            </a:r>
            <a:endParaRPr lang="en-US" sz="1600" dirty="0"/>
          </a:p>
        </p:txBody>
      </p:sp>
      <p:sp>
        <p:nvSpPr>
          <p:cNvPr id="24" name="TextBox 23">
            <a:extLst>
              <a:ext uri="{FF2B5EF4-FFF2-40B4-BE49-F238E27FC236}">
                <a16:creationId xmlns:a16="http://schemas.microsoft.com/office/drawing/2014/main" id="{2384EC8A-CA05-4D21-83C8-23F916BD4C61}"/>
              </a:ext>
            </a:extLst>
          </p:cNvPr>
          <p:cNvSpPr txBox="1"/>
          <p:nvPr/>
        </p:nvSpPr>
        <p:spPr bwMode="auto">
          <a:xfrm>
            <a:off x="2265942" y="5293563"/>
            <a:ext cx="910590" cy="344885"/>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algn="l">
              <a:buClr>
                <a:schemeClr val="tx1"/>
              </a:buClr>
            </a:pPr>
            <a:r>
              <a:rPr lang="hu-HU" sz="2000" dirty="0"/>
              <a:t>1996</a:t>
            </a:r>
            <a:endParaRPr lang="en-US" sz="2000" dirty="0"/>
          </a:p>
        </p:txBody>
      </p:sp>
      <p:sp>
        <p:nvSpPr>
          <p:cNvPr id="25" name="TextBox 24">
            <a:extLst>
              <a:ext uri="{FF2B5EF4-FFF2-40B4-BE49-F238E27FC236}">
                <a16:creationId xmlns:a16="http://schemas.microsoft.com/office/drawing/2014/main" id="{83B94291-1528-48CD-A382-852AF30DFBD0}"/>
              </a:ext>
            </a:extLst>
          </p:cNvPr>
          <p:cNvSpPr txBox="1"/>
          <p:nvPr/>
        </p:nvSpPr>
        <p:spPr bwMode="auto">
          <a:xfrm>
            <a:off x="1877366" y="4403859"/>
            <a:ext cx="1108672"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err="1"/>
              <a:t>Traffic</a:t>
            </a:r>
            <a:r>
              <a:rPr lang="hu-HU" sz="1600" dirty="0"/>
              <a:t> </a:t>
            </a:r>
            <a:r>
              <a:rPr lang="hu-HU" sz="1600" dirty="0" err="1"/>
              <a:t>Lab</a:t>
            </a:r>
            <a:endParaRPr lang="en-US" sz="1600" dirty="0"/>
          </a:p>
        </p:txBody>
      </p:sp>
      <p:sp>
        <p:nvSpPr>
          <p:cNvPr id="28" name="TextBox 27">
            <a:extLst>
              <a:ext uri="{FF2B5EF4-FFF2-40B4-BE49-F238E27FC236}">
                <a16:creationId xmlns:a16="http://schemas.microsoft.com/office/drawing/2014/main" id="{160B6E7D-EFB8-4810-A4DC-4E481E639FFE}"/>
              </a:ext>
            </a:extLst>
          </p:cNvPr>
          <p:cNvSpPr txBox="1"/>
          <p:nvPr/>
        </p:nvSpPr>
        <p:spPr bwMode="auto">
          <a:xfrm>
            <a:off x="3018515" y="4210451"/>
            <a:ext cx="1428455" cy="386816"/>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K+F Központ  </a:t>
            </a:r>
            <a:endParaRPr lang="en-US" sz="1600" dirty="0"/>
          </a:p>
        </p:txBody>
      </p:sp>
      <p:sp>
        <p:nvSpPr>
          <p:cNvPr id="6" name="Rectangle 5">
            <a:extLst>
              <a:ext uri="{FF2B5EF4-FFF2-40B4-BE49-F238E27FC236}">
                <a16:creationId xmlns:a16="http://schemas.microsoft.com/office/drawing/2014/main" id="{62DDDC98-552F-49A1-888B-E2FD28513A97}"/>
              </a:ext>
            </a:extLst>
          </p:cNvPr>
          <p:cNvSpPr/>
          <p:nvPr/>
        </p:nvSpPr>
        <p:spPr bwMode="auto">
          <a:xfrm>
            <a:off x="2944813" y="1061329"/>
            <a:ext cx="8958782" cy="4996154"/>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29" name="TextBox 28">
            <a:extLst>
              <a:ext uri="{FF2B5EF4-FFF2-40B4-BE49-F238E27FC236}">
                <a16:creationId xmlns:a16="http://schemas.microsoft.com/office/drawing/2014/main" id="{391E6FAF-931B-49BE-AF38-8A64ECEAF04F}"/>
              </a:ext>
            </a:extLst>
          </p:cNvPr>
          <p:cNvSpPr txBox="1"/>
          <p:nvPr/>
        </p:nvSpPr>
        <p:spPr bwMode="auto">
          <a:xfrm>
            <a:off x="575577" y="6559971"/>
            <a:ext cx="2217344" cy="48052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l">
              <a:buClr>
                <a:schemeClr val="tx1"/>
              </a:buClr>
            </a:pPr>
            <a:r>
              <a:rPr lang="hu-HU" sz="1600" dirty="0"/>
              <a:t>HSN </a:t>
            </a:r>
            <a:r>
              <a:rPr lang="hu-HU" sz="1600" dirty="0" err="1"/>
              <a:t>Lab</a:t>
            </a:r>
            <a:r>
              <a:rPr lang="hu-HU" sz="1600" dirty="0"/>
              <a:t> </a:t>
            </a:r>
            <a:endParaRPr lang="en-US" sz="1600" dirty="0"/>
          </a:p>
        </p:txBody>
      </p:sp>
    </p:spTree>
    <p:extLst>
      <p:ext uri="{BB962C8B-B14F-4D97-AF65-F5344CB8AC3E}">
        <p14:creationId xmlns:p14="http://schemas.microsoft.com/office/powerpoint/2010/main" val="1799532532"/>
      </p:ext>
    </p:extLst>
  </p:cSld>
  <p:clrMapOvr>
    <a:masterClrMapping/>
  </p:clrMapOvr>
</p:sld>
</file>

<file path=ppt/theme/theme1.xml><?xml version="1.0" encoding="utf-8"?>
<a:theme xmlns:a="http://schemas.openxmlformats.org/drawingml/2006/main" name="PresentationTemplate2017">
  <a:themeElements>
    <a:clrScheme name="Custom 6">
      <a:dk1>
        <a:srgbClr val="181818"/>
      </a:dk1>
      <a:lt1>
        <a:srgbClr val="FFFFFF"/>
      </a:lt1>
      <a:dk2>
        <a:srgbClr val="181818"/>
      </a:dk2>
      <a:lt2>
        <a:srgbClr val="E0E0E0"/>
      </a:lt2>
      <a:accent1>
        <a:srgbClr val="0082F0"/>
      </a:accent1>
      <a:accent2>
        <a:srgbClr val="0FC373"/>
      </a:accent2>
      <a:accent3>
        <a:srgbClr val="AF78D2"/>
      </a:accent3>
      <a:accent4>
        <a:srgbClr val="FAD22D"/>
      </a:accent4>
      <a:accent5>
        <a:srgbClr val="FF8C0A"/>
      </a:accent5>
      <a:accent6>
        <a:srgbClr val="FF3232"/>
      </a:accent6>
      <a:hlink>
        <a:srgbClr val="0A14D2"/>
      </a:hlink>
      <a:folHlink>
        <a:srgbClr val="040969"/>
      </a:folHlink>
    </a:clrScheme>
    <a:fontScheme name="Ericsson Brand 2.0">
      <a:majorFont>
        <a:latin typeface="Ericsson Hilda Light"/>
        <a:ea typeface=""/>
        <a:cs typeface=""/>
      </a:majorFont>
      <a:minorFont>
        <a:latin typeface="Ericsson Hild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def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defRPr kumimoji="0" sz="2000" b="0" i="0" u="none" strike="noStrike" cap="none" normalizeH="0" baseline="0" dirty="0" err="1" smtClean="0">
            <a:ln>
              <a:noFill/>
            </a:ln>
            <a:solidFill>
              <a:schemeClr val="bg1"/>
            </a:solidFill>
            <a:effectLst/>
            <a:latin typeface="+mn-lt"/>
          </a:defRPr>
        </a:defPPr>
      </a:lstStyle>
    </a:spDef>
    <a:lnDef>
      <a:spPr bwMode="auto">
        <a:solidFill>
          <a:schemeClr val="accent1"/>
        </a:solidFill>
        <a:ln w="12700" cap="flat" cmpd="sng" algn="ctr">
          <a:solidFill>
            <a:schemeClr val="tx1"/>
          </a:solidFill>
          <a:prstDash val="solid"/>
          <a:round/>
          <a:headEnd type="none" w="med" len="med"/>
          <a:tailEnd type="none"/>
        </a:ln>
        <a:effectLst/>
      </a:spPr>
      <a:bodyPr/>
      <a:lstStyle/>
    </a:lnDef>
    <a:txDef>
      <a:spPr bwMode="auto">
        <a:noFill/>
        <a:ln w="12700">
          <a:noFill/>
          <a:miter lim="800000"/>
          <a:headEnd/>
          <a:tailEnd/>
        </a:ln>
      </a:spPr>
      <a:bodyPr vert="horz" wrap="square" lIns="72000" tIns="36000" rIns="73152" bIns="36576" numCol="1" rtlCol="0" anchor="t" anchorCtr="0" compatLnSpc="1">
        <a:prstTxWarp prst="textNoShape">
          <a:avLst/>
        </a:prstTxWarp>
        <a:noAutofit/>
      </a:bodyPr>
      <a:lstStyle>
        <a:defPPr marL="344488" indent="-344488" algn="l">
          <a:buClr>
            <a:schemeClr val="tx1"/>
          </a:buClr>
          <a:buFont typeface="Ericsson Hilda Light" panose="00000400000000000000" pitchFamily="2" charset="0"/>
          <a:buChar char="—"/>
          <a:defRPr sz="2000" dirty="0" err="1" smtClean="0"/>
        </a:defPPr>
      </a:lstStyle>
    </a:txDef>
  </a:objectDefaults>
  <a:extraClrSchemeLst>
    <a:extraClrScheme>
      <a:clrScheme name="Landscape2009 1">
        <a:dk1>
          <a:srgbClr val="58585A"/>
        </a:dk1>
        <a:lt1>
          <a:srgbClr val="FFFFFF"/>
        </a:lt1>
        <a:dk2>
          <a:srgbClr val="00285E"/>
        </a:dk2>
        <a:lt2>
          <a:srgbClr val="B1B3B4"/>
        </a:lt2>
        <a:accent1>
          <a:srgbClr val="89BA17"/>
        </a:accent1>
        <a:accent2>
          <a:srgbClr val="F08A00"/>
        </a:accent2>
        <a:accent3>
          <a:srgbClr val="FFFFFF"/>
        </a:accent3>
        <a:accent4>
          <a:srgbClr val="4A4A4C"/>
        </a:accent4>
        <a:accent5>
          <a:srgbClr val="C4D9AB"/>
        </a:accent5>
        <a:accent6>
          <a:srgbClr val="D97D00"/>
        </a:accent6>
        <a:hlink>
          <a:srgbClr val="00A9D4"/>
        </a:hlink>
        <a:folHlink>
          <a:srgbClr val="0062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_Template_Final" id="{D065147C-1F27-4CF7-A318-B0E51C98B3A1}" vid="{D198307E-22A0-48CD-A4EF-57E271F7AA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Ericsson Hilda" panose="020F0302020204030204"/>
        <a:ea typeface=""/>
        <a:cs typeface=""/>
        <a:font script="Jpan" typeface="游ゴシック Light"/>
        <a:font script="Hang" typeface="맑은 고딕"/>
        <a:font script="Hans" typeface="等线 Light"/>
        <a:font script="Hant" typeface="新細明體"/>
        <a:font script="Arab" typeface="Ericsson Hilda"/>
        <a:font script="Hebr" typeface="Ericsson Hild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ricsson Hilda"/>
        <a:font script="Uigh" typeface="Microsoft Uighur"/>
        <a:font script="Geor" typeface="Sylfaen"/>
        <a:font script="Armn" typeface="Ericsson Hilda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Ericsson Hilda" panose="020F0502020204030204"/>
        <a:ea typeface=""/>
        <a:cs typeface=""/>
        <a:font script="Jpan" typeface="游ゴシック"/>
        <a:font script="Hang" typeface="맑은 고딕"/>
        <a:font script="Hans" typeface="等线"/>
        <a:font script="Hant" typeface="新細明體"/>
        <a:font script="Arab" typeface="Ericsson Hilda Light"/>
        <a:font script="Hebr" typeface="Ericsson Hilda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ricsson Hilda Light"/>
        <a:font script="Uigh" typeface="Microsoft Uighur"/>
        <a:font script="Geor" typeface="Sylfaen"/>
        <a:font script="Armn" typeface="Ericsson Hilda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Ericsson Hilda" panose="020F0302020204030204"/>
        <a:ea typeface=""/>
        <a:cs typeface=""/>
        <a:font script="Jpan" typeface="游ゴシック Light"/>
        <a:font script="Hang" typeface="맑은 고딕"/>
        <a:font script="Hans" typeface="等线 Light"/>
        <a:font script="Hant" typeface="新細明體"/>
        <a:font script="Arab" typeface="Ericsson Hilda"/>
        <a:font script="Hebr" typeface="Ericsson Hild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ricsson Hilda"/>
        <a:font script="Uigh" typeface="Microsoft Uighur"/>
        <a:font script="Geor" typeface="Sylfaen"/>
        <a:font script="Armn" typeface="Ericsson Hilda"/>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Ericsson Hilda" panose="020F0502020204030204"/>
        <a:ea typeface=""/>
        <a:cs typeface=""/>
        <a:font script="Jpan" typeface="游ゴシック"/>
        <a:font script="Hang" typeface="맑은 고딕"/>
        <a:font script="Hans" typeface="等线"/>
        <a:font script="Hant" typeface="新細明體"/>
        <a:font script="Arab" typeface="Ericsson Hilda"/>
        <a:font script="Hebr" typeface="Ericsson Hild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ricsson Hilda"/>
        <a:font script="Uigh" typeface="Microsoft Uighur"/>
        <a:font script="Geor" typeface="Sylfaen"/>
        <a:font script="Armn" typeface="Ericsson Hilda"/>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PresentationTemplate2017</Template>
  <TotalTime>3971</TotalTime>
  <Words>1358</Words>
  <Application>Microsoft Office PowerPoint</Application>
  <PresentationFormat>Widescreen</PresentationFormat>
  <Paragraphs>342</Paragraphs>
  <Slides>33</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MS PGothic</vt:lpstr>
      <vt:lpstr>Arial</vt:lpstr>
      <vt:lpstr>Ericsson Hilda</vt:lpstr>
      <vt:lpstr>Ericsson Technical Icons</vt:lpstr>
      <vt:lpstr>Ericsson Hilda Light</vt:lpstr>
      <vt:lpstr>Mangal</vt:lpstr>
      <vt:lpstr>MS PGothic</vt:lpstr>
      <vt:lpstr>PresentationTemplate2017</vt:lpstr>
      <vt:lpstr>Az Ericsson Magyarország első negyedszázada</vt:lpstr>
      <vt:lpstr>Kapcsolják be öveiket – az időgép 1991-be repít vissza bennünket </vt:lpstr>
      <vt:lpstr>PowerPoint Presentation</vt:lpstr>
      <vt:lpstr>A budapesti K+F Központ – 2017-ben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Kompetencia bővülés a technológiai változásokkal karöltve </vt:lpstr>
      <vt:lpstr>Sikersztori: prototípusból zászlóshajó</vt:lpstr>
      <vt:lpstr>Egyetemi együttműködések Példamutató szerep az ipar és a tudományos szféra együttműködésére </vt:lpstr>
      <vt:lpstr>HSN Lab (High Speed Networks)</vt:lpstr>
      <vt:lpstr>HSN Lab (High Speed Networks)</vt:lpstr>
      <vt:lpstr>PowerPoint Presentation</vt:lpstr>
      <vt:lpstr>És még egy fontos stratégiai elem –  Legyen több nő az informatikában! </vt:lpstr>
      <vt:lpstr>Köbőnyáról a Duna-partra  </vt:lpstr>
      <vt:lpstr>A K+F Központ Budapest – 2018  számokban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Regina Szabó</dc:creator>
  <cp:keywords/>
  <dc:description/>
  <cp:lastModifiedBy>Ildikó Pogonyi</cp:lastModifiedBy>
  <cp:revision>436</cp:revision>
  <dcterms:created xsi:type="dcterms:W3CDTF">2018-08-30T08:55:40Z</dcterms:created>
  <dcterms:modified xsi:type="dcterms:W3CDTF">2018-10-12T09:34:07Z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Type">
    <vt:lpwstr>Presentation2011</vt:lpwstr>
  </property>
  <property fmtid="{D5CDD505-2E9C-101B-9397-08002B2CF9AE}" pid="3" name="TemplateName">
    <vt:lpwstr>CXC 173 2731/1</vt:lpwstr>
  </property>
  <property fmtid="{D5CDD505-2E9C-101B-9397-08002B2CF9AE}" pid="4" name="TemplateVersion">
    <vt:lpwstr>R2A</vt:lpwstr>
  </property>
  <property fmtid="{D5CDD505-2E9C-101B-9397-08002B2CF9AE}" pid="5" name="EmbeddedFonts">
    <vt:bool>false</vt:bool>
  </property>
  <property fmtid="{D5CDD505-2E9C-101B-9397-08002B2CF9AE}" pid="6" name="PackageNo">
    <vt:lpwstr>LXA 119 603</vt:lpwstr>
  </property>
  <property fmtid="{D5CDD505-2E9C-101B-9397-08002B2CF9AE}" pid="7" name="PackageVersion">
    <vt:lpwstr>R6A</vt:lpwstr>
  </property>
  <property fmtid="{D5CDD505-2E9C-101B-9397-08002B2CF9AE}" pid="8" name="TemplateName2">
    <vt:lpwstr>CXC 173 2731/1</vt:lpwstr>
  </property>
  <property fmtid="{D5CDD505-2E9C-101B-9397-08002B2CF9AE}" pid="9" name="TemplateVersion2">
    <vt:lpwstr>R2A</vt:lpwstr>
  </property>
  <property fmtid="{D5CDD505-2E9C-101B-9397-08002B2CF9AE}" pid="10" name="DocumentType2">
    <vt:lpwstr>Presentation2011</vt:lpwstr>
  </property>
  <property fmtid="{D5CDD505-2E9C-101B-9397-08002B2CF9AE}" pid="11" name="Keyword">
    <vt:lpwstr> </vt:lpwstr>
  </property>
</Properties>
</file>