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66" r:id="rId4"/>
    <p:sldId id="258" r:id="rId5"/>
    <p:sldId id="259" r:id="rId6"/>
    <p:sldId id="260" r:id="rId7"/>
    <p:sldId id="261" r:id="rId8"/>
    <p:sldId id="262" r:id="rId9"/>
    <p:sldId id="264" r:id="rId10"/>
    <p:sldId id="277" r:id="rId11"/>
    <p:sldId id="268" r:id="rId12"/>
    <p:sldId id="267" r:id="rId13"/>
    <p:sldId id="275" r:id="rId14"/>
    <p:sldId id="269" r:id="rId15"/>
    <p:sldId id="270" r:id="rId16"/>
    <p:sldId id="272" r:id="rId17"/>
    <p:sldId id="276" r:id="rId18"/>
  </p:sldIdLst>
  <p:sldSz cx="9144000" cy="6858000" type="screen4x3"/>
  <p:notesSz cx="9928225" cy="679767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4">
          <p15:clr>
            <a:srgbClr val="A4A3A4"/>
          </p15:clr>
        </p15:guide>
        <p15:guide id="2" pos="56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4" d="100"/>
          <a:sy n="74" d="100"/>
        </p:scale>
        <p:origin x="1642" y="67"/>
      </p:cViewPr>
      <p:guideLst>
        <p:guide orient="horz" pos="2024"/>
        <p:guide pos="569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15C2B3B3-1624-4D0C-8B6B-FC2A80994B71}" type="datetimeFigureOut">
              <a:rPr lang="hu-HU" smtClean="0"/>
              <a:pPr/>
              <a:t>2018. 09. 25.</a:t>
            </a:fld>
            <a:endParaRPr lang="hu-HU"/>
          </a:p>
        </p:txBody>
      </p:sp>
      <p:sp>
        <p:nvSpPr>
          <p:cNvPr id="4" name="Élőláb helye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CD8C2F52-DFB0-4E18-A475-79DE478CD002}" type="slidenum">
              <a:rPr lang="hu-HU" smtClean="0"/>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lang="en-US"/>
          </a:p>
        </p:txBody>
      </p:sp>
      <p:sp>
        <p:nvSpPr>
          <p:cNvPr id="3" name="Dátum helye 2"/>
          <p:cNvSpPr>
            <a:spLocks noGrp="1"/>
          </p:cNvSpPr>
          <p:nvPr>
            <p:ph type="dt" idx="1"/>
          </p:nvPr>
        </p:nvSpPr>
        <p:spPr>
          <a:xfrm>
            <a:off x="5622925" y="0"/>
            <a:ext cx="4303713" cy="339725"/>
          </a:xfrm>
          <a:prstGeom prst="rect">
            <a:avLst/>
          </a:prstGeom>
        </p:spPr>
        <p:txBody>
          <a:bodyPr vert="horz" lIns="91440" tIns="45720" rIns="91440" bIns="45720" rtlCol="0"/>
          <a:lstStyle>
            <a:lvl1pPr algn="r">
              <a:defRPr sz="1200"/>
            </a:lvl1pPr>
          </a:lstStyle>
          <a:p>
            <a:fld id="{8E07EA67-909E-4F4B-BFD5-D6B6FB1DC9D6}" type="datetimeFigureOut">
              <a:rPr lang="en-US" smtClean="0"/>
              <a:pPr/>
              <a:t>9/25/2018</a:t>
            </a:fld>
            <a:endParaRPr lang="en-US"/>
          </a:p>
        </p:txBody>
      </p:sp>
      <p:sp>
        <p:nvSpPr>
          <p:cNvPr id="4" name="Diakép helye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Jegyzetek helye 4"/>
          <p:cNvSpPr>
            <a:spLocks noGrp="1"/>
          </p:cNvSpPr>
          <p:nvPr>
            <p:ph type="body" sz="quarter" idx="3"/>
          </p:nvPr>
        </p:nvSpPr>
        <p:spPr>
          <a:xfrm>
            <a:off x="992188" y="3228975"/>
            <a:ext cx="7943850" cy="30591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6" name="Élőláb helye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lang="en-US"/>
          </a:p>
        </p:txBody>
      </p:sp>
      <p:sp>
        <p:nvSpPr>
          <p:cNvPr id="7" name="Dia számának helye 6"/>
          <p:cNvSpPr>
            <a:spLocks noGrp="1"/>
          </p:cNvSpPr>
          <p:nvPr>
            <p:ph type="sldNum" sz="quarter" idx="5"/>
          </p:nvPr>
        </p:nvSpPr>
        <p:spPr>
          <a:xfrm>
            <a:off x="5622925" y="6456363"/>
            <a:ext cx="4303713" cy="339725"/>
          </a:xfrm>
          <a:prstGeom prst="rect">
            <a:avLst/>
          </a:prstGeom>
        </p:spPr>
        <p:txBody>
          <a:bodyPr vert="horz" lIns="91440" tIns="45720" rIns="91440" bIns="45720" rtlCol="0" anchor="b"/>
          <a:lstStyle>
            <a:lvl1pPr algn="r">
              <a:defRPr sz="1200"/>
            </a:lvl1pPr>
          </a:lstStyle>
          <a:p>
            <a:fld id="{D527DF4B-08AE-4F4B-AFC6-242B157179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E4593B73-F6BB-4E42-8363-D1DF294121D9}"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a:xfrm>
            <a:off x="457200" y="6356350"/>
            <a:ext cx="442392" cy="365125"/>
          </a:xfrm>
        </p:spPr>
        <p:txBody>
          <a:bodyPr/>
          <a:lstStyle/>
          <a:p>
            <a:r>
              <a:rPr lang="hu-HU"/>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endParaRPr lang="en-US"/>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en-US"/>
          </a:p>
        </p:txBody>
      </p:sp>
      <p:sp>
        <p:nvSpPr>
          <p:cNvPr id="4" name="Dátum helye 3"/>
          <p:cNvSpPr>
            <a:spLocks noGrp="1"/>
          </p:cNvSpPr>
          <p:nvPr>
            <p:ph type="dt" sz="half" idx="10"/>
          </p:nvPr>
        </p:nvSpPr>
        <p:spPr/>
        <p:txBody>
          <a:bodyPr/>
          <a:lstStyle/>
          <a:p>
            <a:r>
              <a:rPr lang="hu-HU"/>
              <a:t>SMC 2016</a:t>
            </a:r>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3"/>
          <p:cNvSpPr>
            <a:spLocks noGrp="1"/>
          </p:cNvSpPr>
          <p:nvPr>
            <p:ph type="dt" sz="half" idx="10"/>
          </p:nvPr>
        </p:nvSpPr>
        <p:spPr/>
        <p:txBody>
          <a:bodyPr/>
          <a:lstStyle/>
          <a:p>
            <a:r>
              <a:rPr lang="hu-HU"/>
              <a:t>SMC 2016</a:t>
            </a:r>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endParaRPr lang="en-US"/>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r>
              <a:rPr lang="hu-HU"/>
              <a:t>SMC 2016</a:t>
            </a:r>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átum helye 4"/>
          <p:cNvSpPr>
            <a:spLocks noGrp="1"/>
          </p:cNvSpPr>
          <p:nvPr>
            <p:ph type="dt" sz="half" idx="10"/>
          </p:nvPr>
        </p:nvSpPr>
        <p:spPr/>
        <p:txBody>
          <a:bodyPr/>
          <a:lstStyle/>
          <a:p>
            <a:r>
              <a:rPr lang="hu-HU"/>
              <a:t>SMC 2016</a:t>
            </a:r>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endParaRPr lang="en-US"/>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átum helye 6"/>
          <p:cNvSpPr>
            <a:spLocks noGrp="1"/>
          </p:cNvSpPr>
          <p:nvPr>
            <p:ph type="dt" sz="half" idx="10"/>
          </p:nvPr>
        </p:nvSpPr>
        <p:spPr/>
        <p:txBody>
          <a:bodyPr/>
          <a:lstStyle/>
          <a:p>
            <a:r>
              <a:rPr lang="hu-HU"/>
              <a:t>SMC 2016</a:t>
            </a:r>
            <a:endParaRPr lang="en-US"/>
          </a:p>
        </p:txBody>
      </p:sp>
      <p:sp>
        <p:nvSpPr>
          <p:cNvPr id="8" name="Élőláb helye 7"/>
          <p:cNvSpPr>
            <a:spLocks noGrp="1"/>
          </p:cNvSpPr>
          <p:nvPr>
            <p:ph type="ftr" sz="quarter" idx="11"/>
          </p:nvPr>
        </p:nvSpPr>
        <p:spPr/>
        <p:txBody>
          <a:bodyPr/>
          <a:lstStyle/>
          <a:p>
            <a:endParaRPr lang="en-US"/>
          </a:p>
        </p:txBody>
      </p:sp>
      <p:sp>
        <p:nvSpPr>
          <p:cNvPr id="9" name="Dia számának helye 8"/>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Dátum helye 2"/>
          <p:cNvSpPr>
            <a:spLocks noGrp="1"/>
          </p:cNvSpPr>
          <p:nvPr>
            <p:ph type="dt" sz="half" idx="10"/>
          </p:nvPr>
        </p:nvSpPr>
        <p:spPr/>
        <p:txBody>
          <a:bodyPr/>
          <a:lstStyle/>
          <a:p>
            <a:r>
              <a:rPr lang="hu-HU"/>
              <a:t>SMC 2016</a:t>
            </a:r>
            <a:endParaRPr lang="en-US"/>
          </a:p>
        </p:txBody>
      </p:sp>
      <p:sp>
        <p:nvSpPr>
          <p:cNvPr id="4" name="Élőláb helye 3"/>
          <p:cNvSpPr>
            <a:spLocks noGrp="1"/>
          </p:cNvSpPr>
          <p:nvPr>
            <p:ph type="ftr" sz="quarter" idx="11"/>
          </p:nvPr>
        </p:nvSpPr>
        <p:spPr/>
        <p:txBody>
          <a:bodyPr/>
          <a:lstStyle/>
          <a:p>
            <a:endParaRPr lang="en-US"/>
          </a:p>
        </p:txBody>
      </p:sp>
      <p:sp>
        <p:nvSpPr>
          <p:cNvPr id="5" name="Dia számának helye 4"/>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a:t>SMC 2016</a:t>
            </a:r>
            <a:endParaRPr lang="en-US"/>
          </a:p>
        </p:txBody>
      </p:sp>
      <p:sp>
        <p:nvSpPr>
          <p:cNvPr id="3" name="Élőláb helye 2"/>
          <p:cNvSpPr>
            <a:spLocks noGrp="1"/>
          </p:cNvSpPr>
          <p:nvPr>
            <p:ph type="ftr" sz="quarter" idx="11"/>
          </p:nvPr>
        </p:nvSpPr>
        <p:spPr/>
        <p:txBody>
          <a:bodyPr/>
          <a:lstStyle/>
          <a:p>
            <a:endParaRPr lang="en-US"/>
          </a:p>
        </p:txBody>
      </p:sp>
      <p:sp>
        <p:nvSpPr>
          <p:cNvPr id="4" name="Dia számának helye 3"/>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endParaRPr lang="en-US"/>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r>
              <a:rPr lang="hu-HU"/>
              <a:t>SMC 2016</a:t>
            </a:r>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endParaRPr lang="en-US"/>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r>
              <a:rPr lang="hu-HU"/>
              <a:t>SMC 2016</a:t>
            </a:r>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3"/>
          <p:cNvSpPr>
            <a:spLocks noGrp="1"/>
          </p:cNvSpPr>
          <p:nvPr>
            <p:ph type="dt" sz="half" idx="10"/>
          </p:nvPr>
        </p:nvSpPr>
        <p:spPr/>
        <p:txBody>
          <a:bodyPr/>
          <a:lstStyle/>
          <a:p>
            <a:r>
              <a:rPr lang="hu-HU"/>
              <a:t>SMC 2016</a:t>
            </a:r>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3"/>
          <p:cNvSpPr>
            <a:spLocks noGrp="1"/>
          </p:cNvSpPr>
          <p:nvPr>
            <p:ph type="dt" sz="half" idx="10"/>
          </p:nvPr>
        </p:nvSpPr>
        <p:spPr/>
        <p:txBody>
          <a:bodyPr/>
          <a:lstStyle/>
          <a:p>
            <a:r>
              <a:rPr lang="hu-HU"/>
              <a:t>SMC 2016</a:t>
            </a:r>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B9B2FA83-572F-4CDE-8B27-EB548F7F49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r>
              <a:rPr lang="hu-HU"/>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lvl1pPr>
              <a:defRPr sz="1400" b="1"/>
            </a:lvl1pPr>
          </a:lstStyle>
          <a:p>
            <a:r>
              <a:rPr lang="hu-HU" dirty="0"/>
              <a:t>SMC 201</a:t>
            </a:r>
            <a:r>
              <a:rPr lang="hu-HU" sz="1600" dirty="0"/>
              <a:t>6</a:t>
            </a:r>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lvl1pPr>
              <a:defRPr sz="1400"/>
            </a:lvl1pPr>
          </a:lstStyle>
          <a:p>
            <a:fld id="{932329D7-9B0B-443B-B401-1C07E271764B}" type="slidenum">
              <a:rPr lang="hu-HU" smtClean="0"/>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r>
              <a:rPr lang="hu-HU"/>
              <a:t>SMC 2016</a:t>
            </a:r>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r>
              <a:rPr lang="hu-HU"/>
              <a:t>SMC 2016</a:t>
            </a:r>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5" name="Dátum helye 4"/>
          <p:cNvSpPr>
            <a:spLocks noGrp="1"/>
          </p:cNvSpPr>
          <p:nvPr>
            <p:ph type="dt" sz="half" idx="10"/>
          </p:nvPr>
        </p:nvSpPr>
        <p:spPr/>
        <p:txBody>
          <a:bodyPr/>
          <a:lstStyle/>
          <a:p>
            <a:r>
              <a:rPr lang="hu-HU"/>
              <a:t>SMC 2016</a:t>
            </a:r>
            <a:endParaRPr lang="hu-HU" dirty="0"/>
          </a:p>
        </p:txBody>
      </p:sp>
      <p:sp>
        <p:nvSpPr>
          <p:cNvPr id="6" name="Dia számának helye 5"/>
          <p:cNvSpPr>
            <a:spLocks noGrp="1"/>
          </p:cNvSpPr>
          <p:nvPr>
            <p:ph type="sldNum" sz="quarter" idx="11"/>
          </p:nvPr>
        </p:nvSpPr>
        <p:spPr/>
        <p:txBody>
          <a:bodyPr/>
          <a:lstStyle/>
          <a:p>
            <a:fld id="{4C6D3A5E-7ECE-4E07-8232-8C17C93EEF86}" type="slidenum">
              <a:rPr lang="hu-HU" smtClean="0"/>
              <a:pPr/>
              <a:t>‹#›</a:t>
            </a:fld>
            <a:endParaRPr lang="hu-HU" dirty="0"/>
          </a:p>
        </p:txBody>
      </p:sp>
      <p:sp>
        <p:nvSpPr>
          <p:cNvPr id="7" name="Élőláb helye 6"/>
          <p:cNvSpPr>
            <a:spLocks noGrp="1"/>
          </p:cNvSpPr>
          <p:nvPr>
            <p:ph type="ftr" sz="quarter" idx="12"/>
          </p:nvPr>
        </p:nvSpPr>
        <p:spPr/>
        <p:txBody>
          <a:bodyPr/>
          <a:lstStyle/>
          <a:p>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r>
              <a:rPr lang="hu-HU"/>
              <a:t>SMC 2016</a:t>
            </a:r>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r>
              <a:rPr lang="hu-HU"/>
              <a:t>SMC 2016</a:t>
            </a:r>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32329D7-9B0B-443B-B401-1C07E271764B}"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u-HU"/>
              <a:t>SMC 2016</a:t>
            </a:r>
            <a:endParaRPr lang="hu-HU" dirty="0"/>
          </a:p>
        </p:txBody>
      </p:sp>
      <p:sp>
        <p:nvSpPr>
          <p:cNvPr id="5" name="Élőláb helye 4"/>
          <p:cNvSpPr>
            <a:spLocks noGrp="1"/>
          </p:cNvSpPr>
          <p:nvPr>
            <p:ph type="ftr" sz="quarter" idx="3"/>
          </p:nvPr>
        </p:nvSpPr>
        <p:spPr>
          <a:xfrm>
            <a:off x="1115616" y="6356350"/>
            <a:ext cx="6552728"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hu-HU" dirty="0"/>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329D7-9B0B-443B-B401-1C07E271764B}" type="slidenum">
              <a:rPr lang="hu-HU" smtClean="0"/>
              <a:pPr/>
              <a:t>‹#›</a:t>
            </a:fld>
            <a:endParaRPr lang="hu-H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endParaRPr lang="en-US"/>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u-HU"/>
              <a:t>SMC 2016</a:t>
            </a:r>
            <a:endParaRPr lang="en-US"/>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2FA83-572F-4CDE-8B27-EB548F7F49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ademia.edu/35388326/John_von_Neumann_in_Computer_Science" TargetMode="External"/><Relationship Id="rId2" Type="http://schemas.openxmlformats.org/officeDocument/2006/relationships/hyperlink" Target="http://itf2.njszt.hu/objectum/Neumann_SMC2016"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en-US" dirty="0"/>
              <a:t>John von Neumann </a:t>
            </a:r>
            <a:br>
              <a:rPr lang="en-US" dirty="0"/>
            </a:br>
            <a:r>
              <a:rPr lang="en-US" dirty="0"/>
              <a:t>in Computer Science </a:t>
            </a:r>
          </a:p>
        </p:txBody>
      </p:sp>
      <p:sp>
        <p:nvSpPr>
          <p:cNvPr id="3" name="Alcím 2"/>
          <p:cNvSpPr>
            <a:spLocks noGrp="1"/>
          </p:cNvSpPr>
          <p:nvPr>
            <p:ph type="subTitle" idx="1"/>
          </p:nvPr>
        </p:nvSpPr>
        <p:spPr>
          <a:xfrm>
            <a:off x="1371600" y="3886200"/>
            <a:ext cx="6400800" cy="838944"/>
          </a:xfrm>
        </p:spPr>
        <p:txBody>
          <a:bodyPr>
            <a:normAutofit fontScale="55000" lnSpcReduction="20000"/>
          </a:bodyPr>
          <a:lstStyle/>
          <a:p>
            <a:r>
              <a:rPr lang="en-US" sz="5100" dirty="0" err="1"/>
              <a:t>Balint</a:t>
            </a:r>
            <a:r>
              <a:rPr lang="en-US" sz="5100" dirty="0"/>
              <a:t> </a:t>
            </a:r>
            <a:r>
              <a:rPr lang="en-US" sz="5100" dirty="0" err="1"/>
              <a:t>Domolki</a:t>
            </a:r>
            <a:endParaRPr lang="hu-HU" sz="5100" dirty="0"/>
          </a:p>
          <a:p>
            <a:r>
              <a:rPr lang="hu-HU" dirty="0" err="1"/>
              <a:t>Honorary</a:t>
            </a:r>
            <a:r>
              <a:rPr lang="hu-HU" dirty="0"/>
              <a:t> </a:t>
            </a:r>
            <a:r>
              <a:rPr lang="hu-HU" dirty="0" err="1"/>
              <a:t>President</a:t>
            </a:r>
            <a:r>
              <a:rPr lang="hu-HU" dirty="0"/>
              <a:t> of </a:t>
            </a:r>
            <a:r>
              <a:rPr lang="hu-HU" dirty="0" err="1"/>
              <a:t>the</a:t>
            </a:r>
            <a:r>
              <a:rPr lang="hu-HU" dirty="0"/>
              <a:t> John von Neumann Computer Society</a:t>
            </a:r>
            <a:endParaRPr lang="en-US" dirty="0"/>
          </a:p>
        </p:txBody>
      </p:sp>
      <p:sp>
        <p:nvSpPr>
          <p:cNvPr id="4" name="Szövegdoboz 3"/>
          <p:cNvSpPr txBox="1"/>
          <p:nvPr/>
        </p:nvSpPr>
        <p:spPr>
          <a:xfrm>
            <a:off x="755576" y="5302949"/>
            <a:ext cx="7739683" cy="646331"/>
          </a:xfrm>
          <a:prstGeom prst="rect">
            <a:avLst/>
          </a:prstGeom>
          <a:noFill/>
        </p:spPr>
        <p:txBody>
          <a:bodyPr wrap="none" rtlCol="0">
            <a:spAutoFit/>
          </a:bodyPr>
          <a:lstStyle/>
          <a:p>
            <a:r>
              <a:rPr lang="en-US" dirty="0"/>
              <a:t>The 2016 IEEE International Conference on Systems, Man, and Cybernetics</a:t>
            </a:r>
            <a:endParaRPr lang="hu-HU" dirty="0"/>
          </a:p>
          <a:p>
            <a:r>
              <a:rPr lang="en-US" dirty="0"/>
              <a:t>Panel dedicated to John von Neumann “a Pioneer of Modern Computer Science”</a:t>
            </a:r>
          </a:p>
        </p:txBody>
      </p:sp>
      <p:pic>
        <p:nvPicPr>
          <p:cNvPr id="1026" name="Picture 2"/>
          <p:cNvPicPr>
            <a:picLocks noChangeAspect="1" noChangeArrowheads="1"/>
          </p:cNvPicPr>
          <p:nvPr/>
        </p:nvPicPr>
        <p:blipFill>
          <a:blip r:embed="rId2" cstate="print"/>
          <a:srcRect/>
          <a:stretch>
            <a:fillRect/>
          </a:stretch>
        </p:blipFill>
        <p:spPr bwMode="auto">
          <a:xfrm>
            <a:off x="7956376" y="19397"/>
            <a:ext cx="1181100" cy="12493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27384"/>
            <a:ext cx="1058863" cy="1189037"/>
          </a:xfrm>
          <a:prstGeom prst="rect">
            <a:avLst/>
          </a:prstGeom>
          <a:noFill/>
          <a:ln w="9525">
            <a:noFill/>
            <a:miter lim="800000"/>
            <a:headEnd/>
            <a:tailEnd/>
          </a:ln>
        </p:spPr>
      </p:pic>
      <p:sp>
        <p:nvSpPr>
          <p:cNvPr id="7" name="Dátum helye 6"/>
          <p:cNvSpPr>
            <a:spLocks noGrp="1"/>
          </p:cNvSpPr>
          <p:nvPr>
            <p:ph type="dt" sz="half" idx="10"/>
          </p:nvPr>
        </p:nvSpPr>
        <p:spPr>
          <a:xfrm>
            <a:off x="457200" y="6356350"/>
            <a:ext cx="1090464" cy="365125"/>
          </a:xfrm>
        </p:spPr>
        <p:txBody>
          <a:bodyPr/>
          <a:lstStyle/>
          <a:p>
            <a:r>
              <a:rPr lang="hu-HU" sz="1400" b="1" dirty="0"/>
              <a:t>SMC 2016</a:t>
            </a:r>
          </a:p>
        </p:txBody>
      </p:sp>
      <p:sp>
        <p:nvSpPr>
          <p:cNvPr id="8" name="Dia számának helye 7"/>
          <p:cNvSpPr>
            <a:spLocks noGrp="1"/>
          </p:cNvSpPr>
          <p:nvPr>
            <p:ph type="sldNum" sz="quarter" idx="12"/>
          </p:nvPr>
        </p:nvSpPr>
        <p:spPr/>
        <p:txBody>
          <a:bodyPr/>
          <a:lstStyle/>
          <a:p>
            <a:fld id="{932329D7-9B0B-443B-B401-1C07E271764B}" type="slidenum">
              <a:rPr lang="hu-HU" smtClean="0"/>
              <a:pPr/>
              <a:t>1</a:t>
            </a:fld>
            <a:endParaRPr lang="hu-HU"/>
          </a:p>
        </p:txBody>
      </p:sp>
      <p:sp>
        <p:nvSpPr>
          <p:cNvPr id="9" name="Élőláb helye 8"/>
          <p:cNvSpPr>
            <a:spLocks noGrp="1"/>
          </p:cNvSpPr>
          <p:nvPr>
            <p:ph type="ftr" sz="quarter" idx="11"/>
          </p:nvPr>
        </p:nvSpPr>
        <p:spPr/>
        <p:txBody>
          <a:bodyPr/>
          <a:lstStyle/>
          <a:p>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5940152" cy="980728"/>
          </a:xfrm>
        </p:spPr>
        <p:txBody>
          <a:bodyPr>
            <a:normAutofit/>
          </a:bodyPr>
          <a:lstStyle/>
          <a:p>
            <a:r>
              <a:rPr lang="hu-HU" sz="4000" dirty="0"/>
              <a:t>The </a:t>
            </a:r>
            <a:r>
              <a:rPr lang="hu-HU" sz="4000" dirty="0" err="1"/>
              <a:t>birth</a:t>
            </a:r>
            <a:r>
              <a:rPr lang="hu-HU" sz="4000" dirty="0"/>
              <a:t> of  a design</a:t>
            </a:r>
          </a:p>
        </p:txBody>
      </p:sp>
      <p:sp>
        <p:nvSpPr>
          <p:cNvPr id="6" name="Dátum helye 5"/>
          <p:cNvSpPr>
            <a:spLocks noGrp="1"/>
          </p:cNvSpPr>
          <p:nvPr>
            <p:ph type="dt" sz="half" idx="10"/>
          </p:nvPr>
        </p:nvSpPr>
        <p:spPr/>
        <p:txBody>
          <a:bodyPr/>
          <a:lstStyle/>
          <a:p>
            <a:r>
              <a:rPr lang="hu-HU"/>
              <a:t>SMC 2016</a:t>
            </a:r>
          </a:p>
        </p:txBody>
      </p:sp>
      <p:sp>
        <p:nvSpPr>
          <p:cNvPr id="8" name="Dia számának helye 7"/>
          <p:cNvSpPr>
            <a:spLocks noGrp="1"/>
          </p:cNvSpPr>
          <p:nvPr>
            <p:ph type="sldNum" sz="quarter" idx="12"/>
          </p:nvPr>
        </p:nvSpPr>
        <p:spPr/>
        <p:txBody>
          <a:bodyPr/>
          <a:lstStyle/>
          <a:p>
            <a:fld id="{932329D7-9B0B-443B-B401-1C07E271764B}" type="slidenum">
              <a:rPr lang="hu-HU" smtClean="0"/>
              <a:pPr/>
              <a:t>10</a:t>
            </a:fld>
            <a:endParaRPr lang="hu-HU"/>
          </a:p>
        </p:txBody>
      </p:sp>
      <p:sp>
        <p:nvSpPr>
          <p:cNvPr id="9" name="Élőláb helye 8"/>
          <p:cNvSpPr>
            <a:spLocks noGrp="1"/>
          </p:cNvSpPr>
          <p:nvPr>
            <p:ph type="ftr" sz="quarter" idx="11"/>
          </p:nvPr>
        </p:nvSpPr>
        <p:spPr/>
        <p:txBody>
          <a:bodyPr/>
          <a:lstStyle/>
          <a:p>
            <a:endParaRPr lang="hu-HU"/>
          </a:p>
        </p:txBody>
      </p:sp>
      <p:pic>
        <p:nvPicPr>
          <p:cNvPr id="5122" name="Picture 2"/>
          <p:cNvPicPr>
            <a:picLocks noChangeAspect="1" noChangeArrowheads="1"/>
          </p:cNvPicPr>
          <p:nvPr/>
        </p:nvPicPr>
        <p:blipFill>
          <a:blip r:embed="rId2" cstate="print"/>
          <a:srcRect/>
          <a:stretch>
            <a:fillRect/>
          </a:stretch>
        </p:blipFill>
        <p:spPr bwMode="auto">
          <a:xfrm>
            <a:off x="5796210" y="908720"/>
            <a:ext cx="3168278" cy="2943896"/>
          </a:xfrm>
          <a:prstGeom prst="rect">
            <a:avLst/>
          </a:prstGeom>
          <a:noFill/>
          <a:ln w="9525">
            <a:noFill/>
            <a:miter lim="800000"/>
            <a:headEnd/>
            <a:tailEnd/>
          </a:ln>
          <a:effectLst/>
        </p:spPr>
      </p:pic>
      <p:sp>
        <p:nvSpPr>
          <p:cNvPr id="10" name="Téglalap 9"/>
          <p:cNvSpPr/>
          <p:nvPr/>
        </p:nvSpPr>
        <p:spPr>
          <a:xfrm>
            <a:off x="6876330" y="2060848"/>
            <a:ext cx="288032" cy="576064"/>
          </a:xfrm>
          <a:prstGeom prst="rect">
            <a:avLst/>
          </a:prstGeom>
          <a:solidFill>
            <a:srgbClr val="FF0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zövegdoboz 14"/>
          <p:cNvSpPr txBox="1"/>
          <p:nvPr/>
        </p:nvSpPr>
        <p:spPr>
          <a:xfrm>
            <a:off x="251520" y="908720"/>
            <a:ext cx="5832648" cy="3139321"/>
          </a:xfrm>
          <a:prstGeom prst="rect">
            <a:avLst/>
          </a:prstGeom>
          <a:noFill/>
        </p:spPr>
        <p:txBody>
          <a:bodyPr wrap="square" rtlCol="0">
            <a:spAutoFit/>
          </a:bodyPr>
          <a:lstStyle/>
          <a:p>
            <a:pPr marL="180000" indent="-180000">
              <a:buFont typeface="Arial" pitchFamily="34" charset="0"/>
              <a:buChar char="•"/>
            </a:pPr>
            <a:r>
              <a:rPr lang="en-US" sz="2200" dirty="0"/>
              <a:t>ENIAC, the first programmable electronic computer was launched in Feb 1946</a:t>
            </a:r>
          </a:p>
          <a:p>
            <a:pPr marL="180000" indent="-180000">
              <a:buFont typeface="Arial" pitchFamily="34" charset="0"/>
              <a:buChar char="•"/>
            </a:pPr>
            <a:r>
              <a:rPr lang="en-US" sz="2200" dirty="0"/>
              <a:t>Developers (</a:t>
            </a:r>
            <a:r>
              <a:rPr lang="en-US" sz="2200" dirty="0" err="1"/>
              <a:t>Mauchly</a:t>
            </a:r>
            <a:r>
              <a:rPr lang="en-US" sz="2200" dirty="0"/>
              <a:t> and Eckert) started design of an improved computer (EDVAC) in 1944</a:t>
            </a:r>
          </a:p>
          <a:p>
            <a:pPr marL="180000" indent="-180000">
              <a:buFont typeface="Arial" pitchFamily="34" charset="0"/>
              <a:buChar char="•"/>
            </a:pPr>
            <a:r>
              <a:rPr lang="en-US" sz="2200" i="1" dirty="0"/>
              <a:t>Neumann</a:t>
            </a:r>
            <a:r>
              <a:rPr lang="en-US" sz="2200" dirty="0"/>
              <a:t> joined in Fall 1944, „commuting” from Los Alamos (~2000 miles)</a:t>
            </a:r>
          </a:p>
          <a:p>
            <a:pPr marL="180000" indent="-180000">
              <a:buFont typeface="Arial" pitchFamily="34" charset="0"/>
              <a:buChar char="•"/>
            </a:pPr>
            <a:r>
              <a:rPr lang="en-US" sz="2200" dirty="0"/>
              <a:t>Basic ideas (including stored program) worked out at regular (weekly) meetings of </a:t>
            </a:r>
            <a:br>
              <a:rPr lang="en-US" sz="2200" dirty="0"/>
            </a:br>
            <a:r>
              <a:rPr lang="en-US" sz="2200" dirty="0"/>
              <a:t>   </a:t>
            </a:r>
            <a:r>
              <a:rPr lang="en-US" sz="2200" i="1" dirty="0" err="1"/>
              <a:t>Mauchly</a:t>
            </a:r>
            <a:r>
              <a:rPr lang="en-US" sz="2200" i="1" dirty="0"/>
              <a:t>, Eckert, Neumann, </a:t>
            </a:r>
            <a:r>
              <a:rPr lang="en-US" sz="2200" i="1" dirty="0" err="1"/>
              <a:t>Goldstine</a:t>
            </a:r>
            <a:r>
              <a:rPr lang="en-US" sz="2200" i="1" dirty="0"/>
              <a:t>, Burks…</a:t>
            </a:r>
          </a:p>
        </p:txBody>
      </p:sp>
      <p:sp>
        <p:nvSpPr>
          <p:cNvPr id="16" name="Szövegdoboz 15"/>
          <p:cNvSpPr txBox="1"/>
          <p:nvPr/>
        </p:nvSpPr>
        <p:spPr>
          <a:xfrm>
            <a:off x="216024" y="3933056"/>
            <a:ext cx="8964488" cy="3693319"/>
          </a:xfrm>
          <a:prstGeom prst="rect">
            <a:avLst/>
          </a:prstGeom>
          <a:noFill/>
        </p:spPr>
        <p:txBody>
          <a:bodyPr wrap="square" rtlCol="0">
            <a:spAutoFit/>
          </a:bodyPr>
          <a:lstStyle/>
          <a:p>
            <a:pPr marL="180000" indent="-180000">
              <a:buFont typeface="Arial" pitchFamily="34" charset="0"/>
              <a:buChar char="•"/>
            </a:pPr>
            <a:r>
              <a:rPr lang="en-US" sz="2200" dirty="0"/>
              <a:t>Results summarized by </a:t>
            </a:r>
            <a:r>
              <a:rPr lang="en-US" sz="2200" i="1" dirty="0"/>
              <a:t>Neumann</a:t>
            </a:r>
            <a:r>
              <a:rPr lang="en-US" sz="2200" dirty="0"/>
              <a:t> (in </a:t>
            </a:r>
            <a:r>
              <a:rPr lang="hu-HU" sz="2200" dirty="0" err="1"/>
              <a:t>letters</a:t>
            </a:r>
            <a:r>
              <a:rPr lang="hu-HU" sz="2200" dirty="0"/>
              <a:t> </a:t>
            </a:r>
            <a:r>
              <a:rPr lang="hu-HU" sz="2200" dirty="0" err="1"/>
              <a:t>from</a:t>
            </a:r>
            <a:r>
              <a:rPr lang="hu-HU" sz="2200" dirty="0"/>
              <a:t> </a:t>
            </a:r>
            <a:r>
              <a:rPr lang="en-US" sz="2200" dirty="0"/>
              <a:t>Los Alamos)</a:t>
            </a:r>
            <a:endParaRPr lang="en-US" sz="2200" i="1" dirty="0"/>
          </a:p>
          <a:p>
            <a:pPr marL="180000" indent="-180000">
              <a:buFont typeface="Arial" pitchFamily="34" charset="0"/>
              <a:buChar char="•"/>
            </a:pPr>
            <a:r>
              <a:rPr lang="en-US" sz="2200" dirty="0"/>
              <a:t>Split in the EDVAC team:</a:t>
            </a:r>
          </a:p>
          <a:p>
            <a:pPr marL="637200" lvl="2" indent="-180000">
              <a:buFont typeface="Arial" pitchFamily="34" charset="0"/>
              <a:buChar char="•"/>
            </a:pPr>
            <a:r>
              <a:rPr lang="en-US" sz="2200" i="1" dirty="0" err="1"/>
              <a:t>Mauchly</a:t>
            </a:r>
            <a:r>
              <a:rPr lang="en-US" sz="2200" dirty="0"/>
              <a:t>  and </a:t>
            </a:r>
            <a:r>
              <a:rPr lang="en-US" sz="2200" i="1" dirty="0"/>
              <a:t>Eckert</a:t>
            </a:r>
            <a:r>
              <a:rPr lang="en-US" sz="2200" dirty="0"/>
              <a:t> leaves Moore School  in March 1946</a:t>
            </a:r>
          </a:p>
          <a:p>
            <a:pPr marL="637200" lvl="2" indent="-180000">
              <a:buFont typeface="Arial" pitchFamily="34" charset="0"/>
              <a:buChar char="•"/>
            </a:pPr>
            <a:r>
              <a:rPr lang="en-US" sz="2200" i="1" dirty="0"/>
              <a:t>Neumann</a:t>
            </a:r>
            <a:r>
              <a:rPr lang="en-US" sz="2200" dirty="0"/>
              <a:t> continues with EDVAC and starts to build  the IAS computer</a:t>
            </a:r>
          </a:p>
          <a:p>
            <a:pPr marL="180000" lvl="1" indent="-180000">
              <a:buFont typeface="Arial" pitchFamily="34" charset="0"/>
              <a:buChar char="•"/>
            </a:pPr>
            <a:r>
              <a:rPr lang="en-US" sz="2200" dirty="0"/>
              <a:t>Although EDVAC was completed and delivered to Aberdeen in 1948, official launch was delayed until 1951, so EDSAC became the first  stored program electronic computer</a:t>
            </a:r>
            <a:r>
              <a:rPr lang="hu-HU" sz="2200" dirty="0"/>
              <a:t> </a:t>
            </a:r>
            <a:r>
              <a:rPr lang="hu-HU" sz="2200" dirty="0" err="1"/>
              <a:t>in</a:t>
            </a:r>
            <a:r>
              <a:rPr lang="hu-HU" sz="2200" dirty="0"/>
              <a:t> </a:t>
            </a:r>
            <a:r>
              <a:rPr lang="hu-HU" sz="2200" dirty="0" err="1"/>
              <a:t>the</a:t>
            </a:r>
            <a:r>
              <a:rPr lang="hu-HU" sz="2200" dirty="0"/>
              <a:t> </a:t>
            </a:r>
            <a:r>
              <a:rPr lang="hu-HU" sz="2200" dirty="0" err="1"/>
              <a:t>world</a:t>
            </a:r>
            <a:endParaRPr lang="en-US" sz="2200" dirty="0"/>
          </a:p>
          <a:p>
            <a:pPr marL="180000" lvl="1" indent="-180000"/>
            <a:br>
              <a:rPr lang="en-US" sz="2000" dirty="0"/>
            </a:br>
            <a:endParaRPr lang="en-US" sz="2000" dirty="0"/>
          </a:p>
          <a:p>
            <a:pPr marL="180000" indent="-180000">
              <a:buFont typeface="Arial" pitchFamily="34" charset="0"/>
              <a:buChar char="•"/>
            </a:pPr>
            <a:endParaRPr lang="hu-HU" sz="2000" dirty="0"/>
          </a:p>
          <a:p>
            <a:endParaRPr lang="en-US" dirty="0"/>
          </a:p>
        </p:txBody>
      </p:sp>
      <p:sp>
        <p:nvSpPr>
          <p:cNvPr id="19" name="Text Box 19"/>
          <p:cNvSpPr txBox="1">
            <a:spLocks noChangeArrowheads="1"/>
          </p:cNvSpPr>
          <p:nvPr/>
        </p:nvSpPr>
        <p:spPr bwMode="auto">
          <a:xfrm rot="16200000">
            <a:off x="5945669" y="482189"/>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43</a:t>
            </a:r>
            <a:endParaRPr lang="en-US" sz="900" b="1" dirty="0"/>
          </a:p>
        </p:txBody>
      </p:sp>
      <p:sp>
        <p:nvSpPr>
          <p:cNvPr id="21" name="Text Box 19"/>
          <p:cNvSpPr txBox="1">
            <a:spLocks noChangeArrowheads="1"/>
          </p:cNvSpPr>
          <p:nvPr/>
        </p:nvSpPr>
        <p:spPr bwMode="auto">
          <a:xfrm rot="16200000">
            <a:off x="6377717" y="48218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44</a:t>
            </a:r>
            <a:endParaRPr lang="en-US" sz="900" b="1" dirty="0"/>
          </a:p>
        </p:txBody>
      </p:sp>
      <p:sp>
        <p:nvSpPr>
          <p:cNvPr id="22" name="Text Box 19"/>
          <p:cNvSpPr txBox="1">
            <a:spLocks noChangeArrowheads="1"/>
          </p:cNvSpPr>
          <p:nvPr/>
        </p:nvSpPr>
        <p:spPr bwMode="auto">
          <a:xfrm rot="16200000">
            <a:off x="6737757" y="48218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45</a:t>
            </a:r>
            <a:endParaRPr lang="en-US" sz="900" b="1" dirty="0"/>
          </a:p>
        </p:txBody>
      </p:sp>
      <p:sp>
        <p:nvSpPr>
          <p:cNvPr id="23" name="Text Box 19"/>
          <p:cNvSpPr txBox="1">
            <a:spLocks noChangeArrowheads="1"/>
          </p:cNvSpPr>
          <p:nvPr/>
        </p:nvSpPr>
        <p:spPr bwMode="auto">
          <a:xfrm rot="16200000">
            <a:off x="7097797" y="48218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46</a:t>
            </a:r>
            <a:endParaRPr lang="en-US" sz="900" b="1" dirty="0"/>
          </a:p>
        </p:txBody>
      </p:sp>
      <p:sp>
        <p:nvSpPr>
          <p:cNvPr id="24" name="Text Box 19"/>
          <p:cNvSpPr txBox="1">
            <a:spLocks noChangeArrowheads="1"/>
          </p:cNvSpPr>
          <p:nvPr/>
        </p:nvSpPr>
        <p:spPr bwMode="auto">
          <a:xfrm rot="16200000">
            <a:off x="7457837" y="482188"/>
            <a:ext cx="576062" cy="276999"/>
          </a:xfrm>
          <a:prstGeom prst="rect">
            <a:avLst/>
          </a:prstGeom>
          <a:noFill/>
          <a:ln w="9525">
            <a:noFill/>
            <a:miter lim="800000"/>
            <a:headEnd/>
            <a:tailEnd/>
          </a:ln>
          <a:effectLst/>
        </p:spPr>
        <p:txBody>
          <a:bodyPr wrap="square">
            <a:spAutoFit/>
          </a:bodyPr>
          <a:lstStyle/>
          <a:p>
            <a:pPr algn="l"/>
            <a:r>
              <a:rPr lang="en-US" sz="1200" dirty="0"/>
              <a:t>19</a:t>
            </a:r>
            <a:r>
              <a:rPr lang="hu-HU" sz="1200" b="1" dirty="0"/>
              <a:t>47</a:t>
            </a:r>
            <a:endParaRPr lang="en-US" sz="900" b="1" dirty="0"/>
          </a:p>
        </p:txBody>
      </p:sp>
      <p:sp>
        <p:nvSpPr>
          <p:cNvPr id="25" name="Text Box 19"/>
          <p:cNvSpPr txBox="1">
            <a:spLocks noChangeArrowheads="1"/>
          </p:cNvSpPr>
          <p:nvPr/>
        </p:nvSpPr>
        <p:spPr bwMode="auto">
          <a:xfrm rot="16200000">
            <a:off x="7817877" y="48218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48</a:t>
            </a:r>
            <a:endParaRPr lang="en-US" sz="900" b="1" dirty="0"/>
          </a:p>
        </p:txBody>
      </p:sp>
      <p:sp>
        <p:nvSpPr>
          <p:cNvPr id="26" name="Text Box 19"/>
          <p:cNvSpPr txBox="1">
            <a:spLocks noChangeArrowheads="1"/>
          </p:cNvSpPr>
          <p:nvPr/>
        </p:nvSpPr>
        <p:spPr bwMode="auto">
          <a:xfrm rot="16200000">
            <a:off x="8177917" y="48218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49</a:t>
            </a:r>
            <a:endParaRPr lang="en-US" sz="900" b="1" dirty="0"/>
          </a:p>
        </p:txBody>
      </p:sp>
      <p:sp>
        <p:nvSpPr>
          <p:cNvPr id="27" name="Ellipszis 26"/>
          <p:cNvSpPr/>
          <p:nvPr/>
        </p:nvSpPr>
        <p:spPr>
          <a:xfrm>
            <a:off x="6588224" y="836712"/>
            <a:ext cx="2376264" cy="57606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llipszis 27"/>
          <p:cNvSpPr/>
          <p:nvPr/>
        </p:nvSpPr>
        <p:spPr>
          <a:xfrm>
            <a:off x="5940152" y="2889064"/>
            <a:ext cx="864096" cy="64807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llipszis 28"/>
          <p:cNvSpPr/>
          <p:nvPr/>
        </p:nvSpPr>
        <p:spPr>
          <a:xfrm>
            <a:off x="7812360" y="1628800"/>
            <a:ext cx="1331640" cy="43204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Ellipszis 29"/>
          <p:cNvSpPr/>
          <p:nvPr/>
        </p:nvSpPr>
        <p:spPr>
          <a:xfrm>
            <a:off x="7632848" y="2708920"/>
            <a:ext cx="1331640" cy="50418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Ellipszis 30"/>
          <p:cNvSpPr/>
          <p:nvPr/>
        </p:nvSpPr>
        <p:spPr>
          <a:xfrm>
            <a:off x="8172400" y="3429000"/>
            <a:ext cx="216024" cy="50405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Ellipszis 31"/>
          <p:cNvSpPr/>
          <p:nvPr/>
        </p:nvSpPr>
        <p:spPr>
          <a:xfrm>
            <a:off x="8604449" y="2204864"/>
            <a:ext cx="144016" cy="43204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 calcmode="lin" valueType="num">
                                      <p:cBhvr additive="base">
                                        <p:cTn id="13" dur="500" fill="hold"/>
                                        <p:tgtEl>
                                          <p:spTgt spid="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 calcmode="lin" valueType="num">
                                      <p:cBhvr additive="base">
                                        <p:cTn id="19" dur="500" fill="hold"/>
                                        <p:tgtEl>
                                          <p:spTgt spid="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
                                            <p:txEl>
                                              <p:pRg st="2" end="2"/>
                                            </p:txEl>
                                          </p:spTgt>
                                        </p:tgtEl>
                                        <p:attrNameLst>
                                          <p:attrName>ppt_y</p:attrName>
                                        </p:attrNameLst>
                                      </p:cBhvr>
                                      <p:tavLst>
                                        <p:tav tm="0">
                                          <p:val>
                                            <p:strVal val="#ppt_y"/>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5">
                                            <p:txEl>
                                              <p:pRg st="3" end="3"/>
                                            </p:txEl>
                                          </p:spTgt>
                                        </p:tgtEl>
                                        <p:attrNameLst>
                                          <p:attrName>style.visibility</p:attrName>
                                        </p:attrNameLst>
                                      </p:cBhvr>
                                      <p:to>
                                        <p:strVal val="visible"/>
                                      </p:to>
                                    </p:set>
                                    <p:anim calcmode="lin" valueType="num">
                                      <p:cBhvr additive="base">
                                        <p:cTn id="27" dur="500" fill="hold"/>
                                        <p:tgtEl>
                                          <p:spTgt spid="1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
                                            <p:txEl>
                                              <p:pRg st="3" end="3"/>
                                            </p:txEl>
                                          </p:spTgt>
                                        </p:tgtEl>
                                        <p:attrNameLst>
                                          <p:attrName>ppt_y</p:attrName>
                                        </p:attrNameLst>
                                      </p:cBhvr>
                                      <p:tavLst>
                                        <p:tav tm="0">
                                          <p:val>
                                            <p:strVal val="#ppt_y"/>
                                          </p:val>
                                        </p:tav>
                                        <p:tav tm="100000">
                                          <p:val>
                                            <p:strVal val="#ppt_y"/>
                                          </p:val>
                                        </p:tav>
                                      </p:tavLst>
                                    </p:anim>
                                  </p:childTnLst>
                                </p:cTn>
                              </p:par>
                              <p:par>
                                <p:cTn id="29" presetID="22" presetClass="exit" presetSubtype="4" fill="hold" grpId="1" nodeType="withEffect">
                                  <p:stCondLst>
                                    <p:cond delay="0"/>
                                  </p:stCondLst>
                                  <p:childTnLst>
                                    <p:animEffect transition="out" filter="wipe(down)">
                                      <p:cBhvr>
                                        <p:cTn id="30" dur="500"/>
                                        <p:tgtEl>
                                          <p:spTgt spid="27"/>
                                        </p:tgtEl>
                                      </p:cBhvr>
                                    </p:animEffect>
                                    <p:set>
                                      <p:cBhvr>
                                        <p:cTn id="31" dur="1" fill="hold">
                                          <p:stCondLst>
                                            <p:cond delay="499"/>
                                          </p:stCondLst>
                                        </p:cTn>
                                        <p:tgtEl>
                                          <p:spTgt spid="27"/>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16">
                                            <p:txEl>
                                              <p:pRg st="0" end="0"/>
                                            </p:txEl>
                                          </p:spTgt>
                                        </p:tgtEl>
                                        <p:attrNameLst>
                                          <p:attrName>style.visibility</p:attrName>
                                        </p:attrNameLst>
                                      </p:cBhvr>
                                      <p:to>
                                        <p:strVal val="visible"/>
                                      </p:to>
                                    </p:set>
                                    <p:anim calcmode="lin" valueType="num">
                                      <p:cBhvr additive="base">
                                        <p:cTn id="38"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6">
                                            <p:txEl>
                                              <p:pRg st="0" end="0"/>
                                            </p:txEl>
                                          </p:spTgt>
                                        </p:tgtEl>
                                        <p:attrNameLst>
                                          <p:attrName>ppt_y</p:attrName>
                                        </p:attrNameLst>
                                      </p:cBhvr>
                                      <p:tavLst>
                                        <p:tav tm="0">
                                          <p:val>
                                            <p:strVal val="#ppt_y"/>
                                          </p:val>
                                        </p:tav>
                                        <p:tav tm="100000">
                                          <p:val>
                                            <p:strVal val="#ppt_y"/>
                                          </p:val>
                                        </p:tav>
                                      </p:tavLst>
                                    </p:anim>
                                  </p:childTnLst>
                                </p:cTn>
                              </p:par>
                              <p:par>
                                <p:cTn id="40" presetID="4" presetClass="exit" presetSubtype="16" fill="hold" grpId="1" nodeType="withEffect">
                                  <p:stCondLst>
                                    <p:cond delay="0"/>
                                  </p:stCondLst>
                                  <p:childTnLst>
                                    <p:animEffect transition="out" filter="box(in)">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xEl>
                                              <p:pRg st="1" end="1"/>
                                            </p:txEl>
                                          </p:spTgt>
                                        </p:tgtEl>
                                        <p:attrNameLst>
                                          <p:attrName>style.visibility</p:attrName>
                                        </p:attrNameLst>
                                      </p:cBhvr>
                                      <p:to>
                                        <p:strVal val="visible"/>
                                      </p:to>
                                    </p:set>
                                    <p:anim calcmode="lin" valueType="num">
                                      <p:cBhvr additive="base">
                                        <p:cTn id="49" dur="500" fill="hold"/>
                                        <p:tgtEl>
                                          <p:spTgt spid="16">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
                                            <p:txEl>
                                              <p:pRg st="1" end="1"/>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6">
                                            <p:txEl>
                                              <p:pRg st="2" end="2"/>
                                            </p:txEl>
                                          </p:spTgt>
                                        </p:tgtEl>
                                        <p:attrNameLst>
                                          <p:attrName>style.visibility</p:attrName>
                                        </p:attrNameLst>
                                      </p:cBhvr>
                                      <p:to>
                                        <p:strVal val="visible"/>
                                      </p:to>
                                    </p:set>
                                    <p:anim calcmode="lin" valueType="num">
                                      <p:cBhvr additive="base">
                                        <p:cTn id="53" dur="500" fill="hold"/>
                                        <p:tgtEl>
                                          <p:spTgt spid="16">
                                            <p:txEl>
                                              <p:pRg st="2" end="2"/>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6">
                                            <p:txEl>
                                              <p:pRg st="2" end="2"/>
                                            </p:txEl>
                                          </p:spTgt>
                                        </p:tgtEl>
                                        <p:attrNameLst>
                                          <p:attrName>ppt_y</p:attrName>
                                        </p:attrNameLst>
                                      </p:cBhvr>
                                      <p:tavLst>
                                        <p:tav tm="0">
                                          <p:val>
                                            <p:strVal val="#ppt_y"/>
                                          </p:val>
                                        </p:tav>
                                        <p:tav tm="100000">
                                          <p:val>
                                            <p:strVal val="#ppt_y"/>
                                          </p:val>
                                        </p:tav>
                                      </p:tavLst>
                                    </p:anim>
                                  </p:childTnLst>
                                </p:cTn>
                              </p:par>
                              <p:par>
                                <p:cTn id="55" presetID="4" presetClass="exit" presetSubtype="16" fill="hold" grpId="1" nodeType="withEffect">
                                  <p:stCondLst>
                                    <p:cond delay="0"/>
                                  </p:stCondLst>
                                  <p:childTnLst>
                                    <p:animEffect transition="out" filter="box(in)">
                                      <p:cBhvr>
                                        <p:cTn id="56" dur="500"/>
                                        <p:tgtEl>
                                          <p:spTgt spid="28"/>
                                        </p:tgtEl>
                                      </p:cBhvr>
                                    </p:animEffect>
                                    <p:set>
                                      <p:cBhvr>
                                        <p:cTn id="57" dur="1" fill="hold">
                                          <p:stCondLst>
                                            <p:cond delay="499"/>
                                          </p:stCondLst>
                                        </p:cTn>
                                        <p:tgtEl>
                                          <p:spTgt spid="28"/>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16">
                                            <p:txEl>
                                              <p:pRg st="3" end="3"/>
                                            </p:txEl>
                                          </p:spTgt>
                                        </p:tgtEl>
                                        <p:attrNameLst>
                                          <p:attrName>style.visibility</p:attrName>
                                        </p:attrNameLst>
                                      </p:cBhvr>
                                      <p:to>
                                        <p:strVal val="visible"/>
                                      </p:to>
                                    </p:set>
                                    <p:anim calcmode="lin" valueType="num">
                                      <p:cBhvr additive="base">
                                        <p:cTn id="64" dur="500" fill="hold"/>
                                        <p:tgtEl>
                                          <p:spTgt spid="16">
                                            <p:txEl>
                                              <p:pRg st="3" end="3"/>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16">
                                            <p:txEl>
                                              <p:pRg st="3" end="3"/>
                                            </p:txEl>
                                          </p:spTgt>
                                        </p:tgtEl>
                                        <p:attrNameLst>
                                          <p:attrName>ppt_y</p:attrName>
                                        </p:attrNameLst>
                                      </p:cBhvr>
                                      <p:tavLst>
                                        <p:tav tm="0">
                                          <p:val>
                                            <p:strVal val="#ppt_y"/>
                                          </p:val>
                                        </p:tav>
                                        <p:tav tm="100000">
                                          <p:val>
                                            <p:strVal val="#ppt_y"/>
                                          </p:val>
                                        </p:tav>
                                      </p:tavLst>
                                    </p:anim>
                                  </p:childTnLst>
                                </p:cTn>
                              </p:par>
                              <p:par>
                                <p:cTn id="66" presetID="1"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16">
                                            <p:txEl>
                                              <p:pRg st="4" end="4"/>
                                            </p:txEl>
                                          </p:spTgt>
                                        </p:tgtEl>
                                        <p:attrNameLst>
                                          <p:attrName>style.visibility</p:attrName>
                                        </p:attrNameLst>
                                      </p:cBhvr>
                                      <p:to>
                                        <p:strVal val="visible"/>
                                      </p:to>
                                    </p:set>
                                    <p:anim calcmode="lin" valueType="num">
                                      <p:cBhvr additive="base">
                                        <p:cTn id="72" dur="500" fill="hold"/>
                                        <p:tgtEl>
                                          <p:spTgt spid="16">
                                            <p:txEl>
                                              <p:pRg st="4" end="4"/>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16">
                                            <p:txEl>
                                              <p:pRg st="4" end="4"/>
                                            </p:txEl>
                                          </p:spTgt>
                                        </p:tgtEl>
                                        <p:attrNameLst>
                                          <p:attrName>ppt_y</p:attrName>
                                        </p:attrNameLst>
                                      </p:cBhvr>
                                      <p:tavLst>
                                        <p:tav tm="0">
                                          <p:val>
                                            <p:strVal val="#ppt_y"/>
                                          </p:val>
                                        </p:tav>
                                        <p:tav tm="100000">
                                          <p:val>
                                            <p:strVal val="#ppt_y"/>
                                          </p:val>
                                        </p:tav>
                                      </p:tavLst>
                                    </p:anim>
                                  </p:childTnLst>
                                </p:cTn>
                              </p:par>
                              <p:par>
                                <p:cTn id="74" presetID="4" presetClass="exit" presetSubtype="16" fill="hold" grpId="1" nodeType="withEffect">
                                  <p:stCondLst>
                                    <p:cond delay="0"/>
                                  </p:stCondLst>
                                  <p:childTnLst>
                                    <p:animEffect transition="out" filter="box(in)">
                                      <p:cBhvr>
                                        <p:cTn id="75" dur="500"/>
                                        <p:tgtEl>
                                          <p:spTgt spid="29"/>
                                        </p:tgtEl>
                                      </p:cBhvr>
                                    </p:animEffect>
                                    <p:set>
                                      <p:cBhvr>
                                        <p:cTn id="76" dur="1" fill="hold">
                                          <p:stCondLst>
                                            <p:cond delay="499"/>
                                          </p:stCondLst>
                                        </p:cTn>
                                        <p:tgtEl>
                                          <p:spTgt spid="29"/>
                                        </p:tgtEl>
                                        <p:attrNameLst>
                                          <p:attrName>style.visibility</p:attrName>
                                        </p:attrNameLst>
                                      </p:cBhvr>
                                      <p:to>
                                        <p:strVal val="hidden"/>
                                      </p:to>
                                    </p:set>
                                  </p:childTnLst>
                                </p:cTn>
                              </p:par>
                              <p:par>
                                <p:cTn id="77" presetID="4" presetClass="exit" presetSubtype="16" fill="hold" grpId="1" nodeType="withEffect">
                                  <p:stCondLst>
                                    <p:cond delay="0"/>
                                  </p:stCondLst>
                                  <p:childTnLst>
                                    <p:animEffect transition="out" filter="box(in)">
                                      <p:cBhvr>
                                        <p:cTn id="78" dur="500"/>
                                        <p:tgtEl>
                                          <p:spTgt spid="30"/>
                                        </p:tgtEl>
                                      </p:cBhvr>
                                    </p:animEffect>
                                    <p:set>
                                      <p:cBhvr>
                                        <p:cTn id="79" dur="1" fill="hold">
                                          <p:stCondLst>
                                            <p:cond delay="499"/>
                                          </p:stCondLst>
                                        </p:cTn>
                                        <p:tgtEl>
                                          <p:spTgt spid="30"/>
                                        </p:tgtEl>
                                        <p:attrNameLst>
                                          <p:attrName>style.visibility</p:attrName>
                                        </p:attrNameLst>
                                      </p:cBhvr>
                                      <p:to>
                                        <p:strVal val="hidden"/>
                                      </p:to>
                                    </p:set>
                                  </p:childTnLst>
                                </p:cTn>
                              </p:par>
                              <p:par>
                                <p:cTn id="80" presetID="1"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7" grpId="0" animBg="1"/>
      <p:bldP spid="27" grpId="1" animBg="1"/>
      <p:bldP spid="28" grpId="0" animBg="1"/>
      <p:bldP spid="28" grpId="1" animBg="1"/>
      <p:bldP spid="29" grpId="0" animBg="1"/>
      <p:bldP spid="29" grpId="1" animBg="1"/>
      <p:bldP spid="30" grpId="0" animBg="1"/>
      <p:bldP spid="30" grpId="1"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4624"/>
            <a:ext cx="8229600" cy="1008112"/>
          </a:xfrm>
        </p:spPr>
        <p:txBody>
          <a:bodyPr>
            <a:normAutofit/>
          </a:bodyPr>
          <a:lstStyle/>
          <a:p>
            <a:r>
              <a:rPr lang="hu-HU" sz="4000" dirty="0" err="1"/>
              <a:t>Significance</a:t>
            </a:r>
            <a:r>
              <a:rPr lang="hu-HU" sz="4000" dirty="0"/>
              <a:t> of </a:t>
            </a:r>
            <a:r>
              <a:rPr lang="hu-HU" sz="4000" dirty="0" err="1"/>
              <a:t>the</a:t>
            </a:r>
            <a:r>
              <a:rPr lang="hu-HU" sz="4000" dirty="0"/>
              <a:t> „</a:t>
            </a:r>
            <a:r>
              <a:rPr lang="hu-HU" sz="4000" dirty="0" err="1"/>
              <a:t>First</a:t>
            </a:r>
            <a:r>
              <a:rPr lang="hu-HU" sz="4000" dirty="0"/>
              <a:t> </a:t>
            </a:r>
            <a:r>
              <a:rPr lang="hu-HU" sz="4000" dirty="0" err="1"/>
              <a:t>Draft</a:t>
            </a:r>
            <a:r>
              <a:rPr lang="hu-HU" sz="4000" dirty="0"/>
              <a:t>”</a:t>
            </a:r>
          </a:p>
        </p:txBody>
      </p:sp>
      <p:sp>
        <p:nvSpPr>
          <p:cNvPr id="3" name="Tartalom helye 2"/>
          <p:cNvSpPr>
            <a:spLocks noGrp="1"/>
          </p:cNvSpPr>
          <p:nvPr>
            <p:ph idx="1"/>
          </p:nvPr>
        </p:nvSpPr>
        <p:spPr>
          <a:xfrm>
            <a:off x="251520" y="1196752"/>
            <a:ext cx="4680520" cy="5112568"/>
          </a:xfrm>
        </p:spPr>
        <p:txBody>
          <a:bodyPr>
            <a:normAutofit fontScale="70000" lnSpcReduction="20000"/>
          </a:bodyPr>
          <a:lstStyle/>
          <a:p>
            <a:r>
              <a:rPr lang="en-US" b="1" dirty="0"/>
              <a:t>Swift from </a:t>
            </a:r>
            <a:endParaRPr lang="hu-HU" b="1" dirty="0"/>
          </a:p>
          <a:p>
            <a:pPr lvl="1"/>
            <a:r>
              <a:rPr lang="en-US" b="1" dirty="0"/>
              <a:t>„technology driven” design to</a:t>
            </a:r>
            <a:endParaRPr lang="hu-HU" b="1" dirty="0"/>
          </a:p>
          <a:p>
            <a:pPr lvl="1"/>
            <a:r>
              <a:rPr lang="en-US" b="1" dirty="0"/>
              <a:t>„logic driven” design</a:t>
            </a:r>
          </a:p>
          <a:p>
            <a:pPr>
              <a:spcBef>
                <a:spcPts val="600"/>
              </a:spcBef>
            </a:pPr>
            <a:r>
              <a:rPr lang="en-US" dirty="0"/>
              <a:t>Definition and detailed description of the main units of the computer</a:t>
            </a:r>
          </a:p>
          <a:p>
            <a:pPr>
              <a:spcBef>
                <a:spcPts val="0"/>
              </a:spcBef>
              <a:buNone/>
            </a:pPr>
            <a:r>
              <a:rPr lang="en-US" dirty="0"/>
              <a:t>	(= „</a:t>
            </a:r>
            <a:r>
              <a:rPr lang="en-US" i="1" dirty="0"/>
              <a:t>Neumann architecture</a:t>
            </a:r>
            <a:r>
              <a:rPr lang="en-US" dirty="0"/>
              <a:t>”)</a:t>
            </a:r>
          </a:p>
          <a:p>
            <a:r>
              <a:rPr lang="en-US" dirty="0"/>
              <a:t>Definition of an instruction set and detailed logical description of the execution of the instructions</a:t>
            </a:r>
            <a:endParaRPr lang="hu-HU" dirty="0"/>
          </a:p>
          <a:p>
            <a:r>
              <a:rPr lang="en-US" dirty="0"/>
              <a:t>Originally intended to inside use, but later became widely distributed</a:t>
            </a:r>
            <a:endParaRPr lang="hu-HU" dirty="0"/>
          </a:p>
          <a:p>
            <a:pPr marL="252000" indent="0">
              <a:spcBef>
                <a:spcPts val="0"/>
              </a:spcBef>
              <a:buNone/>
            </a:pPr>
            <a:r>
              <a:rPr lang="hu-HU" i="1" dirty="0"/>
              <a:t> (</a:t>
            </a:r>
            <a:r>
              <a:rPr lang="hu-HU" i="1" dirty="0" err="1"/>
              <a:t>prevents</a:t>
            </a:r>
            <a:r>
              <a:rPr lang="hu-HU" i="1" dirty="0"/>
              <a:t> patenting -&gt; </a:t>
            </a:r>
            <a:r>
              <a:rPr lang="hu-HU" i="1" dirty="0" err="1"/>
              <a:t>controversy</a:t>
            </a:r>
            <a:r>
              <a:rPr lang="hu-HU" i="1" dirty="0"/>
              <a:t>)</a:t>
            </a:r>
          </a:p>
          <a:p>
            <a:r>
              <a:rPr lang="hu-HU" dirty="0" err="1"/>
              <a:t>Together</a:t>
            </a:r>
            <a:r>
              <a:rPr lang="hu-HU" dirty="0"/>
              <a:t> </a:t>
            </a:r>
            <a:r>
              <a:rPr lang="hu-HU" dirty="0" err="1"/>
              <a:t>with</a:t>
            </a:r>
            <a:r>
              <a:rPr lang="hu-HU" dirty="0"/>
              <a:t> </a:t>
            </a:r>
            <a:r>
              <a:rPr lang="hu-HU" dirty="0" err="1"/>
              <a:t>the</a:t>
            </a:r>
            <a:r>
              <a:rPr lang="hu-HU" dirty="0"/>
              <a:t> </a:t>
            </a:r>
            <a:r>
              <a:rPr lang="hu-HU" dirty="0" err="1"/>
              <a:t>plans</a:t>
            </a:r>
            <a:r>
              <a:rPr lang="hu-HU" dirty="0"/>
              <a:t> of </a:t>
            </a:r>
            <a:r>
              <a:rPr lang="hu-HU" dirty="0" err="1"/>
              <a:t>the</a:t>
            </a:r>
            <a:r>
              <a:rPr lang="hu-HU" dirty="0"/>
              <a:t> IAS </a:t>
            </a:r>
            <a:r>
              <a:rPr lang="hu-HU" dirty="0" err="1"/>
              <a:t>machine</a:t>
            </a:r>
            <a:r>
              <a:rPr lang="hu-HU" dirty="0"/>
              <a:t> </a:t>
            </a:r>
            <a:r>
              <a:rPr lang="hu-HU" dirty="0" err="1"/>
              <a:t>was</a:t>
            </a:r>
            <a:r>
              <a:rPr lang="hu-HU" dirty="0"/>
              <a:t> </a:t>
            </a:r>
            <a:r>
              <a:rPr lang="en-US" dirty="0"/>
              <a:t>used for designing many computers in the US and all over the world</a:t>
            </a:r>
            <a:endParaRPr lang="hu-HU" dirty="0"/>
          </a:p>
          <a:p>
            <a:pPr>
              <a:buNone/>
            </a:pPr>
            <a:r>
              <a:rPr lang="hu-HU" dirty="0"/>
              <a:t>		</a:t>
            </a:r>
            <a:r>
              <a:rPr lang="hu-HU" b="1" dirty="0"/>
              <a:t>= „IAS </a:t>
            </a:r>
            <a:r>
              <a:rPr lang="hu-HU" b="1" dirty="0" err="1"/>
              <a:t>derivatives</a:t>
            </a:r>
            <a:r>
              <a:rPr lang="hu-HU" b="1" dirty="0"/>
              <a:t>”</a:t>
            </a:r>
            <a:endParaRPr lang="en-US" b="1" dirty="0"/>
          </a:p>
          <a:p>
            <a:endParaRPr lang="en-US" dirty="0"/>
          </a:p>
        </p:txBody>
      </p:sp>
      <p:sp>
        <p:nvSpPr>
          <p:cNvPr id="4" name="Szövegdoboz 3"/>
          <p:cNvSpPr txBox="1"/>
          <p:nvPr/>
        </p:nvSpPr>
        <p:spPr>
          <a:xfrm>
            <a:off x="4932040" y="1052736"/>
            <a:ext cx="3960440" cy="2554545"/>
          </a:xfrm>
          <a:prstGeom prst="rect">
            <a:avLst/>
          </a:prstGeom>
          <a:noFill/>
          <a:ln>
            <a:solidFill>
              <a:schemeClr val="accent1">
                <a:shade val="50000"/>
              </a:schemeClr>
            </a:solidFill>
          </a:ln>
        </p:spPr>
        <p:txBody>
          <a:bodyPr wrap="square" rtlCol="0">
            <a:spAutoFit/>
          </a:bodyPr>
          <a:lstStyle/>
          <a:p>
            <a:r>
              <a:rPr lang="en-US" sz="2000" dirty="0"/>
              <a:t>(Eckert-</a:t>
            </a:r>
            <a:r>
              <a:rPr lang="en-US" sz="2000" dirty="0" err="1"/>
              <a:t>Mauchly</a:t>
            </a:r>
            <a:r>
              <a:rPr lang="en-US" sz="2000" dirty="0"/>
              <a:t>: Progress Report on EDVAC, September 1945)</a:t>
            </a:r>
            <a:r>
              <a:rPr lang="hu-HU" sz="2000" dirty="0"/>
              <a:t>:</a:t>
            </a:r>
            <a:endParaRPr lang="en-US" sz="2000" dirty="0"/>
          </a:p>
          <a:p>
            <a:r>
              <a:rPr lang="en-US" sz="2000" i="1" dirty="0"/>
              <a:t>„He substituted physical structures and devices with idealized elements in order to avoid dealing with technical problems, which could distract our attention from the logical considerations.”</a:t>
            </a:r>
          </a:p>
        </p:txBody>
      </p:sp>
      <p:pic>
        <p:nvPicPr>
          <p:cNvPr id="8194" name="Picture 2" descr="C:\Users\DMLKIB~1\AppData\Local\Temp\msohtmlclip1\11\clip_image001.png"/>
          <p:cNvPicPr>
            <a:picLocks noChangeAspect="1" noChangeArrowheads="1"/>
          </p:cNvPicPr>
          <p:nvPr/>
        </p:nvPicPr>
        <p:blipFill>
          <a:blip r:embed="rId2" cstate="print"/>
          <a:srcRect/>
          <a:stretch>
            <a:fillRect/>
          </a:stretch>
        </p:blipFill>
        <p:spPr bwMode="auto">
          <a:xfrm>
            <a:off x="5580112" y="3645024"/>
            <a:ext cx="2736304" cy="2616902"/>
          </a:xfrm>
          <a:prstGeom prst="rect">
            <a:avLst/>
          </a:prstGeom>
          <a:noFill/>
        </p:spPr>
      </p:pic>
      <p:sp>
        <p:nvSpPr>
          <p:cNvPr id="6" name="Dátum helye 5"/>
          <p:cNvSpPr>
            <a:spLocks noGrp="1"/>
          </p:cNvSpPr>
          <p:nvPr>
            <p:ph type="dt" sz="half" idx="10"/>
          </p:nvPr>
        </p:nvSpPr>
        <p:spPr/>
        <p:txBody>
          <a:bodyPr/>
          <a:lstStyle/>
          <a:p>
            <a:r>
              <a:rPr lang="hu-HU" sz="1400" b="1" dirty="0"/>
              <a:t>SMC 2016</a:t>
            </a:r>
          </a:p>
        </p:txBody>
      </p:sp>
      <p:sp>
        <p:nvSpPr>
          <p:cNvPr id="7" name="Dia számának helye 6"/>
          <p:cNvSpPr>
            <a:spLocks noGrp="1"/>
          </p:cNvSpPr>
          <p:nvPr>
            <p:ph type="sldNum" sz="quarter" idx="12"/>
          </p:nvPr>
        </p:nvSpPr>
        <p:spPr/>
        <p:txBody>
          <a:bodyPr/>
          <a:lstStyle/>
          <a:p>
            <a:fld id="{932329D7-9B0B-443B-B401-1C07E271764B}" type="slidenum">
              <a:rPr lang="hu-HU" smtClean="0"/>
              <a:pPr/>
              <a:t>11</a:t>
            </a:fld>
            <a:endParaRPr lang="hu-HU"/>
          </a:p>
        </p:txBody>
      </p:sp>
      <p:sp>
        <p:nvSpPr>
          <p:cNvPr id="8" name="Élőláb helye 7"/>
          <p:cNvSpPr>
            <a:spLocks noGrp="1"/>
          </p:cNvSpPr>
          <p:nvPr>
            <p:ph type="ftr" sz="quarter" idx="11"/>
          </p:nvPr>
        </p:nvSpPr>
        <p:spPr/>
        <p:txBody>
          <a:bodyPr/>
          <a:lstStyle/>
          <a:p>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19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additive="base">
                                        <p:cTn id="6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1143000"/>
          </a:xfrm>
        </p:spPr>
        <p:txBody>
          <a:bodyPr/>
          <a:lstStyle/>
          <a:p>
            <a:r>
              <a:rPr lang="hu-HU" dirty="0"/>
              <a:t>IAS </a:t>
            </a:r>
            <a:r>
              <a:rPr lang="hu-HU" dirty="0" err="1"/>
              <a:t>derivatives</a:t>
            </a:r>
            <a:endParaRPr lang="en-US" dirty="0"/>
          </a:p>
        </p:txBody>
      </p:sp>
      <p:sp>
        <p:nvSpPr>
          <p:cNvPr id="3" name="Tartalom helye 2"/>
          <p:cNvSpPr>
            <a:spLocks noGrp="1"/>
          </p:cNvSpPr>
          <p:nvPr>
            <p:ph idx="1"/>
          </p:nvPr>
        </p:nvSpPr>
        <p:spPr>
          <a:xfrm>
            <a:off x="251520" y="1268760"/>
            <a:ext cx="8229600" cy="1900808"/>
          </a:xfrm>
        </p:spPr>
        <p:txBody>
          <a:bodyPr>
            <a:noAutofit/>
          </a:bodyPr>
          <a:lstStyle/>
          <a:p>
            <a:pPr marL="0" indent="0">
              <a:spcBef>
                <a:spcPts val="0"/>
              </a:spcBef>
              <a:buNone/>
            </a:pPr>
            <a:r>
              <a:rPr lang="hu-HU" sz="2200" dirty="0" err="1"/>
              <a:t>Plans</a:t>
            </a:r>
            <a:r>
              <a:rPr lang="hu-HU" sz="2200" dirty="0"/>
              <a:t> </a:t>
            </a:r>
            <a:r>
              <a:rPr lang="hu-HU" sz="2200" dirty="0" err="1"/>
              <a:t>for</a:t>
            </a:r>
            <a:r>
              <a:rPr lang="hu-HU" sz="2200" dirty="0"/>
              <a:t> </a:t>
            </a:r>
            <a:r>
              <a:rPr lang="hu-HU" sz="2200" dirty="0" err="1"/>
              <a:t>the</a:t>
            </a:r>
            <a:r>
              <a:rPr lang="hu-HU" sz="2200" dirty="0"/>
              <a:t> IAS </a:t>
            </a:r>
            <a:r>
              <a:rPr lang="hu-HU" sz="2200" dirty="0" err="1"/>
              <a:t>machine</a:t>
            </a:r>
            <a:r>
              <a:rPr lang="hu-HU" sz="2200" dirty="0"/>
              <a:t> </a:t>
            </a:r>
            <a:r>
              <a:rPr lang="hu-HU" sz="2200" dirty="0" err="1"/>
              <a:t>were</a:t>
            </a:r>
            <a:r>
              <a:rPr lang="hu-HU" sz="2200" dirty="0"/>
              <a:t> </a:t>
            </a:r>
            <a:r>
              <a:rPr lang="hu-HU" sz="2200" dirty="0" err="1"/>
              <a:t>widely</a:t>
            </a:r>
            <a:r>
              <a:rPr lang="hu-HU" sz="2200" dirty="0"/>
              <a:t> </a:t>
            </a:r>
            <a:r>
              <a:rPr lang="hu-HU" sz="2200" dirty="0" err="1"/>
              <a:t>distributed</a:t>
            </a:r>
            <a:r>
              <a:rPr lang="hu-HU" sz="2200" dirty="0"/>
              <a:t> </a:t>
            </a:r>
            <a:r>
              <a:rPr lang="hu-HU" sz="2200" dirty="0" err="1"/>
              <a:t>to</a:t>
            </a:r>
            <a:r>
              <a:rPr lang="hu-HU" sz="2200" dirty="0"/>
              <a:t> </a:t>
            </a:r>
            <a:r>
              <a:rPr lang="hu-HU" sz="2200" dirty="0" err="1"/>
              <a:t>any</a:t>
            </a:r>
            <a:r>
              <a:rPr lang="hu-HU" sz="2200" dirty="0"/>
              <a:t> </a:t>
            </a:r>
            <a:r>
              <a:rPr lang="hu-HU" sz="2200" dirty="0" err="1"/>
              <a:t>schools</a:t>
            </a:r>
            <a:r>
              <a:rPr lang="hu-HU" sz="2200" dirty="0"/>
              <a:t>, businesses, </a:t>
            </a:r>
            <a:r>
              <a:rPr lang="hu-HU" sz="2200" dirty="0" err="1"/>
              <a:t>or</a:t>
            </a:r>
            <a:r>
              <a:rPr lang="hu-HU" sz="2200" dirty="0"/>
              <a:t> </a:t>
            </a:r>
            <a:r>
              <a:rPr lang="hu-HU" sz="2200" dirty="0" err="1"/>
              <a:t>companies</a:t>
            </a:r>
            <a:r>
              <a:rPr lang="hu-HU" sz="2200" dirty="0"/>
              <a:t> </a:t>
            </a:r>
            <a:r>
              <a:rPr lang="hu-HU" sz="2200" dirty="0" err="1"/>
              <a:t>interested</a:t>
            </a:r>
            <a:r>
              <a:rPr lang="hu-HU" sz="2200" dirty="0"/>
              <a:t> </a:t>
            </a:r>
            <a:r>
              <a:rPr lang="hu-HU" sz="2200" dirty="0" err="1"/>
              <a:t>in</a:t>
            </a:r>
            <a:r>
              <a:rPr lang="hu-HU" sz="2200" dirty="0"/>
              <a:t> </a:t>
            </a:r>
            <a:r>
              <a:rPr lang="hu-HU" sz="2200" dirty="0" err="1"/>
              <a:t>computing</a:t>
            </a:r>
            <a:r>
              <a:rPr lang="hu-HU" sz="2200" dirty="0"/>
              <a:t> </a:t>
            </a:r>
            <a:r>
              <a:rPr lang="hu-HU" sz="2200" dirty="0" err="1"/>
              <a:t>machines</a:t>
            </a:r>
            <a:r>
              <a:rPr lang="hu-HU" sz="2200" dirty="0"/>
              <a:t>, </a:t>
            </a:r>
            <a:r>
              <a:rPr lang="hu-HU" sz="2200" dirty="0" err="1"/>
              <a:t>resulting</a:t>
            </a:r>
            <a:r>
              <a:rPr lang="hu-HU" sz="2200" dirty="0"/>
              <a:t> </a:t>
            </a:r>
            <a:r>
              <a:rPr lang="hu-HU" sz="2200" dirty="0" err="1"/>
              <a:t>in</a:t>
            </a:r>
            <a:r>
              <a:rPr lang="hu-HU" sz="2200" dirty="0"/>
              <a:t> </a:t>
            </a:r>
            <a:r>
              <a:rPr lang="hu-HU" sz="2200" dirty="0" err="1"/>
              <a:t>the</a:t>
            </a:r>
            <a:r>
              <a:rPr lang="hu-HU" sz="2200" dirty="0"/>
              <a:t> </a:t>
            </a:r>
            <a:r>
              <a:rPr lang="hu-HU" sz="2200" dirty="0" err="1"/>
              <a:t>construction</a:t>
            </a:r>
            <a:r>
              <a:rPr lang="hu-HU" sz="2200" dirty="0"/>
              <a:t> of </a:t>
            </a:r>
            <a:r>
              <a:rPr lang="hu-HU" sz="2200" dirty="0" err="1"/>
              <a:t>several</a:t>
            </a:r>
            <a:r>
              <a:rPr lang="hu-HU" sz="2200" dirty="0"/>
              <a:t> </a:t>
            </a:r>
            <a:r>
              <a:rPr lang="hu-HU" sz="2200" dirty="0" err="1"/>
              <a:t>derivative</a:t>
            </a:r>
            <a:r>
              <a:rPr lang="hu-HU" sz="2200" dirty="0"/>
              <a:t> </a:t>
            </a:r>
            <a:r>
              <a:rPr lang="hu-HU" sz="2200" dirty="0" err="1"/>
              <a:t>computers</a:t>
            </a:r>
            <a:r>
              <a:rPr lang="hu-HU" sz="2200" dirty="0"/>
              <a:t> </a:t>
            </a:r>
            <a:r>
              <a:rPr lang="hu-HU" sz="2200" dirty="0" err="1"/>
              <a:t>referred</a:t>
            </a:r>
            <a:r>
              <a:rPr lang="hu-HU" sz="2200" dirty="0"/>
              <a:t> </a:t>
            </a:r>
            <a:r>
              <a:rPr lang="hu-HU" sz="2200" dirty="0" err="1"/>
              <a:t>to</a:t>
            </a:r>
            <a:r>
              <a:rPr lang="hu-HU" sz="2200" dirty="0"/>
              <a:t> </a:t>
            </a:r>
            <a:r>
              <a:rPr lang="hu-HU" sz="2200" dirty="0" err="1"/>
              <a:t>as</a:t>
            </a:r>
            <a:r>
              <a:rPr lang="hu-HU" sz="2200" dirty="0"/>
              <a:t> "IAS </a:t>
            </a:r>
            <a:r>
              <a:rPr lang="hu-HU" sz="2200" dirty="0" err="1"/>
              <a:t>machines</a:t>
            </a:r>
            <a:r>
              <a:rPr lang="hu-HU" sz="2200" dirty="0"/>
              <a:t>," </a:t>
            </a:r>
            <a:r>
              <a:rPr lang="hu-HU" sz="2200" dirty="0" err="1"/>
              <a:t>although</a:t>
            </a:r>
            <a:r>
              <a:rPr lang="hu-HU" sz="2200" dirty="0"/>
              <a:t> </a:t>
            </a:r>
            <a:r>
              <a:rPr lang="hu-HU" sz="2200" dirty="0" err="1"/>
              <a:t>they</a:t>
            </a:r>
            <a:r>
              <a:rPr lang="hu-HU" sz="2200" dirty="0"/>
              <a:t> </a:t>
            </a:r>
            <a:r>
              <a:rPr lang="hu-HU" sz="2200" dirty="0" err="1"/>
              <a:t>were</a:t>
            </a:r>
            <a:r>
              <a:rPr lang="hu-HU" sz="2200" dirty="0"/>
              <a:t> </a:t>
            </a:r>
            <a:r>
              <a:rPr lang="hu-HU" sz="2200" dirty="0" err="1"/>
              <a:t>not</a:t>
            </a:r>
            <a:r>
              <a:rPr lang="hu-HU" sz="2200" dirty="0"/>
              <a:t> software </a:t>
            </a:r>
            <a:r>
              <a:rPr lang="hu-HU" sz="2200" dirty="0" err="1"/>
              <a:t>compatible</a:t>
            </a:r>
            <a:r>
              <a:rPr lang="hu-HU" sz="2200" dirty="0"/>
              <a:t> </a:t>
            </a:r>
            <a:r>
              <a:rPr lang="hu-HU" sz="2200" dirty="0" err="1"/>
              <a:t>in</a:t>
            </a:r>
            <a:r>
              <a:rPr lang="hu-HU" sz="2200" dirty="0"/>
              <a:t> </a:t>
            </a:r>
            <a:r>
              <a:rPr lang="hu-HU" sz="2200" dirty="0" err="1"/>
              <a:t>the</a:t>
            </a:r>
            <a:r>
              <a:rPr lang="hu-HU" sz="2200" dirty="0"/>
              <a:t> modern </a:t>
            </a:r>
            <a:r>
              <a:rPr lang="hu-HU" sz="2200" dirty="0" err="1"/>
              <a:t>sense</a:t>
            </a:r>
            <a:r>
              <a:rPr lang="hu-HU" sz="2200" dirty="0"/>
              <a:t>. </a:t>
            </a:r>
            <a:r>
              <a:rPr lang="hu-HU" sz="2200" dirty="0" err="1"/>
              <a:t>Some</a:t>
            </a:r>
            <a:r>
              <a:rPr lang="hu-HU" sz="2200" dirty="0"/>
              <a:t> of </a:t>
            </a:r>
            <a:r>
              <a:rPr lang="hu-HU" sz="2200" dirty="0" err="1"/>
              <a:t>these</a:t>
            </a:r>
            <a:r>
              <a:rPr lang="hu-HU" sz="2200" dirty="0"/>
              <a:t>  </a:t>
            </a:r>
            <a:r>
              <a:rPr lang="hu-HU" sz="2200" dirty="0" err="1"/>
              <a:t>were</a:t>
            </a:r>
            <a:r>
              <a:rPr lang="hu-HU" sz="2200" dirty="0"/>
              <a:t>:</a:t>
            </a:r>
          </a:p>
        </p:txBody>
      </p:sp>
      <p:sp>
        <p:nvSpPr>
          <p:cNvPr id="4" name="Dátum helye 3"/>
          <p:cNvSpPr>
            <a:spLocks noGrp="1"/>
          </p:cNvSpPr>
          <p:nvPr>
            <p:ph type="dt" sz="half" idx="10"/>
          </p:nvPr>
        </p:nvSpPr>
        <p:spPr/>
        <p:txBody>
          <a:bodyPr/>
          <a:lstStyle/>
          <a:p>
            <a:r>
              <a:rPr lang="hu-HU" sz="1400" b="1" dirty="0"/>
              <a:t>SMC 2016</a:t>
            </a:r>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32329D7-9B0B-443B-B401-1C07E271764B}" type="slidenum">
              <a:rPr lang="hu-HU" smtClean="0"/>
              <a:pPr/>
              <a:t>12</a:t>
            </a:fld>
            <a:endParaRPr lang="hu-HU"/>
          </a:p>
        </p:txBody>
      </p:sp>
      <p:sp>
        <p:nvSpPr>
          <p:cNvPr id="7" name="Szövegdoboz 6"/>
          <p:cNvSpPr txBox="1"/>
          <p:nvPr/>
        </p:nvSpPr>
        <p:spPr>
          <a:xfrm>
            <a:off x="395536" y="3212976"/>
            <a:ext cx="3744416" cy="3170099"/>
          </a:xfrm>
          <a:prstGeom prst="rect">
            <a:avLst/>
          </a:prstGeom>
          <a:noFill/>
        </p:spPr>
        <p:txBody>
          <a:bodyPr wrap="square" rtlCol="0">
            <a:spAutoFit/>
          </a:bodyPr>
          <a:lstStyle/>
          <a:p>
            <a:pPr fontAlgn="ctr"/>
            <a:r>
              <a:rPr lang="hu-HU" sz="2000" dirty="0"/>
              <a:t>AVIDAC (</a:t>
            </a:r>
            <a:r>
              <a:rPr lang="hu-HU" sz="2000" dirty="0" err="1"/>
              <a:t>Argonne</a:t>
            </a:r>
            <a:r>
              <a:rPr lang="hu-HU" sz="2000" dirty="0"/>
              <a:t> National </a:t>
            </a:r>
            <a:r>
              <a:rPr lang="hu-HU" sz="2000" dirty="0" err="1"/>
              <a:t>Lab</a:t>
            </a:r>
            <a:r>
              <a:rPr lang="hu-HU" sz="2000" dirty="0"/>
              <a:t>.)</a:t>
            </a:r>
          </a:p>
          <a:p>
            <a:pPr fontAlgn="ctr"/>
            <a:r>
              <a:rPr lang="hu-HU" sz="2000" dirty="0"/>
              <a:t>BESK (Stockholm)</a:t>
            </a:r>
          </a:p>
          <a:p>
            <a:pPr fontAlgn="ctr"/>
            <a:r>
              <a:rPr lang="hu-HU" sz="2000" dirty="0"/>
              <a:t>BESM (</a:t>
            </a:r>
            <a:r>
              <a:rPr lang="hu-HU" sz="2000" dirty="0" err="1"/>
              <a:t>Moscow</a:t>
            </a:r>
            <a:r>
              <a:rPr lang="hu-HU" sz="2000" dirty="0"/>
              <a:t>)</a:t>
            </a:r>
          </a:p>
          <a:p>
            <a:pPr fontAlgn="ctr"/>
            <a:r>
              <a:rPr lang="hu-HU" sz="2000" dirty="0"/>
              <a:t>CYCLONE (</a:t>
            </a:r>
            <a:r>
              <a:rPr lang="hu-HU" sz="2000" dirty="0" err="1"/>
              <a:t>Iowa</a:t>
            </a:r>
            <a:r>
              <a:rPr lang="hu-HU" sz="2000" dirty="0"/>
              <a:t> </a:t>
            </a:r>
            <a:r>
              <a:rPr lang="hu-HU" sz="2000" dirty="0" err="1"/>
              <a:t>State</a:t>
            </a:r>
            <a:r>
              <a:rPr lang="hu-HU" sz="2000" dirty="0"/>
              <a:t> </a:t>
            </a:r>
            <a:r>
              <a:rPr lang="hu-HU" sz="2000" dirty="0" err="1"/>
              <a:t>Univ</a:t>
            </a:r>
            <a:r>
              <a:rPr lang="hu-HU" sz="2000" dirty="0"/>
              <a:t>.)</a:t>
            </a:r>
          </a:p>
          <a:p>
            <a:pPr fontAlgn="ctr"/>
            <a:r>
              <a:rPr lang="hu-HU" sz="2000" dirty="0"/>
              <a:t>DASK (</a:t>
            </a:r>
            <a:r>
              <a:rPr lang="hu-HU" sz="2000" dirty="0" err="1"/>
              <a:t>Copenhagen</a:t>
            </a:r>
            <a:r>
              <a:rPr lang="hu-HU" sz="2000" dirty="0"/>
              <a:t>)</a:t>
            </a:r>
          </a:p>
          <a:p>
            <a:pPr fontAlgn="ctr"/>
            <a:r>
              <a:rPr lang="hu-HU" sz="2000" dirty="0"/>
              <a:t>GEORGE (</a:t>
            </a:r>
            <a:r>
              <a:rPr lang="hu-HU" sz="2000" dirty="0" err="1"/>
              <a:t>Argonne</a:t>
            </a:r>
            <a:r>
              <a:rPr lang="hu-HU" sz="2000" dirty="0"/>
              <a:t> National </a:t>
            </a:r>
            <a:r>
              <a:rPr lang="hu-HU" sz="2000" dirty="0" err="1"/>
              <a:t>Lab</a:t>
            </a:r>
            <a:r>
              <a:rPr lang="hu-HU" sz="2000" dirty="0"/>
              <a:t>.)</a:t>
            </a:r>
          </a:p>
          <a:p>
            <a:pPr fontAlgn="ctr"/>
            <a:r>
              <a:rPr lang="hu-HU" sz="2000" b="1" dirty="0"/>
              <a:t>IBM 701 (19 </a:t>
            </a:r>
            <a:r>
              <a:rPr lang="hu-HU" sz="2000" b="1" dirty="0" err="1"/>
              <a:t>installations</a:t>
            </a:r>
            <a:r>
              <a:rPr lang="hu-HU" sz="2000" b="1" dirty="0"/>
              <a:t>)</a:t>
            </a:r>
          </a:p>
          <a:p>
            <a:pPr fontAlgn="ctr"/>
            <a:r>
              <a:rPr lang="hu-HU" sz="2000" dirty="0"/>
              <a:t>ILLIAC I (University of Illinois)</a:t>
            </a:r>
          </a:p>
          <a:p>
            <a:pPr fontAlgn="ctr"/>
            <a:r>
              <a:rPr lang="hu-HU" sz="2000" dirty="0"/>
              <a:t>MUSASINO-1 (</a:t>
            </a:r>
            <a:r>
              <a:rPr lang="hu-HU" sz="2000" dirty="0" err="1"/>
              <a:t>Tokyo</a:t>
            </a:r>
            <a:r>
              <a:rPr lang="hu-HU" sz="2000" dirty="0"/>
              <a:t>, </a:t>
            </a:r>
            <a:r>
              <a:rPr lang="hu-HU" sz="2000" dirty="0" err="1"/>
              <a:t>Japan</a:t>
            </a:r>
            <a:r>
              <a:rPr lang="hu-HU" sz="2000" dirty="0"/>
              <a:t>)</a:t>
            </a:r>
          </a:p>
          <a:p>
            <a:pPr fontAlgn="ctr"/>
            <a:r>
              <a:rPr lang="hu-HU" sz="2000" dirty="0"/>
              <a:t>JOHNNIAC (RAND)</a:t>
            </a:r>
            <a:endParaRPr lang="en-US" sz="2000" dirty="0"/>
          </a:p>
        </p:txBody>
      </p:sp>
      <p:sp>
        <p:nvSpPr>
          <p:cNvPr id="9" name="Szövegdoboz 8"/>
          <p:cNvSpPr txBox="1"/>
          <p:nvPr/>
        </p:nvSpPr>
        <p:spPr>
          <a:xfrm>
            <a:off x="4860032" y="3294270"/>
            <a:ext cx="3249095" cy="3447098"/>
          </a:xfrm>
          <a:prstGeom prst="rect">
            <a:avLst/>
          </a:prstGeom>
          <a:noFill/>
        </p:spPr>
        <p:txBody>
          <a:bodyPr wrap="none" rtlCol="0">
            <a:spAutoFit/>
          </a:bodyPr>
          <a:lstStyle/>
          <a:p>
            <a:pPr fontAlgn="ctr"/>
            <a:r>
              <a:rPr lang="hu-HU" sz="2000" dirty="0"/>
              <a:t>MANIAC I (Los </a:t>
            </a:r>
            <a:r>
              <a:rPr lang="hu-HU" sz="2000" dirty="0" err="1"/>
              <a:t>Alamos</a:t>
            </a:r>
            <a:r>
              <a:rPr lang="hu-HU" sz="2000" dirty="0"/>
              <a:t>)</a:t>
            </a:r>
          </a:p>
          <a:p>
            <a:pPr fontAlgn="ctr"/>
            <a:r>
              <a:rPr lang="hu-HU" sz="2000" dirty="0"/>
              <a:t>MISTIC (Michigan </a:t>
            </a:r>
            <a:r>
              <a:rPr lang="hu-HU" sz="2000" dirty="0" err="1"/>
              <a:t>State</a:t>
            </a:r>
            <a:r>
              <a:rPr lang="hu-HU" sz="2000" dirty="0"/>
              <a:t> </a:t>
            </a:r>
            <a:r>
              <a:rPr lang="hu-HU" sz="2000" dirty="0" err="1"/>
              <a:t>Univ</a:t>
            </a:r>
            <a:r>
              <a:rPr lang="hu-HU" sz="2000" dirty="0"/>
              <a:t>.)</a:t>
            </a:r>
          </a:p>
          <a:p>
            <a:pPr fontAlgn="ctr"/>
            <a:r>
              <a:rPr lang="hu-HU" sz="2000" dirty="0"/>
              <a:t>ORACLE (</a:t>
            </a:r>
            <a:r>
              <a:rPr lang="hu-HU" sz="2000" dirty="0" err="1"/>
              <a:t>Oak</a:t>
            </a:r>
            <a:r>
              <a:rPr lang="hu-HU" sz="2000" dirty="0"/>
              <a:t> </a:t>
            </a:r>
            <a:r>
              <a:rPr lang="hu-HU" sz="2000" dirty="0" err="1"/>
              <a:t>Ridge</a:t>
            </a:r>
            <a:r>
              <a:rPr lang="hu-HU" sz="2000" dirty="0"/>
              <a:t>)</a:t>
            </a:r>
          </a:p>
          <a:p>
            <a:pPr fontAlgn="ctr"/>
            <a:r>
              <a:rPr lang="hu-HU" sz="2000" dirty="0"/>
              <a:t>ORDVAC (</a:t>
            </a:r>
            <a:r>
              <a:rPr lang="hu-HU" sz="2000" dirty="0" err="1"/>
              <a:t>Aberdeen</a:t>
            </a:r>
            <a:r>
              <a:rPr lang="hu-HU" sz="2000" dirty="0"/>
              <a:t>)</a:t>
            </a:r>
          </a:p>
          <a:p>
            <a:pPr fontAlgn="ctr"/>
            <a:r>
              <a:rPr lang="hu-HU" sz="2000" dirty="0"/>
              <a:t>PERM (</a:t>
            </a:r>
            <a:r>
              <a:rPr lang="hu-HU" sz="2000" dirty="0" err="1"/>
              <a:t>Munich</a:t>
            </a:r>
            <a:r>
              <a:rPr lang="hu-HU" sz="2000" dirty="0"/>
              <a:t>)</a:t>
            </a:r>
          </a:p>
          <a:p>
            <a:pPr fontAlgn="ctr"/>
            <a:r>
              <a:rPr lang="hu-HU" sz="2000" dirty="0"/>
              <a:t>SARA (SAAB)</a:t>
            </a:r>
          </a:p>
          <a:p>
            <a:pPr fontAlgn="ctr"/>
            <a:r>
              <a:rPr lang="hu-HU" sz="2000" dirty="0"/>
              <a:t>SEAC (Washington, DC)</a:t>
            </a:r>
          </a:p>
          <a:p>
            <a:pPr fontAlgn="ctr"/>
            <a:r>
              <a:rPr lang="hu-HU" sz="2000" dirty="0"/>
              <a:t>SILLIAC (</a:t>
            </a:r>
            <a:r>
              <a:rPr lang="hu-HU" sz="2000" dirty="0" err="1"/>
              <a:t>Univ</a:t>
            </a:r>
            <a:r>
              <a:rPr lang="hu-HU" sz="2000" dirty="0"/>
              <a:t>. of Sydney)</a:t>
            </a:r>
          </a:p>
          <a:p>
            <a:pPr fontAlgn="ctr"/>
            <a:r>
              <a:rPr lang="hu-HU" sz="2000" dirty="0"/>
              <a:t>SMIL (</a:t>
            </a:r>
            <a:r>
              <a:rPr lang="hu-HU" sz="2000" dirty="0" err="1"/>
              <a:t>Lund</a:t>
            </a:r>
            <a:r>
              <a:rPr lang="hu-HU" sz="2000" dirty="0"/>
              <a:t> </a:t>
            </a:r>
            <a:r>
              <a:rPr lang="hu-HU" sz="2000" dirty="0" err="1"/>
              <a:t>Univ</a:t>
            </a:r>
            <a:r>
              <a:rPr lang="hu-HU" sz="2000" dirty="0"/>
              <a:t>.)</a:t>
            </a:r>
          </a:p>
          <a:p>
            <a:pPr fontAlgn="ctr"/>
            <a:r>
              <a:rPr lang="hu-HU" sz="2000" dirty="0"/>
              <a:t>WEIZAC (Israel)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9392"/>
            <a:ext cx="8229600" cy="1143000"/>
          </a:xfrm>
        </p:spPr>
        <p:txBody>
          <a:bodyPr>
            <a:normAutofit/>
          </a:bodyPr>
          <a:lstStyle/>
          <a:p>
            <a:r>
              <a:rPr lang="hu-HU" sz="4000" dirty="0" err="1"/>
              <a:t>View</a:t>
            </a:r>
            <a:r>
              <a:rPr lang="hu-HU" sz="4000" dirty="0"/>
              <a:t> </a:t>
            </a:r>
            <a:r>
              <a:rPr lang="hu-HU" sz="4000" dirty="0" err="1"/>
              <a:t>on</a:t>
            </a:r>
            <a:r>
              <a:rPr lang="hu-HU" sz="4000" dirty="0"/>
              <a:t> </a:t>
            </a:r>
            <a:r>
              <a:rPr lang="hu-HU" sz="4000" dirty="0" err="1"/>
              <a:t>the</a:t>
            </a:r>
            <a:r>
              <a:rPr lang="hu-HU" sz="4000" dirty="0"/>
              <a:t> </a:t>
            </a:r>
            <a:r>
              <a:rPr lang="hu-HU" sz="4000" dirty="0" err="1"/>
              <a:t>future</a:t>
            </a:r>
            <a:r>
              <a:rPr lang="hu-HU" sz="4000" dirty="0"/>
              <a:t> of </a:t>
            </a:r>
            <a:r>
              <a:rPr lang="hu-HU" sz="4000" dirty="0" err="1"/>
              <a:t>computers</a:t>
            </a:r>
            <a:endParaRPr lang="hu-HU" sz="4000" dirty="0"/>
          </a:p>
        </p:txBody>
      </p:sp>
      <p:sp>
        <p:nvSpPr>
          <p:cNvPr id="3" name="Tartalom helye 2"/>
          <p:cNvSpPr>
            <a:spLocks noGrp="1"/>
          </p:cNvSpPr>
          <p:nvPr>
            <p:ph idx="1"/>
          </p:nvPr>
        </p:nvSpPr>
        <p:spPr>
          <a:xfrm>
            <a:off x="323528" y="1052736"/>
            <a:ext cx="4968552" cy="2044823"/>
          </a:xfrm>
        </p:spPr>
        <p:txBody>
          <a:bodyPr>
            <a:noAutofit/>
          </a:bodyPr>
          <a:lstStyle/>
          <a:p>
            <a:pPr marL="288000" lvl="0" indent="-288000" fontAlgn="ctr">
              <a:lnSpc>
                <a:spcPct val="80000"/>
              </a:lnSpc>
            </a:pPr>
            <a:r>
              <a:rPr lang="en-US" sz="2200" dirty="0"/>
              <a:t>Computer is for performing </a:t>
            </a:r>
            <a:r>
              <a:rPr lang="en-US" sz="2200" b="1" dirty="0"/>
              <a:t>complicated scientific and technical calculations</a:t>
            </a:r>
            <a:endParaRPr lang="en-US" sz="2200" dirty="0"/>
          </a:p>
          <a:p>
            <a:pPr marL="288000" lvl="0" indent="-288000" fontAlgn="ctr">
              <a:lnSpc>
                <a:spcPct val="80000"/>
              </a:lnSpc>
            </a:pPr>
            <a:r>
              <a:rPr lang="en-US" sz="2200" dirty="0"/>
              <a:t>Using computers for simpler („clerical”) tasks is a waste of computing power. </a:t>
            </a:r>
            <a:endParaRPr lang="hu-HU" sz="2200" dirty="0"/>
          </a:p>
          <a:p>
            <a:pPr marL="252000" indent="0" fontAlgn="ctr">
              <a:lnSpc>
                <a:spcPct val="80000"/>
              </a:lnSpc>
              <a:spcBef>
                <a:spcPts val="0"/>
              </a:spcBef>
              <a:buNone/>
            </a:pPr>
            <a:r>
              <a:rPr lang="en-US" sz="2200" dirty="0"/>
              <a:t>(even the use of programming  tools, like assembler, programming languages was opposed as „useless”)</a:t>
            </a:r>
          </a:p>
          <a:p>
            <a:pPr marL="288000" indent="-288000">
              <a:buNone/>
            </a:pPr>
            <a:endParaRPr lang="en-US" sz="2000" dirty="0"/>
          </a:p>
        </p:txBody>
      </p:sp>
      <p:grpSp>
        <p:nvGrpSpPr>
          <p:cNvPr id="10" name="Csoportba foglalás 9"/>
          <p:cNvGrpSpPr/>
          <p:nvPr/>
        </p:nvGrpSpPr>
        <p:grpSpPr>
          <a:xfrm>
            <a:off x="5292080" y="1124744"/>
            <a:ext cx="3672408" cy="2487476"/>
            <a:chOff x="4505992" y="1143664"/>
            <a:chExt cx="4248471" cy="2160689"/>
          </a:xfrm>
        </p:grpSpPr>
        <p:sp>
          <p:nvSpPr>
            <p:cNvPr id="4" name="Szövegdoboz 3"/>
            <p:cNvSpPr txBox="1"/>
            <p:nvPr/>
          </p:nvSpPr>
          <p:spPr>
            <a:xfrm>
              <a:off x="4505992" y="1143664"/>
              <a:ext cx="4248471" cy="2160689"/>
            </a:xfrm>
            <a:prstGeom prst="rect">
              <a:avLst/>
            </a:prstGeom>
            <a:noFill/>
            <a:ln>
              <a:solidFill>
                <a:schemeClr val="tx1"/>
              </a:solidFill>
            </a:ln>
          </p:spPr>
          <p:txBody>
            <a:bodyPr wrap="square" rtlCol="0">
              <a:spAutoFit/>
            </a:bodyPr>
            <a:lstStyle/>
            <a:p>
              <a:pPr>
                <a:lnSpc>
                  <a:spcPct val="80000"/>
                </a:lnSpc>
              </a:pPr>
              <a:r>
                <a:rPr lang="hu-HU" dirty="0"/>
                <a:t>         </a:t>
              </a:r>
            </a:p>
            <a:p>
              <a:pPr>
                <a:lnSpc>
                  <a:spcPct val="80000"/>
                </a:lnSpc>
              </a:pPr>
              <a:r>
                <a:rPr lang="hu-HU" sz="2000" i="1" dirty="0"/>
                <a:t>        </a:t>
              </a:r>
              <a:r>
                <a:rPr lang="en-US" sz="2000" i="1" dirty="0"/>
                <a:t>"</a:t>
              </a:r>
              <a:r>
                <a:rPr lang="en-US" sz="2200" i="1" dirty="0"/>
                <a:t>My father </a:t>
              </a:r>
              <a:r>
                <a:rPr lang="hu-HU" sz="2200" i="1" dirty="0"/>
                <a:t>… </a:t>
              </a:r>
              <a:r>
                <a:rPr lang="en-US" sz="2200" i="1" dirty="0"/>
                <a:t> expected that the whole world wouldn't need more than a few, </a:t>
              </a:r>
              <a:r>
                <a:rPr lang="en-US" sz="2200" i="1" dirty="0" err="1"/>
                <a:t>pe</a:t>
              </a:r>
              <a:r>
                <a:rPr lang="hu-HU" sz="2200" i="1" dirty="0"/>
                <a:t>r</a:t>
              </a:r>
              <a:r>
                <a:rPr lang="en-US" sz="2200" i="1" dirty="0"/>
                <a:t>haps a dozen, computers, since their purpose was cutting-edge research with huge computational requirements.”</a:t>
              </a:r>
              <a:endParaRPr lang="hu-HU" sz="2200" i="1" dirty="0"/>
            </a:p>
          </p:txBody>
        </p:sp>
        <p:pic>
          <p:nvPicPr>
            <p:cNvPr id="5" name="Kép 4" descr="Marina.png"/>
            <p:cNvPicPr/>
            <p:nvPr/>
          </p:nvPicPr>
          <p:blipFill>
            <a:blip r:embed="rId2" cstate="print"/>
            <a:stretch>
              <a:fillRect/>
            </a:stretch>
          </p:blipFill>
          <p:spPr>
            <a:xfrm>
              <a:off x="4589295" y="1206212"/>
              <a:ext cx="499820" cy="375289"/>
            </a:xfrm>
            <a:prstGeom prst="rect">
              <a:avLst/>
            </a:prstGeom>
          </p:spPr>
        </p:pic>
      </p:grpSp>
      <p:sp>
        <p:nvSpPr>
          <p:cNvPr id="6" name="Szövegdoboz 5"/>
          <p:cNvSpPr txBox="1"/>
          <p:nvPr/>
        </p:nvSpPr>
        <p:spPr>
          <a:xfrm>
            <a:off x="323528" y="3356992"/>
            <a:ext cx="8496944" cy="2735108"/>
          </a:xfrm>
          <a:prstGeom prst="rect">
            <a:avLst/>
          </a:prstGeom>
          <a:noFill/>
        </p:spPr>
        <p:txBody>
          <a:bodyPr wrap="square" rtlCol="0">
            <a:spAutoFit/>
          </a:bodyPr>
          <a:lstStyle/>
          <a:p>
            <a:pPr marL="288000" indent="-288000">
              <a:lnSpc>
                <a:spcPct val="80000"/>
              </a:lnSpc>
              <a:spcBef>
                <a:spcPts val="400"/>
              </a:spcBef>
              <a:buFont typeface="Arial" pitchFamily="34" charset="0"/>
              <a:buChar char="•"/>
            </a:pPr>
            <a:r>
              <a:rPr lang="en-US" sz="2200" dirty="0"/>
              <a:t>At that time:</a:t>
            </a:r>
          </a:p>
          <a:p>
            <a:pPr marL="745200" lvl="1" indent="-288000">
              <a:lnSpc>
                <a:spcPct val="80000"/>
              </a:lnSpc>
              <a:spcBef>
                <a:spcPts val="400"/>
              </a:spcBef>
              <a:buFont typeface="Arial" pitchFamily="34" charset="0"/>
              <a:buChar char="•"/>
            </a:pPr>
            <a:r>
              <a:rPr lang="en-US" sz="2200" dirty="0"/>
              <a:t> no data processing by computers (</a:t>
            </a:r>
            <a:r>
              <a:rPr lang="en-US" sz="2200" dirty="0" err="1"/>
              <a:t>electromechani</a:t>
            </a:r>
            <a:r>
              <a:rPr lang="hu-HU" sz="2200" dirty="0" err="1"/>
              <a:t>cal</a:t>
            </a:r>
            <a:r>
              <a:rPr lang="en-US" sz="2200" dirty="0"/>
              <a:t> punched card machines)</a:t>
            </a:r>
          </a:p>
          <a:p>
            <a:pPr marL="745200" lvl="1" indent="-288000">
              <a:lnSpc>
                <a:spcPct val="80000"/>
              </a:lnSpc>
              <a:spcBef>
                <a:spcPts val="400"/>
              </a:spcBef>
              <a:buFont typeface="Arial" pitchFamily="34" charset="0"/>
              <a:buChar char="•"/>
            </a:pPr>
            <a:r>
              <a:rPr lang="en-US" sz="2200" dirty="0"/>
              <a:t>no connectivity between computers </a:t>
            </a:r>
          </a:p>
          <a:p>
            <a:pPr marL="288000" indent="-288000">
              <a:spcBef>
                <a:spcPts val="400"/>
              </a:spcBef>
              <a:buFont typeface="Symbol"/>
              <a:buChar char="Þ"/>
            </a:pPr>
            <a:r>
              <a:rPr lang="en-US" sz="2200" b="1" dirty="0"/>
              <a:t>Neumann did not (could not) </a:t>
            </a:r>
            <a:r>
              <a:rPr lang="hu-HU" sz="2200" b="1" dirty="0" err="1"/>
              <a:t>foresee</a:t>
            </a:r>
            <a:r>
              <a:rPr lang="hu-HU" sz="2200" b="1" dirty="0"/>
              <a:t> </a:t>
            </a:r>
            <a:r>
              <a:rPr lang="en-US" sz="2200" b="1" dirty="0"/>
              <a:t>the modern use of computers</a:t>
            </a:r>
            <a:r>
              <a:rPr lang="en-US" sz="2200" dirty="0"/>
              <a:t>.</a:t>
            </a:r>
          </a:p>
          <a:p>
            <a:pPr>
              <a:spcBef>
                <a:spcPts val="400"/>
              </a:spcBef>
            </a:pPr>
            <a:r>
              <a:rPr lang="en-US" sz="2200" i="1" dirty="0"/>
              <a:t>Nevertheless, consequences of some of his achievements (apart from the logical structure of computers), still have considerable effect in modern computer science.</a:t>
            </a:r>
          </a:p>
        </p:txBody>
      </p:sp>
      <p:sp>
        <p:nvSpPr>
          <p:cNvPr id="7" name="Dátum helye 6"/>
          <p:cNvSpPr>
            <a:spLocks noGrp="1"/>
          </p:cNvSpPr>
          <p:nvPr>
            <p:ph type="dt" sz="half" idx="10"/>
          </p:nvPr>
        </p:nvSpPr>
        <p:spPr/>
        <p:txBody>
          <a:bodyPr/>
          <a:lstStyle/>
          <a:p>
            <a:r>
              <a:rPr lang="hu-HU" sz="1400" b="1" dirty="0"/>
              <a:t>SMC 2016</a:t>
            </a:r>
          </a:p>
        </p:txBody>
      </p:sp>
      <p:sp>
        <p:nvSpPr>
          <p:cNvPr id="8" name="Dia számának helye 7"/>
          <p:cNvSpPr>
            <a:spLocks noGrp="1"/>
          </p:cNvSpPr>
          <p:nvPr>
            <p:ph type="sldNum" sz="quarter" idx="12"/>
          </p:nvPr>
        </p:nvSpPr>
        <p:spPr/>
        <p:txBody>
          <a:bodyPr/>
          <a:lstStyle/>
          <a:p>
            <a:fld id="{932329D7-9B0B-443B-B401-1C07E271764B}" type="slidenum">
              <a:rPr lang="hu-HU" smtClean="0"/>
              <a:pPr/>
              <a:t>13</a:t>
            </a:fld>
            <a:endParaRPr lang="hu-HU"/>
          </a:p>
        </p:txBody>
      </p:sp>
      <p:sp>
        <p:nvSpPr>
          <p:cNvPr id="9" name="Élőláb helye 8"/>
          <p:cNvSpPr>
            <a:spLocks noGrp="1"/>
          </p:cNvSpPr>
          <p:nvPr>
            <p:ph type="ftr" sz="quarter" idx="11"/>
          </p:nvPr>
        </p:nvSpPr>
        <p:spPr/>
        <p:txBody>
          <a:bodyPr/>
          <a:lstStyle/>
          <a:p>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 calcmode="lin" valueType="num">
                                      <p:cBhvr additive="base">
                                        <p:cTn id="3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 calcmode="lin" valueType="num">
                                      <p:cBhvr additive="base">
                                        <p:cTn id="4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99392"/>
            <a:ext cx="8229600" cy="1080120"/>
          </a:xfrm>
        </p:spPr>
        <p:txBody>
          <a:bodyPr>
            <a:normAutofit/>
          </a:bodyPr>
          <a:lstStyle/>
          <a:p>
            <a:r>
              <a:rPr lang="hu-HU" sz="3600" dirty="0" err="1"/>
              <a:t>Some</a:t>
            </a:r>
            <a:r>
              <a:rPr lang="hu-HU" sz="3600" dirty="0"/>
              <a:t> </a:t>
            </a:r>
            <a:r>
              <a:rPr lang="hu-HU" sz="3600" dirty="0" err="1"/>
              <a:t>results</a:t>
            </a:r>
            <a:r>
              <a:rPr lang="hu-HU" sz="3600" dirty="0"/>
              <a:t> </a:t>
            </a:r>
            <a:r>
              <a:rPr lang="hu-HU" sz="3600" dirty="0" err="1"/>
              <a:t>with</a:t>
            </a:r>
            <a:r>
              <a:rPr lang="hu-HU" sz="3600" dirty="0"/>
              <a:t> </a:t>
            </a:r>
            <a:r>
              <a:rPr lang="hu-HU" sz="3600" dirty="0" err="1"/>
              <a:t>present</a:t>
            </a:r>
            <a:r>
              <a:rPr lang="hu-HU" sz="3600" dirty="0"/>
              <a:t> </a:t>
            </a:r>
            <a:r>
              <a:rPr lang="hu-HU" sz="3600" dirty="0" err="1"/>
              <a:t>day</a:t>
            </a:r>
            <a:r>
              <a:rPr lang="hu-HU" sz="3600" dirty="0"/>
              <a:t> </a:t>
            </a:r>
            <a:r>
              <a:rPr lang="hu-HU" sz="3600" dirty="0" err="1"/>
              <a:t>impact</a:t>
            </a:r>
            <a:endParaRPr lang="hu-HU" sz="3600" dirty="0"/>
          </a:p>
        </p:txBody>
      </p:sp>
      <p:sp>
        <p:nvSpPr>
          <p:cNvPr id="3" name="Tartalom helye 2"/>
          <p:cNvSpPr>
            <a:spLocks noGrp="1"/>
          </p:cNvSpPr>
          <p:nvPr>
            <p:ph sz="half" idx="1"/>
          </p:nvPr>
        </p:nvSpPr>
        <p:spPr>
          <a:xfrm>
            <a:off x="66998" y="1052736"/>
            <a:ext cx="4649018" cy="3744416"/>
          </a:xfrm>
        </p:spPr>
        <p:txBody>
          <a:bodyPr>
            <a:normAutofit lnSpcReduction="10000"/>
          </a:bodyPr>
          <a:lstStyle/>
          <a:p>
            <a:pPr marL="180000" indent="-180000">
              <a:lnSpc>
                <a:spcPct val="90000"/>
              </a:lnSpc>
            </a:pPr>
            <a:r>
              <a:rPr lang="en-US" sz="2000" dirty="0"/>
              <a:t>Neumann’s (</a:t>
            </a:r>
            <a:r>
              <a:rPr lang="en-US" sz="2000" dirty="0" err="1"/>
              <a:t>postumus</a:t>
            </a:r>
            <a:r>
              <a:rPr lang="en-US" sz="2000" dirty="0"/>
              <a:t>) paper on </a:t>
            </a:r>
            <a:r>
              <a:rPr lang="en-US" sz="2000" b="1" dirty="0"/>
              <a:t>self-reproducing automata</a:t>
            </a:r>
            <a:r>
              <a:rPr lang="en-US" sz="2000" dirty="0"/>
              <a:t> is referred to in many areas, including </a:t>
            </a:r>
            <a:r>
              <a:rPr lang="en-US" sz="2000" i="1" dirty="0"/>
              <a:t>genetics</a:t>
            </a:r>
            <a:r>
              <a:rPr lang="en-US" sz="2000" dirty="0"/>
              <a:t> (DNS structure), </a:t>
            </a:r>
            <a:r>
              <a:rPr lang="en-US" sz="2000" i="1" dirty="0"/>
              <a:t>synthetic biology</a:t>
            </a:r>
            <a:r>
              <a:rPr lang="en-US" sz="2000" dirty="0"/>
              <a:t>, </a:t>
            </a:r>
            <a:r>
              <a:rPr lang="en-US" sz="2000" i="1" dirty="0"/>
              <a:t>artificial chemistry,</a:t>
            </a:r>
            <a:r>
              <a:rPr lang="en-US" sz="2000" dirty="0"/>
              <a:t> </a:t>
            </a:r>
            <a:r>
              <a:rPr lang="en-US" sz="2000" i="1" dirty="0"/>
              <a:t>spacecraft building </a:t>
            </a:r>
            <a:r>
              <a:rPr lang="en-US" sz="2000" dirty="0"/>
              <a:t>etc. </a:t>
            </a:r>
          </a:p>
          <a:p>
            <a:pPr marL="180000" indent="-180000">
              <a:lnSpc>
                <a:spcPct val="90000"/>
              </a:lnSpc>
              <a:spcBef>
                <a:spcPts val="0"/>
              </a:spcBef>
              <a:buNone/>
            </a:pPr>
            <a:r>
              <a:rPr lang="en-US" sz="2000" b="1" dirty="0"/>
              <a:t>    3D printing </a:t>
            </a:r>
            <a:r>
              <a:rPr lang="en-US" sz="2000" dirty="0"/>
              <a:t>opened the possibility to build a printer, being able to reproduce itself</a:t>
            </a:r>
            <a:r>
              <a:rPr lang="en-US" sz="1900" dirty="0"/>
              <a:t>.</a:t>
            </a:r>
          </a:p>
          <a:p>
            <a:pPr marL="180000" indent="-180000">
              <a:lnSpc>
                <a:spcPct val="90000"/>
              </a:lnSpc>
              <a:spcBef>
                <a:spcPts val="0"/>
              </a:spcBef>
              <a:buNone/>
            </a:pPr>
            <a:endParaRPr lang="en-US" sz="1900" dirty="0"/>
          </a:p>
          <a:p>
            <a:pPr marL="180000" indent="-180000">
              <a:lnSpc>
                <a:spcPct val="90000"/>
              </a:lnSpc>
              <a:spcBef>
                <a:spcPts val="0"/>
              </a:spcBef>
            </a:pPr>
            <a:r>
              <a:rPr lang="en-US" sz="2000" dirty="0"/>
              <a:t>The theoretical foundation of </a:t>
            </a:r>
            <a:r>
              <a:rPr lang="en-US" sz="2000" b="1" dirty="0"/>
              <a:t>building reliable systems from unreliable elements </a:t>
            </a:r>
            <a:r>
              <a:rPr lang="en-US" sz="2000" dirty="0"/>
              <a:t>is equally important now, when our IT world is based on the organized cooperation of different </a:t>
            </a:r>
            <a:r>
              <a:rPr lang="en-US" sz="2000" b="1" dirty="0"/>
              <a:t>interconnected services</a:t>
            </a:r>
            <a:r>
              <a:rPr lang="en-US" sz="2000" dirty="0"/>
              <a:t> </a:t>
            </a:r>
          </a:p>
          <a:p>
            <a:endParaRPr lang="hu-HU" sz="1900" dirty="0"/>
          </a:p>
          <a:p>
            <a:endParaRPr lang="hu-HU" sz="1900" dirty="0"/>
          </a:p>
          <a:p>
            <a:endParaRPr lang="hu-HU" sz="1900" dirty="0"/>
          </a:p>
        </p:txBody>
      </p:sp>
      <p:sp>
        <p:nvSpPr>
          <p:cNvPr id="4" name="Szövegdoboz 3"/>
          <p:cNvSpPr txBox="1"/>
          <p:nvPr/>
        </p:nvSpPr>
        <p:spPr>
          <a:xfrm>
            <a:off x="4644008" y="1052736"/>
            <a:ext cx="4320480" cy="1646605"/>
          </a:xfrm>
          <a:prstGeom prst="rect">
            <a:avLst/>
          </a:prstGeom>
          <a:noFill/>
          <a:ln>
            <a:solidFill>
              <a:schemeClr val="tx1"/>
            </a:solidFill>
          </a:ln>
        </p:spPr>
        <p:txBody>
          <a:bodyPr wrap="square" rtlCol="0">
            <a:spAutoFit/>
          </a:bodyPr>
          <a:lstStyle/>
          <a:p>
            <a:pPr>
              <a:lnSpc>
                <a:spcPct val="80000"/>
              </a:lnSpc>
            </a:pPr>
            <a:r>
              <a:rPr lang="en-US" sz="2000" i="1" dirty="0"/>
              <a:t>“We are trying to prove the hypothesis: rapid prototyping and direct writing technologies are sufficiently versatile to allow them to be used to make a von Neumann Universal Constructor.”</a:t>
            </a:r>
            <a:endParaRPr lang="hu-HU" sz="2000" i="1" dirty="0"/>
          </a:p>
          <a:p>
            <a:pPr>
              <a:lnSpc>
                <a:spcPct val="80000"/>
              </a:lnSpc>
              <a:spcBef>
                <a:spcPts val="600"/>
              </a:spcBef>
            </a:pPr>
            <a:r>
              <a:rPr lang="hu-HU" sz="2000" dirty="0" err="1"/>
              <a:t>RepRap</a:t>
            </a:r>
            <a:r>
              <a:rPr lang="hu-HU" sz="2000" dirty="0"/>
              <a:t> project, </a:t>
            </a:r>
            <a:r>
              <a:rPr lang="hu-HU" sz="2000" dirty="0" err="1"/>
              <a:t>Univ</a:t>
            </a:r>
            <a:r>
              <a:rPr lang="hu-HU" sz="2000" dirty="0"/>
              <a:t>. </a:t>
            </a:r>
            <a:r>
              <a:rPr lang="hu-HU" sz="2000" dirty="0" err="1"/>
              <a:t>Bath</a:t>
            </a:r>
            <a:r>
              <a:rPr lang="hu-HU" sz="2000" dirty="0"/>
              <a:t>, UK 2005</a:t>
            </a:r>
          </a:p>
        </p:txBody>
      </p:sp>
      <p:sp>
        <p:nvSpPr>
          <p:cNvPr id="5" name="Szövegdoboz 4"/>
          <p:cNvSpPr txBox="1"/>
          <p:nvPr/>
        </p:nvSpPr>
        <p:spPr>
          <a:xfrm>
            <a:off x="4644008" y="2852936"/>
            <a:ext cx="4464496" cy="2139047"/>
          </a:xfrm>
          <a:prstGeom prst="rect">
            <a:avLst/>
          </a:prstGeom>
          <a:noFill/>
          <a:ln>
            <a:solidFill>
              <a:schemeClr val="tx1"/>
            </a:solidFill>
          </a:ln>
        </p:spPr>
        <p:txBody>
          <a:bodyPr wrap="square" rtlCol="0">
            <a:spAutoFit/>
          </a:bodyPr>
          <a:lstStyle/>
          <a:p>
            <a:pPr>
              <a:lnSpc>
                <a:spcPct val="80000"/>
              </a:lnSpc>
            </a:pPr>
            <a:r>
              <a:rPr lang="en-US" sz="2000" dirty="0"/>
              <a:t>"</a:t>
            </a:r>
            <a:r>
              <a:rPr lang="en-US" sz="2000" i="1" dirty="0"/>
              <a:t>The trick is to make highly reliable systems out of unreliable components. John von Neumann... was the first to study this problem in the 1940s; in his time, computer parts were notoriously flaky</a:t>
            </a:r>
            <a:r>
              <a:rPr lang="en-US" sz="2000" dirty="0"/>
              <a:t>.„</a:t>
            </a:r>
            <a:endParaRPr lang="hu-HU" sz="2000" dirty="0"/>
          </a:p>
          <a:p>
            <a:pPr>
              <a:lnSpc>
                <a:spcPct val="80000"/>
              </a:lnSpc>
              <a:spcBef>
                <a:spcPts val="600"/>
              </a:spcBef>
            </a:pPr>
            <a:r>
              <a:rPr lang="en-US" sz="2000" i="1" dirty="0" err="1"/>
              <a:t>Jini</a:t>
            </a:r>
            <a:r>
              <a:rPr lang="en-US" sz="2000" dirty="0"/>
              <a:t>, - system for distributed computing</a:t>
            </a:r>
            <a:r>
              <a:rPr lang="hu-HU" sz="2000" dirty="0"/>
              <a:t> </a:t>
            </a:r>
            <a:r>
              <a:rPr lang="hu-HU" sz="2000" dirty="0" err="1"/>
              <a:t>based</a:t>
            </a:r>
            <a:r>
              <a:rPr lang="hu-HU" sz="2000" dirty="0"/>
              <a:t> </a:t>
            </a:r>
            <a:r>
              <a:rPr lang="hu-HU" sz="2000" dirty="0" err="1"/>
              <a:t>on</a:t>
            </a:r>
            <a:r>
              <a:rPr lang="hu-HU" sz="2000" dirty="0"/>
              <a:t> Java, 2001</a:t>
            </a:r>
          </a:p>
        </p:txBody>
      </p:sp>
      <p:sp>
        <p:nvSpPr>
          <p:cNvPr id="6" name="Szövegdoboz 5"/>
          <p:cNvSpPr txBox="1"/>
          <p:nvPr/>
        </p:nvSpPr>
        <p:spPr>
          <a:xfrm>
            <a:off x="107504" y="4941168"/>
            <a:ext cx="8784976" cy="1477328"/>
          </a:xfrm>
          <a:prstGeom prst="rect">
            <a:avLst/>
          </a:prstGeom>
          <a:noFill/>
        </p:spPr>
        <p:txBody>
          <a:bodyPr wrap="square" rtlCol="0">
            <a:spAutoFit/>
          </a:bodyPr>
          <a:lstStyle/>
          <a:p>
            <a:pPr marL="180000" indent="-180000">
              <a:lnSpc>
                <a:spcPct val="90000"/>
              </a:lnSpc>
              <a:buFont typeface="Arial" pitchFamily="34" charset="0"/>
              <a:buChar char="•"/>
            </a:pPr>
            <a:r>
              <a:rPr lang="en-US" sz="2000" dirty="0"/>
              <a:t>Brain research is now in the center of interest of IT research, trying  to simulate the operation of the brain and/or building computers with ideas borrowed from its structure. </a:t>
            </a:r>
            <a:r>
              <a:rPr lang="en-US" sz="2000" dirty="0" err="1"/>
              <a:t>Neumann”s</a:t>
            </a:r>
            <a:r>
              <a:rPr lang="en-US" sz="2000" dirty="0"/>
              <a:t> last (unfinished) work „</a:t>
            </a:r>
            <a:r>
              <a:rPr lang="en-US" sz="2000" b="1" dirty="0"/>
              <a:t>The computer and the Brain</a:t>
            </a:r>
            <a:r>
              <a:rPr lang="en-US" sz="2000" dirty="0"/>
              <a:t>” may serve as basis of both kind of considerations, outlining the similarities and differences between the operation of a computer and the (human) brain.</a:t>
            </a:r>
          </a:p>
        </p:txBody>
      </p:sp>
      <p:sp>
        <p:nvSpPr>
          <p:cNvPr id="7" name="Dátum helye 6"/>
          <p:cNvSpPr>
            <a:spLocks noGrp="1"/>
          </p:cNvSpPr>
          <p:nvPr>
            <p:ph type="dt" sz="half" idx="10"/>
          </p:nvPr>
        </p:nvSpPr>
        <p:spPr/>
        <p:txBody>
          <a:bodyPr/>
          <a:lstStyle/>
          <a:p>
            <a:r>
              <a:rPr lang="hu-HU"/>
              <a:t>SMC 2016</a:t>
            </a:r>
          </a:p>
        </p:txBody>
      </p:sp>
      <p:sp>
        <p:nvSpPr>
          <p:cNvPr id="8" name="Dia számának helye 7"/>
          <p:cNvSpPr>
            <a:spLocks noGrp="1"/>
          </p:cNvSpPr>
          <p:nvPr>
            <p:ph type="sldNum" sz="quarter" idx="12"/>
          </p:nvPr>
        </p:nvSpPr>
        <p:spPr/>
        <p:txBody>
          <a:bodyPr/>
          <a:lstStyle/>
          <a:p>
            <a:fld id="{932329D7-9B0B-443B-B401-1C07E271764B}" type="slidenum">
              <a:rPr lang="hu-HU" smtClean="0"/>
              <a:pPr/>
              <a:t>14</a:t>
            </a:fld>
            <a:endParaRPr lang="hu-HU"/>
          </a:p>
        </p:txBody>
      </p:sp>
      <p:sp>
        <p:nvSpPr>
          <p:cNvPr id="9" name="Élőláb helye 8"/>
          <p:cNvSpPr>
            <a:spLocks noGrp="1"/>
          </p:cNvSpPr>
          <p:nvPr>
            <p:ph type="ftr" sz="quarter" idx="11"/>
          </p:nvPr>
        </p:nvSpPr>
        <p:spPr/>
        <p:txBody>
          <a:bodyP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additive="base">
                                        <p:cTn id="3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706090"/>
          </a:xfrm>
        </p:spPr>
        <p:txBody>
          <a:bodyPr>
            <a:normAutofit fontScale="90000"/>
          </a:bodyPr>
          <a:lstStyle/>
          <a:p>
            <a:r>
              <a:rPr lang="hu-HU" dirty="0" err="1"/>
              <a:t>Conclusion</a:t>
            </a:r>
            <a:endParaRPr lang="hu-HU" dirty="0"/>
          </a:p>
        </p:txBody>
      </p:sp>
      <p:sp>
        <p:nvSpPr>
          <p:cNvPr id="3" name="Tartalom helye 2"/>
          <p:cNvSpPr>
            <a:spLocks noGrp="1"/>
          </p:cNvSpPr>
          <p:nvPr>
            <p:ph sz="half" idx="1"/>
          </p:nvPr>
        </p:nvSpPr>
        <p:spPr>
          <a:xfrm>
            <a:off x="107504" y="908720"/>
            <a:ext cx="6840760" cy="3744416"/>
          </a:xfrm>
        </p:spPr>
        <p:txBody>
          <a:bodyPr>
            <a:noAutofit/>
          </a:bodyPr>
          <a:lstStyle/>
          <a:p>
            <a:r>
              <a:rPr lang="en-US" sz="2200" dirty="0"/>
              <a:t>„Invention” of the electronic digital computer: </a:t>
            </a:r>
          </a:p>
          <a:p>
            <a:pPr lvl="1"/>
            <a:r>
              <a:rPr lang="en-US" sz="2200" dirty="0"/>
              <a:t>complex process with many players, </a:t>
            </a:r>
          </a:p>
          <a:p>
            <a:pPr lvl="1"/>
            <a:r>
              <a:rPr lang="en-US" sz="2200" dirty="0"/>
              <a:t>Neumann: logical design of the architecture (including stored program)</a:t>
            </a:r>
          </a:p>
          <a:p>
            <a:r>
              <a:rPr lang="en-US" sz="2200" dirty="0"/>
              <a:t>Still can be considered as basis of the modern world of computing, although with completely changed technologies, circum</a:t>
            </a:r>
            <a:r>
              <a:rPr lang="hu-HU" sz="2200" dirty="0"/>
              <a:t>s</a:t>
            </a:r>
            <a:r>
              <a:rPr lang="en-US" sz="2200" dirty="0" err="1"/>
              <a:t>tances</a:t>
            </a:r>
            <a:r>
              <a:rPr lang="en-US" sz="2200" dirty="0"/>
              <a:t> and applications </a:t>
            </a:r>
          </a:p>
          <a:p>
            <a:r>
              <a:rPr lang="en-US" sz="2200" dirty="0"/>
              <a:t>In his theoretical works - inspired by problems of computing – many significant ideas can be found, influencing present day research as well</a:t>
            </a:r>
            <a:endParaRPr lang="hu-HU" sz="2200" dirty="0"/>
          </a:p>
          <a:p>
            <a:pPr>
              <a:buNone/>
            </a:pPr>
            <a:endParaRPr lang="en-US" sz="2200" dirty="0"/>
          </a:p>
        </p:txBody>
      </p:sp>
      <p:pic>
        <p:nvPicPr>
          <p:cNvPr id="27650" name="Picture 2"/>
          <p:cNvPicPr>
            <a:picLocks noGrp="1" noChangeAspect="1" noChangeArrowheads="1"/>
          </p:cNvPicPr>
          <p:nvPr>
            <p:ph sz="half" idx="2"/>
          </p:nvPr>
        </p:nvPicPr>
        <p:blipFill>
          <a:blip r:embed="rId2" cstate="print"/>
          <a:srcRect/>
          <a:stretch>
            <a:fillRect/>
          </a:stretch>
        </p:blipFill>
        <p:spPr bwMode="auto">
          <a:xfrm>
            <a:off x="7034757" y="1340768"/>
            <a:ext cx="1955294" cy="2664296"/>
          </a:xfrm>
          <a:prstGeom prst="rect">
            <a:avLst/>
          </a:prstGeom>
          <a:noFill/>
          <a:ln w="9525">
            <a:noFill/>
            <a:miter lim="800000"/>
            <a:headEnd/>
            <a:tailEnd/>
          </a:ln>
        </p:spPr>
      </p:pic>
      <p:sp>
        <p:nvSpPr>
          <p:cNvPr id="5" name="Szövegdoboz 4"/>
          <p:cNvSpPr txBox="1"/>
          <p:nvPr/>
        </p:nvSpPr>
        <p:spPr>
          <a:xfrm>
            <a:off x="7055768" y="3933056"/>
            <a:ext cx="2088232" cy="646331"/>
          </a:xfrm>
          <a:prstGeom prst="rect">
            <a:avLst/>
          </a:prstGeom>
          <a:noFill/>
        </p:spPr>
        <p:txBody>
          <a:bodyPr wrap="square" rtlCol="0">
            <a:spAutoFit/>
          </a:bodyPr>
          <a:lstStyle/>
          <a:p>
            <a:r>
              <a:rPr lang="hu-HU" dirty="0" err="1"/>
              <a:t>Not</a:t>
            </a:r>
            <a:r>
              <a:rPr lang="hu-HU" dirty="0"/>
              <a:t> </a:t>
            </a:r>
            <a:r>
              <a:rPr lang="hu-HU" dirty="0" err="1"/>
              <a:t>only</a:t>
            </a:r>
            <a:r>
              <a:rPr lang="hu-HU" dirty="0"/>
              <a:t> </a:t>
            </a:r>
            <a:r>
              <a:rPr lang="hu-HU" dirty="0" err="1"/>
              <a:t>the</a:t>
            </a:r>
            <a:r>
              <a:rPr lang="hu-HU" dirty="0"/>
              <a:t> </a:t>
            </a:r>
            <a:r>
              <a:rPr lang="hu-HU" dirty="0" err="1"/>
              <a:t>root</a:t>
            </a:r>
            <a:r>
              <a:rPr lang="hu-HU" dirty="0"/>
              <a:t>, </a:t>
            </a:r>
            <a:r>
              <a:rPr lang="hu-HU" dirty="0" err="1"/>
              <a:t>but</a:t>
            </a:r>
            <a:r>
              <a:rPr lang="hu-HU" dirty="0"/>
              <a:t> </a:t>
            </a:r>
            <a:r>
              <a:rPr lang="hu-HU" dirty="0" err="1"/>
              <a:t>some</a:t>
            </a:r>
            <a:r>
              <a:rPr lang="hu-HU" dirty="0"/>
              <a:t> </a:t>
            </a:r>
            <a:r>
              <a:rPr lang="hu-HU" dirty="0" err="1"/>
              <a:t>leaves</a:t>
            </a:r>
            <a:r>
              <a:rPr lang="hu-HU" dirty="0"/>
              <a:t> </a:t>
            </a:r>
            <a:r>
              <a:rPr lang="hu-HU" dirty="0" err="1"/>
              <a:t>too</a:t>
            </a:r>
            <a:endParaRPr lang="en-US" dirty="0"/>
          </a:p>
        </p:txBody>
      </p:sp>
      <p:sp>
        <p:nvSpPr>
          <p:cNvPr id="6" name="Dátum helye 5"/>
          <p:cNvSpPr>
            <a:spLocks noGrp="1"/>
          </p:cNvSpPr>
          <p:nvPr>
            <p:ph type="dt" sz="half" idx="10"/>
          </p:nvPr>
        </p:nvSpPr>
        <p:spPr/>
        <p:txBody>
          <a:bodyPr/>
          <a:lstStyle/>
          <a:p>
            <a:r>
              <a:rPr lang="hu-HU"/>
              <a:t>SMC 2016</a:t>
            </a:r>
          </a:p>
        </p:txBody>
      </p:sp>
      <p:sp>
        <p:nvSpPr>
          <p:cNvPr id="7" name="Dia számának helye 6"/>
          <p:cNvSpPr>
            <a:spLocks noGrp="1"/>
          </p:cNvSpPr>
          <p:nvPr>
            <p:ph type="sldNum" sz="quarter" idx="12"/>
          </p:nvPr>
        </p:nvSpPr>
        <p:spPr/>
        <p:txBody>
          <a:bodyPr/>
          <a:lstStyle/>
          <a:p>
            <a:fld id="{932329D7-9B0B-443B-B401-1C07E271764B}" type="slidenum">
              <a:rPr lang="hu-HU" smtClean="0"/>
              <a:pPr/>
              <a:t>15</a:t>
            </a:fld>
            <a:endParaRPr lang="hu-HU"/>
          </a:p>
        </p:txBody>
      </p:sp>
      <p:sp>
        <p:nvSpPr>
          <p:cNvPr id="8" name="Élőláb helye 7"/>
          <p:cNvSpPr>
            <a:spLocks noGrp="1"/>
          </p:cNvSpPr>
          <p:nvPr>
            <p:ph type="ftr" sz="quarter" idx="11"/>
          </p:nvPr>
        </p:nvSpPr>
        <p:spPr/>
        <p:txBody>
          <a:bodyPr/>
          <a:lstStyle/>
          <a:p>
            <a:endParaRPr lang="hu-HU"/>
          </a:p>
        </p:txBody>
      </p:sp>
      <p:sp>
        <p:nvSpPr>
          <p:cNvPr id="9" name="Szövegdoboz 8"/>
          <p:cNvSpPr txBox="1"/>
          <p:nvPr/>
        </p:nvSpPr>
        <p:spPr>
          <a:xfrm>
            <a:off x="0" y="4725144"/>
            <a:ext cx="8424936" cy="1615827"/>
          </a:xfrm>
          <a:prstGeom prst="rect">
            <a:avLst/>
          </a:prstGeom>
          <a:noFill/>
        </p:spPr>
        <p:txBody>
          <a:bodyPr wrap="square" rtlCol="0">
            <a:spAutoFit/>
          </a:bodyPr>
          <a:lstStyle/>
          <a:p>
            <a:pPr marL="342000" indent="-342000">
              <a:buFont typeface="Arial" pitchFamily="34" charset="0"/>
              <a:buChar char="•"/>
            </a:pPr>
            <a:r>
              <a:rPr lang="hu-HU" sz="2200" dirty="0" err="1"/>
              <a:t>Last</a:t>
            </a:r>
            <a:r>
              <a:rPr lang="hu-HU" sz="2200" dirty="0"/>
              <a:t> </a:t>
            </a:r>
            <a:r>
              <a:rPr lang="hu-HU" sz="2200" dirty="0" err="1"/>
              <a:t>works</a:t>
            </a:r>
            <a:r>
              <a:rPr lang="hu-HU" sz="2200" dirty="0"/>
              <a:t> of Neumann </a:t>
            </a:r>
            <a:r>
              <a:rPr lang="hu-HU" sz="2200" dirty="0" err="1"/>
              <a:t>might</a:t>
            </a:r>
            <a:r>
              <a:rPr lang="hu-HU" sz="2200" dirty="0"/>
              <a:t> be </a:t>
            </a:r>
            <a:r>
              <a:rPr lang="hu-HU" sz="2200" dirty="0" err="1"/>
              <a:t>seen</a:t>
            </a:r>
            <a:r>
              <a:rPr lang="hu-HU" sz="2200" dirty="0"/>
              <a:t> </a:t>
            </a:r>
            <a:r>
              <a:rPr lang="hu-HU" sz="2200" dirty="0" err="1"/>
              <a:t>as</a:t>
            </a:r>
            <a:r>
              <a:rPr lang="hu-HU" sz="2200" dirty="0"/>
              <a:t> building </a:t>
            </a:r>
            <a:r>
              <a:rPr lang="hu-HU" sz="2200" dirty="0" err="1"/>
              <a:t>blocks</a:t>
            </a:r>
            <a:r>
              <a:rPr lang="hu-HU" sz="2200" dirty="0"/>
              <a:t> of a </a:t>
            </a:r>
            <a:r>
              <a:rPr lang="hu-HU" sz="2200" b="1" dirty="0" err="1"/>
              <a:t>general</a:t>
            </a:r>
            <a:r>
              <a:rPr lang="hu-HU" sz="2200" b="1" dirty="0"/>
              <a:t>, </a:t>
            </a:r>
            <a:r>
              <a:rPr lang="hu-HU" sz="2200" b="1" dirty="0" err="1"/>
              <a:t>mathematical</a:t>
            </a:r>
            <a:r>
              <a:rPr lang="hu-HU" sz="2200" b="1" dirty="0"/>
              <a:t> </a:t>
            </a:r>
            <a:r>
              <a:rPr lang="hu-HU" sz="2200" b="1" dirty="0" err="1"/>
              <a:t>theory</a:t>
            </a:r>
            <a:r>
              <a:rPr lang="hu-HU" sz="2200" b="1" dirty="0"/>
              <a:t> </a:t>
            </a:r>
            <a:r>
              <a:rPr lang="hu-HU" sz="2200" dirty="0"/>
              <a:t>of automata (and </a:t>
            </a:r>
            <a:r>
              <a:rPr lang="hu-HU" sz="2200" dirty="0" err="1"/>
              <a:t>computing</a:t>
            </a:r>
            <a:r>
              <a:rPr lang="hu-HU" sz="2200" dirty="0"/>
              <a:t>), </a:t>
            </a:r>
            <a:r>
              <a:rPr lang="hu-HU" sz="2200" dirty="0" err="1"/>
              <a:t>which</a:t>
            </a:r>
            <a:r>
              <a:rPr lang="hu-HU" sz="2200" dirty="0"/>
              <a:t> </a:t>
            </a:r>
            <a:r>
              <a:rPr lang="hu-HU" sz="2200" dirty="0" err="1"/>
              <a:t>really</a:t>
            </a:r>
            <a:r>
              <a:rPr lang="hu-HU" sz="2200" dirty="0"/>
              <a:t> </a:t>
            </a:r>
            <a:r>
              <a:rPr lang="hu-HU" sz="2200" dirty="0" err="1"/>
              <a:t>can</a:t>
            </a:r>
            <a:r>
              <a:rPr lang="hu-HU" sz="2200" dirty="0"/>
              <a:t> </a:t>
            </a:r>
            <a:r>
              <a:rPr lang="hu-HU" sz="2200" dirty="0" err="1"/>
              <a:t>pretend</a:t>
            </a:r>
            <a:r>
              <a:rPr lang="hu-HU" sz="2200" dirty="0"/>
              <a:t> </a:t>
            </a:r>
            <a:r>
              <a:rPr lang="hu-HU" sz="2200" dirty="0" err="1"/>
              <a:t>to</a:t>
            </a:r>
            <a:r>
              <a:rPr lang="hu-HU" sz="2200" dirty="0"/>
              <a:t> </a:t>
            </a:r>
            <a:r>
              <a:rPr lang="hu-HU" sz="2200" dirty="0" err="1"/>
              <a:t>the</a:t>
            </a:r>
            <a:r>
              <a:rPr lang="hu-HU" sz="2200" dirty="0"/>
              <a:t> </a:t>
            </a:r>
            <a:r>
              <a:rPr lang="hu-HU" sz="2200" dirty="0" err="1"/>
              <a:t>title</a:t>
            </a:r>
            <a:r>
              <a:rPr lang="hu-HU" sz="2200" dirty="0"/>
              <a:t> of</a:t>
            </a:r>
          </a:p>
          <a:p>
            <a:pPr algn="ctr">
              <a:spcBef>
                <a:spcPts val="600"/>
              </a:spcBef>
            </a:pPr>
            <a:r>
              <a:rPr lang="en-US" sz="2800" dirty="0"/>
              <a:t>“A theory that transformed the world</a:t>
            </a:r>
            <a:r>
              <a:rPr lang="hu-HU" sz="2800" dirty="0"/>
              <a:t> </a:t>
            </a:r>
            <a:r>
              <a:rPr lang="en-US" sz="2800" dirty="0"/>
              <a:t>to a Cyberspace”</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6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 calcmode="lin" valueType="num">
                                      <p:cBhvr additive="base">
                                        <p:cTn id="39"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1" end="1"/>
                                            </p:txEl>
                                          </p:spTgt>
                                        </p:tgtEl>
                                        <p:attrNameLst>
                                          <p:attrName>style.visibility</p:attrName>
                                        </p:attrNameLst>
                                      </p:cBhvr>
                                      <p:to>
                                        <p:strVal val="visible"/>
                                      </p:to>
                                    </p:set>
                                    <p:anim calcmode="lin" valueType="num">
                                      <p:cBhvr additive="base">
                                        <p:cTn id="4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a:t>Thank</a:t>
            </a:r>
            <a:r>
              <a:rPr lang="hu-HU" dirty="0"/>
              <a:t> </a:t>
            </a:r>
            <a:r>
              <a:rPr lang="hu-HU" dirty="0" err="1"/>
              <a:t>you</a:t>
            </a:r>
            <a:r>
              <a:rPr lang="hu-HU" dirty="0"/>
              <a:t> </a:t>
            </a:r>
            <a:r>
              <a:rPr lang="hu-HU" dirty="0" err="1"/>
              <a:t>for</a:t>
            </a:r>
            <a:r>
              <a:rPr lang="hu-HU" dirty="0"/>
              <a:t> </a:t>
            </a:r>
            <a:r>
              <a:rPr lang="hu-HU" dirty="0" err="1"/>
              <a:t>your</a:t>
            </a:r>
            <a:r>
              <a:rPr lang="hu-HU" dirty="0"/>
              <a:t> </a:t>
            </a:r>
            <a:r>
              <a:rPr lang="hu-HU" dirty="0" err="1"/>
              <a:t>attention</a:t>
            </a:r>
            <a:r>
              <a:rPr lang="hu-HU" dirty="0"/>
              <a:t> !</a:t>
            </a:r>
            <a:endParaRPr lang="en-US" dirty="0"/>
          </a:p>
        </p:txBody>
      </p:sp>
      <p:sp>
        <p:nvSpPr>
          <p:cNvPr id="3" name="Alcím 2"/>
          <p:cNvSpPr>
            <a:spLocks noGrp="1"/>
          </p:cNvSpPr>
          <p:nvPr>
            <p:ph type="subTitle" idx="1"/>
          </p:nvPr>
        </p:nvSpPr>
        <p:spPr>
          <a:xfrm>
            <a:off x="685800" y="3600450"/>
            <a:ext cx="8134672" cy="1752600"/>
          </a:xfrm>
        </p:spPr>
        <p:txBody>
          <a:bodyPr>
            <a:normAutofit fontScale="92500" lnSpcReduction="20000"/>
          </a:bodyPr>
          <a:lstStyle/>
          <a:p>
            <a:r>
              <a:rPr lang="hu-HU" dirty="0">
                <a:hlinkClick r:id="rId2"/>
              </a:rPr>
              <a:t>http://itf2.njszt.hu/objectum/Neumann_SMC2016</a:t>
            </a:r>
            <a:endParaRPr lang="hu-HU" dirty="0"/>
          </a:p>
          <a:p>
            <a:endParaRPr lang="hu-HU" dirty="0"/>
          </a:p>
          <a:p>
            <a:r>
              <a:rPr lang="en-US" dirty="0">
                <a:hlinkClick r:id="rId3"/>
              </a:rPr>
              <a:t>https://www.academia.edu/35388326/John_von_Neumann_in_Computer_Science</a:t>
            </a:r>
            <a:endParaRPr lang="en-US" dirty="0"/>
          </a:p>
        </p:txBody>
      </p:sp>
      <p:sp>
        <p:nvSpPr>
          <p:cNvPr id="4" name="Dátum helye 3"/>
          <p:cNvSpPr>
            <a:spLocks noGrp="1"/>
          </p:cNvSpPr>
          <p:nvPr>
            <p:ph type="dt" sz="half" idx="10"/>
          </p:nvPr>
        </p:nvSpPr>
        <p:spPr>
          <a:xfrm>
            <a:off x="457200" y="6356350"/>
            <a:ext cx="1090464" cy="365125"/>
          </a:xfrm>
        </p:spPr>
        <p:txBody>
          <a:bodyPr/>
          <a:lstStyle/>
          <a:p>
            <a:r>
              <a:rPr lang="hu-HU" sz="1400" b="1" dirty="0"/>
              <a:t>SMC 2016</a:t>
            </a:r>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932329D7-9B0B-443B-B401-1C07E271764B}" type="slidenum">
              <a:rPr lang="hu-HU" smtClean="0"/>
              <a:pPr/>
              <a:t>16</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2771800" y="-27384"/>
            <a:ext cx="4248599" cy="461665"/>
          </a:xfrm>
          <a:prstGeom prst="rect">
            <a:avLst/>
          </a:prstGeom>
          <a:noFill/>
        </p:spPr>
        <p:txBody>
          <a:bodyPr wrap="none" rtlCol="0">
            <a:spAutoFit/>
          </a:bodyPr>
          <a:lstStyle/>
          <a:p>
            <a:r>
              <a:rPr lang="hu-HU" sz="2400" b="1" dirty="0"/>
              <a:t>John von Neumann (1903-1957)</a:t>
            </a:r>
            <a:endParaRPr lang="en-US" sz="2400" b="1" dirty="0"/>
          </a:p>
        </p:txBody>
      </p:sp>
      <p:sp>
        <p:nvSpPr>
          <p:cNvPr id="7" name="Dátum helye 6"/>
          <p:cNvSpPr>
            <a:spLocks noGrp="1"/>
          </p:cNvSpPr>
          <p:nvPr>
            <p:ph type="dt" sz="half" idx="10"/>
          </p:nvPr>
        </p:nvSpPr>
        <p:spPr>
          <a:xfrm>
            <a:off x="457200" y="6520259"/>
            <a:ext cx="2133600" cy="365125"/>
          </a:xfrm>
        </p:spPr>
        <p:txBody>
          <a:bodyPr/>
          <a:lstStyle/>
          <a:p>
            <a:r>
              <a:rPr lang="hu-HU" sz="1400" b="1" dirty="0"/>
              <a:t>SMC 2016</a:t>
            </a:r>
          </a:p>
        </p:txBody>
      </p:sp>
      <p:sp>
        <p:nvSpPr>
          <p:cNvPr id="8" name="Dia számának helye 7"/>
          <p:cNvSpPr>
            <a:spLocks noGrp="1"/>
          </p:cNvSpPr>
          <p:nvPr>
            <p:ph type="sldNum" sz="quarter" idx="11"/>
          </p:nvPr>
        </p:nvSpPr>
        <p:spPr>
          <a:xfrm>
            <a:off x="6553200" y="6520259"/>
            <a:ext cx="2133600" cy="365125"/>
          </a:xfrm>
        </p:spPr>
        <p:txBody>
          <a:bodyPr/>
          <a:lstStyle/>
          <a:p>
            <a:fld id="{4C6D3A5E-7ECE-4E07-8232-8C17C93EEF86}" type="slidenum">
              <a:rPr lang="hu-HU" smtClean="0"/>
              <a:pPr/>
              <a:t>2</a:t>
            </a:fld>
            <a:endParaRPr lang="hu-HU" dirty="0"/>
          </a:p>
        </p:txBody>
      </p:sp>
      <p:sp>
        <p:nvSpPr>
          <p:cNvPr id="15" name="Élőláb helye 14"/>
          <p:cNvSpPr>
            <a:spLocks noGrp="1"/>
          </p:cNvSpPr>
          <p:nvPr>
            <p:ph type="ftr" sz="quarter" idx="12"/>
          </p:nvPr>
        </p:nvSpPr>
        <p:spPr/>
        <p:txBody>
          <a:bodyPr/>
          <a:lstStyle/>
          <a:p>
            <a:endParaRPr lang="hu-HU" dirty="0"/>
          </a:p>
        </p:txBody>
      </p:sp>
      <p:pic>
        <p:nvPicPr>
          <p:cNvPr id="7174" name="Picture 6"/>
          <p:cNvPicPr>
            <a:picLocks noChangeAspect="1" noChangeArrowheads="1"/>
          </p:cNvPicPr>
          <p:nvPr/>
        </p:nvPicPr>
        <p:blipFill>
          <a:blip r:embed="rId2" cstate="print"/>
          <a:srcRect/>
          <a:stretch>
            <a:fillRect/>
          </a:stretch>
        </p:blipFill>
        <p:spPr bwMode="auto">
          <a:xfrm>
            <a:off x="179512" y="422386"/>
            <a:ext cx="8834526" cy="617496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err="1"/>
              <a:t>Three</a:t>
            </a:r>
            <a:r>
              <a:rPr lang="hu-HU"/>
              <a:t> </a:t>
            </a:r>
            <a:r>
              <a:rPr lang="hu-HU" err="1"/>
              <a:t>periods</a:t>
            </a:r>
            <a:endParaRPr lang="hu-HU"/>
          </a:p>
        </p:txBody>
      </p:sp>
      <p:sp>
        <p:nvSpPr>
          <p:cNvPr id="3" name="Tartalom helye 2"/>
          <p:cNvSpPr>
            <a:spLocks noGrp="1"/>
          </p:cNvSpPr>
          <p:nvPr>
            <p:ph idx="1"/>
          </p:nvPr>
        </p:nvSpPr>
        <p:spPr>
          <a:xfrm>
            <a:off x="457200" y="1960240"/>
            <a:ext cx="4618856" cy="4205064"/>
          </a:xfrm>
        </p:spPr>
        <p:txBody>
          <a:bodyPr>
            <a:noAutofit/>
          </a:bodyPr>
          <a:lstStyle/>
          <a:p>
            <a:pPr marL="571500" indent="-571500">
              <a:buFont typeface="+mj-lt"/>
              <a:buAutoNum type="romanUcPeriod"/>
            </a:pPr>
            <a:r>
              <a:rPr lang="hu-HU" sz="2800" u="sng" dirty="0" err="1"/>
              <a:t>Study</a:t>
            </a:r>
            <a:r>
              <a:rPr lang="hu-HU" sz="2800" u="sng" dirty="0"/>
              <a:t> </a:t>
            </a:r>
            <a:r>
              <a:rPr lang="hu-HU" sz="2800" dirty="0"/>
              <a:t>(1903-26)</a:t>
            </a:r>
          </a:p>
          <a:p>
            <a:pPr marL="1028700" lvl="1" indent="-571500">
              <a:buNone/>
            </a:pPr>
            <a:r>
              <a:rPr lang="hu-HU" dirty="0"/>
              <a:t>Budapest, Berlin, </a:t>
            </a:r>
            <a:r>
              <a:rPr lang="hu-HU" dirty="0" err="1"/>
              <a:t>Zurich</a:t>
            </a:r>
            <a:endParaRPr lang="hu-HU" dirty="0"/>
          </a:p>
          <a:p>
            <a:pPr marL="571500" indent="-571500">
              <a:buFont typeface="+mj-lt"/>
              <a:buAutoNum type="romanUcPeriod"/>
            </a:pPr>
            <a:r>
              <a:rPr lang="hu-HU" sz="2800" u="sng" dirty="0"/>
              <a:t>„</a:t>
            </a:r>
            <a:r>
              <a:rPr lang="hu-HU" sz="2800" u="sng" dirty="0" err="1"/>
              <a:t>Ivory</a:t>
            </a:r>
            <a:r>
              <a:rPr lang="hu-HU" sz="2800" u="sng" dirty="0"/>
              <a:t> </a:t>
            </a:r>
            <a:r>
              <a:rPr lang="hu-HU" sz="2800" u="sng" dirty="0" err="1"/>
              <a:t>tower</a:t>
            </a:r>
            <a:r>
              <a:rPr lang="hu-HU" sz="2800" u="sng" dirty="0"/>
              <a:t>” </a:t>
            </a:r>
            <a:r>
              <a:rPr lang="hu-HU" sz="2800" dirty="0"/>
              <a:t>(1927-38)</a:t>
            </a:r>
          </a:p>
          <a:p>
            <a:pPr marL="1028700" lvl="1" indent="-571500">
              <a:buNone/>
            </a:pPr>
            <a:r>
              <a:rPr lang="hu-HU" dirty="0"/>
              <a:t>Berlin, Hamburg, </a:t>
            </a:r>
            <a:r>
              <a:rPr lang="hu-HU" dirty="0" err="1"/>
              <a:t>Gottingen</a:t>
            </a:r>
            <a:r>
              <a:rPr lang="hu-HU" dirty="0"/>
              <a:t> </a:t>
            </a:r>
            <a:r>
              <a:rPr lang="hu-HU" dirty="0">
                <a:sym typeface="Wingdings" pitchFamily="2" charset="2"/>
              </a:rPr>
              <a:t> Princeton</a:t>
            </a:r>
            <a:endParaRPr lang="hu-HU" dirty="0"/>
          </a:p>
          <a:p>
            <a:pPr marL="571500" indent="-571500">
              <a:buFont typeface="+mj-lt"/>
              <a:buAutoNum type="romanUcPeriod"/>
            </a:pPr>
            <a:r>
              <a:rPr lang="hu-HU" sz="2800" u="sng" dirty="0"/>
              <a:t>„Man of </a:t>
            </a:r>
            <a:r>
              <a:rPr lang="hu-HU" sz="2800" u="sng" dirty="0" err="1"/>
              <a:t>action</a:t>
            </a:r>
            <a:r>
              <a:rPr lang="hu-HU" sz="2800" u="sng" dirty="0"/>
              <a:t>” </a:t>
            </a:r>
            <a:r>
              <a:rPr lang="hu-HU" sz="2800" dirty="0"/>
              <a:t>(1939-57)</a:t>
            </a:r>
          </a:p>
          <a:p>
            <a:pPr marL="1028700" lvl="1" indent="-571500">
              <a:buNone/>
            </a:pPr>
            <a:r>
              <a:rPr lang="hu-HU" dirty="0"/>
              <a:t>Princeton, Los </a:t>
            </a:r>
            <a:r>
              <a:rPr lang="hu-HU" dirty="0" err="1"/>
              <a:t>Alamos</a:t>
            </a:r>
            <a:r>
              <a:rPr lang="hu-HU" dirty="0"/>
              <a:t>, …. Washington</a:t>
            </a:r>
          </a:p>
        </p:txBody>
      </p:sp>
      <p:sp>
        <p:nvSpPr>
          <p:cNvPr id="7" name="Szövegdoboz 6"/>
          <p:cNvSpPr txBox="1"/>
          <p:nvPr/>
        </p:nvSpPr>
        <p:spPr>
          <a:xfrm>
            <a:off x="5220072" y="2759437"/>
            <a:ext cx="3672407" cy="3477875"/>
          </a:xfrm>
          <a:prstGeom prst="rect">
            <a:avLst/>
          </a:prstGeom>
          <a:noFill/>
          <a:ln>
            <a:solidFill>
              <a:schemeClr val="tx1"/>
            </a:solidFill>
          </a:ln>
        </p:spPr>
        <p:txBody>
          <a:bodyPr wrap="square" rtlCol="0">
            <a:spAutoFit/>
          </a:bodyPr>
          <a:lstStyle/>
          <a:p>
            <a:r>
              <a:rPr lang="en-US" sz="2000"/>
              <a:t>"</a:t>
            </a:r>
            <a:r>
              <a:rPr lang="en-US" sz="2000" i="1"/>
              <a:t>...my father led a double life: as a commanding figure in the ivory tower of pure science, and as a man of action, in constant demand as an advisor, consultant and decision-maker in the long struggle to insure that the United States would be triumphant in both the hot and the cold wars that together dominated the half century from 1939 until 1989</a:t>
            </a:r>
            <a:r>
              <a:rPr lang="en-US" sz="2000"/>
              <a:t>."</a:t>
            </a:r>
            <a:endParaRPr lang="hu-HU" sz="2000"/>
          </a:p>
        </p:txBody>
      </p:sp>
      <p:pic>
        <p:nvPicPr>
          <p:cNvPr id="9" name="Kép 8" descr="Marina.png"/>
          <p:cNvPicPr/>
          <p:nvPr/>
        </p:nvPicPr>
        <p:blipFill>
          <a:blip r:embed="rId2" cstate="print"/>
          <a:stretch>
            <a:fillRect/>
          </a:stretch>
        </p:blipFill>
        <p:spPr>
          <a:xfrm>
            <a:off x="5324202" y="2001614"/>
            <a:ext cx="615950" cy="660400"/>
          </a:xfrm>
          <a:prstGeom prst="rect">
            <a:avLst/>
          </a:prstGeom>
        </p:spPr>
      </p:pic>
      <p:sp>
        <p:nvSpPr>
          <p:cNvPr id="10" name="Szövegdoboz 9"/>
          <p:cNvSpPr txBox="1"/>
          <p:nvPr/>
        </p:nvSpPr>
        <p:spPr>
          <a:xfrm>
            <a:off x="5868144" y="2073622"/>
            <a:ext cx="2160240" cy="646331"/>
          </a:xfrm>
          <a:prstGeom prst="rect">
            <a:avLst/>
          </a:prstGeom>
          <a:noFill/>
        </p:spPr>
        <p:txBody>
          <a:bodyPr wrap="square" rtlCol="0">
            <a:spAutoFit/>
          </a:bodyPr>
          <a:lstStyle/>
          <a:p>
            <a:r>
              <a:rPr lang="hu-HU" u="sng" dirty="0"/>
              <a:t>Marina von </a:t>
            </a:r>
            <a:r>
              <a:rPr lang="hu-HU" u="sng" dirty="0" err="1"/>
              <a:t>Neumann.Whitman</a:t>
            </a:r>
            <a:r>
              <a:rPr lang="hu-HU" u="sng" dirty="0"/>
              <a:t>:</a:t>
            </a:r>
            <a:endParaRPr lang="hu-HU" dirty="0"/>
          </a:p>
        </p:txBody>
      </p:sp>
      <p:pic>
        <p:nvPicPr>
          <p:cNvPr id="8" name="Kép 7" descr="MvN_inf.jpg"/>
          <p:cNvPicPr>
            <a:picLocks noChangeAspect="1"/>
          </p:cNvPicPr>
          <p:nvPr/>
        </p:nvPicPr>
        <p:blipFill>
          <a:blip r:embed="rId3" cstate="print"/>
          <a:stretch>
            <a:fillRect/>
          </a:stretch>
        </p:blipFill>
        <p:spPr>
          <a:xfrm>
            <a:off x="7285052" y="116632"/>
            <a:ext cx="1391404" cy="1983076"/>
          </a:xfrm>
          <a:prstGeom prst="rect">
            <a:avLst/>
          </a:prstGeom>
        </p:spPr>
      </p:pic>
      <p:sp>
        <p:nvSpPr>
          <p:cNvPr id="11" name="Dátum helye 10"/>
          <p:cNvSpPr>
            <a:spLocks noGrp="1"/>
          </p:cNvSpPr>
          <p:nvPr>
            <p:ph type="dt" sz="half" idx="10"/>
          </p:nvPr>
        </p:nvSpPr>
        <p:spPr/>
        <p:txBody>
          <a:bodyPr/>
          <a:lstStyle/>
          <a:p>
            <a:r>
              <a:rPr lang="hu-HU" sz="1400" b="1" dirty="0"/>
              <a:t>SMC 2016</a:t>
            </a:r>
          </a:p>
        </p:txBody>
      </p:sp>
      <p:sp>
        <p:nvSpPr>
          <p:cNvPr id="12" name="Dia számának helye 11"/>
          <p:cNvSpPr>
            <a:spLocks noGrp="1"/>
          </p:cNvSpPr>
          <p:nvPr>
            <p:ph type="sldNum" sz="quarter" idx="12"/>
          </p:nvPr>
        </p:nvSpPr>
        <p:spPr/>
        <p:txBody>
          <a:bodyPr/>
          <a:lstStyle/>
          <a:p>
            <a:fld id="{932329D7-9B0B-443B-B401-1C07E271764B}" type="slidenum">
              <a:rPr lang="hu-HU" smtClean="0"/>
              <a:pPr/>
              <a:t>3</a:t>
            </a:fld>
            <a:endParaRPr lang="hu-HU"/>
          </a:p>
        </p:txBody>
      </p:sp>
      <p:sp>
        <p:nvSpPr>
          <p:cNvPr id="13" name="Élőláb helye 12"/>
          <p:cNvSpPr>
            <a:spLocks noGrp="1"/>
          </p:cNvSpPr>
          <p:nvPr>
            <p:ph type="ftr" sz="quarter" idx="11"/>
          </p:nvPr>
        </p:nvSpPr>
        <p:spPr/>
        <p:txBody>
          <a:bodyP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I. </a:t>
            </a:r>
            <a:r>
              <a:rPr lang="hu-HU" dirty="0" err="1"/>
              <a:t>Study</a:t>
            </a:r>
            <a:endParaRPr lang="hu-HU" dirty="0"/>
          </a:p>
        </p:txBody>
      </p:sp>
      <p:sp>
        <p:nvSpPr>
          <p:cNvPr id="4" name="Tartalom helye 3"/>
          <p:cNvSpPr>
            <a:spLocks noGrp="1"/>
          </p:cNvSpPr>
          <p:nvPr>
            <p:ph sz="half" idx="2"/>
          </p:nvPr>
        </p:nvSpPr>
        <p:spPr>
          <a:xfrm>
            <a:off x="3707904" y="1556792"/>
            <a:ext cx="5184576" cy="4968552"/>
          </a:xfrm>
        </p:spPr>
        <p:txBody>
          <a:bodyPr>
            <a:normAutofit fontScale="85000" lnSpcReduction="20000"/>
          </a:bodyPr>
          <a:lstStyle/>
          <a:p>
            <a:r>
              <a:rPr lang="en-US" dirty="0"/>
              <a:t>Rich banker family, received nobility patent in 1913 („von…”)</a:t>
            </a:r>
          </a:p>
          <a:p>
            <a:r>
              <a:rPr lang="en-US" dirty="0"/>
              <a:t>Early talent (not only in math)</a:t>
            </a:r>
          </a:p>
          <a:p>
            <a:r>
              <a:rPr lang="en-US" dirty="0"/>
              <a:t>„</a:t>
            </a:r>
            <a:r>
              <a:rPr lang="en-US" dirty="0" err="1"/>
              <a:t>Fasor</a:t>
            </a:r>
            <a:r>
              <a:rPr lang="en-US" dirty="0"/>
              <a:t>” </a:t>
            </a:r>
            <a:r>
              <a:rPr lang="en-US" dirty="0" err="1"/>
              <a:t>Luthera</a:t>
            </a:r>
            <a:r>
              <a:rPr lang="hu-HU" dirty="0"/>
              <a:t>n</a:t>
            </a:r>
            <a:r>
              <a:rPr lang="en-US" dirty="0"/>
              <a:t> Gymnasium </a:t>
            </a:r>
            <a:br>
              <a:rPr lang="en-US" dirty="0"/>
            </a:br>
            <a:r>
              <a:rPr lang="en-US" dirty="0"/>
              <a:t>(also: </a:t>
            </a:r>
            <a:r>
              <a:rPr lang="en-US" i="1" dirty="0"/>
              <a:t>Wigner</a:t>
            </a:r>
            <a:r>
              <a:rPr lang="en-US" dirty="0"/>
              <a:t>, </a:t>
            </a:r>
            <a:r>
              <a:rPr lang="en-US" i="1" dirty="0" err="1"/>
              <a:t>Harsanyi</a:t>
            </a:r>
            <a:r>
              <a:rPr lang="en-US" dirty="0"/>
              <a:t>) </a:t>
            </a:r>
          </a:p>
          <a:p>
            <a:r>
              <a:rPr lang="en-US" dirty="0"/>
              <a:t>Excellent math. teacher: </a:t>
            </a:r>
            <a:r>
              <a:rPr lang="en-US" i="1" dirty="0"/>
              <a:t>Laszlo </a:t>
            </a:r>
            <a:r>
              <a:rPr lang="en-US" i="1" dirty="0" err="1"/>
              <a:t>Ratz</a:t>
            </a:r>
            <a:br>
              <a:rPr lang="en-US" dirty="0"/>
            </a:br>
            <a:r>
              <a:rPr lang="en-US" dirty="0"/>
              <a:t>(award for secondary school teachers!)</a:t>
            </a:r>
          </a:p>
          <a:p>
            <a:r>
              <a:rPr lang="en-US" dirty="0"/>
              <a:t>Tutoring by TU professors</a:t>
            </a:r>
          </a:p>
          <a:p>
            <a:r>
              <a:rPr lang="en-US" dirty="0"/>
              <a:t>Publication at age of 19, together with Prof. </a:t>
            </a:r>
            <a:r>
              <a:rPr lang="en-US" dirty="0" err="1"/>
              <a:t>Fekete</a:t>
            </a:r>
            <a:endParaRPr lang="en-US" dirty="0"/>
          </a:p>
          <a:p>
            <a:r>
              <a:rPr lang="en-US" dirty="0"/>
              <a:t>Studying chemistry in Berlin, Zurich, plus mathematics in Budapest</a:t>
            </a:r>
          </a:p>
          <a:p>
            <a:pPr>
              <a:buNone/>
            </a:pPr>
            <a:br>
              <a:rPr lang="hu-HU" sz="2400" dirty="0"/>
            </a:br>
            <a:endParaRPr lang="hu-HU" sz="2400" dirty="0"/>
          </a:p>
        </p:txBody>
      </p:sp>
      <p:sp>
        <p:nvSpPr>
          <p:cNvPr id="6" name="Téglalap 5"/>
          <p:cNvSpPr/>
          <p:nvPr/>
        </p:nvSpPr>
        <p:spPr>
          <a:xfrm>
            <a:off x="3635896" y="2348880"/>
            <a:ext cx="7200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p:cNvSpPr/>
          <p:nvPr/>
        </p:nvSpPr>
        <p:spPr>
          <a:xfrm>
            <a:off x="3347864" y="2276872"/>
            <a:ext cx="45719"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Dátum helye 8"/>
          <p:cNvSpPr>
            <a:spLocks noGrp="1"/>
          </p:cNvSpPr>
          <p:nvPr>
            <p:ph type="dt" sz="half" idx="10"/>
          </p:nvPr>
        </p:nvSpPr>
        <p:spPr/>
        <p:txBody>
          <a:bodyPr/>
          <a:lstStyle/>
          <a:p>
            <a:r>
              <a:rPr lang="hu-HU" dirty="0"/>
              <a:t>SMC 2016</a:t>
            </a:r>
          </a:p>
        </p:txBody>
      </p:sp>
      <p:sp>
        <p:nvSpPr>
          <p:cNvPr id="10" name="Dia számának helye 9"/>
          <p:cNvSpPr>
            <a:spLocks noGrp="1"/>
          </p:cNvSpPr>
          <p:nvPr>
            <p:ph type="sldNum" sz="quarter" idx="12"/>
          </p:nvPr>
        </p:nvSpPr>
        <p:spPr/>
        <p:txBody>
          <a:bodyPr/>
          <a:lstStyle/>
          <a:p>
            <a:fld id="{932329D7-9B0B-443B-B401-1C07E271764B}" type="slidenum">
              <a:rPr lang="hu-HU" smtClean="0"/>
              <a:pPr/>
              <a:t>4</a:t>
            </a:fld>
            <a:endParaRPr lang="hu-HU"/>
          </a:p>
        </p:txBody>
      </p:sp>
      <p:sp>
        <p:nvSpPr>
          <p:cNvPr id="11" name="Élőláb helye 10"/>
          <p:cNvSpPr>
            <a:spLocks noGrp="1"/>
          </p:cNvSpPr>
          <p:nvPr>
            <p:ph type="ftr" sz="quarter" idx="11"/>
          </p:nvPr>
        </p:nvSpPr>
        <p:spPr/>
        <p:txBody>
          <a:bodyPr/>
          <a:lstStyle/>
          <a:p>
            <a:endParaRPr lang="hu-HU"/>
          </a:p>
        </p:txBody>
      </p:sp>
      <p:pic>
        <p:nvPicPr>
          <p:cNvPr id="1032" name="Picture 8"/>
          <p:cNvPicPr>
            <a:picLocks noGrp="1" noChangeAspect="1" noChangeArrowheads="1"/>
          </p:cNvPicPr>
          <p:nvPr>
            <p:ph sz="half" idx="1"/>
          </p:nvPr>
        </p:nvPicPr>
        <p:blipFill>
          <a:blip r:embed="rId2" cstate="print"/>
          <a:srcRect/>
          <a:stretch>
            <a:fillRect/>
          </a:stretch>
        </p:blipFill>
        <p:spPr bwMode="auto">
          <a:xfrm>
            <a:off x="179512" y="1253332"/>
            <a:ext cx="3156718" cy="50559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55576" y="0"/>
            <a:ext cx="8229600" cy="1143000"/>
          </a:xfrm>
        </p:spPr>
        <p:txBody>
          <a:bodyPr/>
          <a:lstStyle/>
          <a:p>
            <a:r>
              <a:rPr lang="hu-HU" dirty="0"/>
              <a:t>II: „</a:t>
            </a:r>
            <a:r>
              <a:rPr lang="en-US" dirty="0"/>
              <a:t>Ivory tower</a:t>
            </a:r>
            <a:r>
              <a:rPr lang="hu-HU" dirty="0"/>
              <a:t>”</a:t>
            </a:r>
          </a:p>
        </p:txBody>
      </p:sp>
      <p:sp>
        <p:nvSpPr>
          <p:cNvPr id="4" name="Tartalom helye 3"/>
          <p:cNvSpPr>
            <a:spLocks noGrp="1"/>
          </p:cNvSpPr>
          <p:nvPr>
            <p:ph sz="half" idx="2"/>
          </p:nvPr>
        </p:nvSpPr>
        <p:spPr>
          <a:xfrm>
            <a:off x="4355976" y="1124744"/>
            <a:ext cx="4618856" cy="5257800"/>
          </a:xfrm>
        </p:spPr>
        <p:txBody>
          <a:bodyPr>
            <a:normAutofit fontScale="92500"/>
          </a:bodyPr>
          <a:lstStyle/>
          <a:p>
            <a:r>
              <a:rPr lang="en-US" sz="2400" dirty="0"/>
              <a:t>Teaching at Univ. Berlin (1926-28) and </a:t>
            </a:r>
            <a:r>
              <a:rPr lang="hu-HU" sz="2400" dirty="0"/>
              <a:t>Hamburg </a:t>
            </a:r>
            <a:r>
              <a:rPr lang="en-US" sz="2400" dirty="0"/>
              <a:t>(1929-30)</a:t>
            </a:r>
          </a:p>
          <a:p>
            <a:r>
              <a:rPr lang="hu-HU" sz="2400" dirty="0" err="1"/>
              <a:t>Fellowship</a:t>
            </a:r>
            <a:r>
              <a:rPr lang="hu-HU" sz="2400" dirty="0"/>
              <a:t> </a:t>
            </a:r>
            <a:r>
              <a:rPr lang="en-US" sz="2400" dirty="0"/>
              <a:t>to Gottingen, meeting Hilbert, Heisenberg</a:t>
            </a:r>
          </a:p>
          <a:p>
            <a:r>
              <a:rPr lang="en-US" sz="2400" dirty="0"/>
              <a:t>Leaving for US in 1930: Princeton Univ. </a:t>
            </a:r>
          </a:p>
          <a:p>
            <a:r>
              <a:rPr lang="en-US" sz="2400" dirty="0"/>
              <a:t>„Founding member” of  the Institute for Advanced Studies (IAS), together with Einstein and Gödel</a:t>
            </a:r>
          </a:p>
          <a:p>
            <a:r>
              <a:rPr lang="en-US" sz="2400" dirty="0"/>
              <a:t>Leading US mathematician with</a:t>
            </a:r>
            <a:r>
              <a:rPr lang="hu-HU" sz="2400" dirty="0"/>
              <a:t> </a:t>
            </a:r>
            <a:r>
              <a:rPr lang="hu-HU" sz="2400" dirty="0" err="1"/>
              <a:t>high</a:t>
            </a:r>
            <a:r>
              <a:rPr lang="en-US" sz="2400" dirty="0"/>
              <a:t> international reputation, member of US National Academy. </a:t>
            </a:r>
          </a:p>
          <a:p>
            <a:r>
              <a:rPr lang="en-US" sz="2400" dirty="0"/>
              <a:t>US citizenship in 1937 -&gt; start of military oriented activities</a:t>
            </a:r>
          </a:p>
          <a:p>
            <a:endParaRPr lang="hu-HU" sz="2400" dirty="0"/>
          </a:p>
        </p:txBody>
      </p:sp>
      <p:sp>
        <p:nvSpPr>
          <p:cNvPr id="5" name="Szövegdoboz 4"/>
          <p:cNvSpPr txBox="1"/>
          <p:nvPr/>
        </p:nvSpPr>
        <p:spPr>
          <a:xfrm>
            <a:off x="2938650" y="1916832"/>
            <a:ext cx="481222" cy="369332"/>
          </a:xfrm>
          <a:prstGeom prst="rect">
            <a:avLst/>
          </a:prstGeom>
          <a:noFill/>
        </p:spPr>
        <p:txBody>
          <a:bodyPr wrap="none" rtlCol="0">
            <a:spAutoFit/>
          </a:bodyPr>
          <a:lstStyle/>
          <a:p>
            <a:r>
              <a:rPr lang="hu-HU" dirty="0"/>
              <a:t>IAS</a:t>
            </a:r>
            <a:endParaRPr lang="en-US" dirty="0"/>
          </a:p>
        </p:txBody>
      </p:sp>
      <p:sp>
        <p:nvSpPr>
          <p:cNvPr id="17" name="Dátum helye 16"/>
          <p:cNvSpPr>
            <a:spLocks noGrp="1"/>
          </p:cNvSpPr>
          <p:nvPr>
            <p:ph type="dt" sz="half" idx="10"/>
          </p:nvPr>
        </p:nvSpPr>
        <p:spPr/>
        <p:txBody>
          <a:bodyPr/>
          <a:lstStyle/>
          <a:p>
            <a:r>
              <a:rPr lang="hu-HU" dirty="0"/>
              <a:t>SMC 2016</a:t>
            </a:r>
          </a:p>
        </p:txBody>
      </p:sp>
      <p:sp>
        <p:nvSpPr>
          <p:cNvPr id="18" name="Dia számának helye 17"/>
          <p:cNvSpPr>
            <a:spLocks noGrp="1"/>
          </p:cNvSpPr>
          <p:nvPr>
            <p:ph type="sldNum" sz="quarter" idx="12"/>
          </p:nvPr>
        </p:nvSpPr>
        <p:spPr/>
        <p:txBody>
          <a:bodyPr/>
          <a:lstStyle/>
          <a:p>
            <a:fld id="{932329D7-9B0B-443B-B401-1C07E271764B}" type="slidenum">
              <a:rPr lang="hu-HU" smtClean="0"/>
              <a:pPr/>
              <a:t>5</a:t>
            </a:fld>
            <a:endParaRPr lang="hu-HU"/>
          </a:p>
        </p:txBody>
      </p:sp>
      <p:sp>
        <p:nvSpPr>
          <p:cNvPr id="19" name="Élőláb helye 18"/>
          <p:cNvSpPr>
            <a:spLocks noGrp="1"/>
          </p:cNvSpPr>
          <p:nvPr>
            <p:ph type="ftr" sz="quarter" idx="11"/>
          </p:nvPr>
        </p:nvSpPr>
        <p:spPr/>
        <p:txBody>
          <a:bodyPr/>
          <a:lstStyle/>
          <a:p>
            <a:endParaRPr lang="hu-HU"/>
          </a:p>
        </p:txBody>
      </p:sp>
      <p:sp>
        <p:nvSpPr>
          <p:cNvPr id="12" name="Tartalom helye 11"/>
          <p:cNvSpPr>
            <a:spLocks noGrp="1"/>
          </p:cNvSpPr>
          <p:nvPr>
            <p:ph sz="half" idx="1"/>
          </p:nvPr>
        </p:nvSpPr>
        <p:spPr/>
        <p:txBody>
          <a:bodyPr/>
          <a:lstStyle/>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648518" y="962477"/>
            <a:ext cx="3131394" cy="522720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9392"/>
            <a:ext cx="8229600" cy="1143000"/>
          </a:xfrm>
        </p:spPr>
        <p:txBody>
          <a:bodyPr/>
          <a:lstStyle/>
          <a:p>
            <a:r>
              <a:rPr lang="hu-HU" dirty="0"/>
              <a:t>III. „Man of </a:t>
            </a:r>
            <a:r>
              <a:rPr lang="hu-HU" dirty="0" err="1"/>
              <a:t>action</a:t>
            </a:r>
            <a:r>
              <a:rPr lang="hu-HU" dirty="0"/>
              <a:t>”</a:t>
            </a:r>
          </a:p>
        </p:txBody>
      </p:sp>
      <p:sp>
        <p:nvSpPr>
          <p:cNvPr id="4" name="Tartalom helye 3"/>
          <p:cNvSpPr>
            <a:spLocks noGrp="1"/>
          </p:cNvSpPr>
          <p:nvPr>
            <p:ph sz="half" idx="2"/>
          </p:nvPr>
        </p:nvSpPr>
        <p:spPr>
          <a:xfrm>
            <a:off x="4139952" y="908720"/>
            <a:ext cx="5004048" cy="5256584"/>
          </a:xfrm>
        </p:spPr>
        <p:txBody>
          <a:bodyPr>
            <a:noAutofit/>
          </a:bodyPr>
          <a:lstStyle/>
          <a:p>
            <a:pPr marL="180000" indent="-180000">
              <a:spcBef>
                <a:spcPts val="0"/>
              </a:spcBef>
            </a:pPr>
            <a:r>
              <a:rPr lang="hu-HU" sz="2200" dirty="0"/>
              <a:t>A</a:t>
            </a:r>
            <a:r>
              <a:rPr lang="en-US" sz="2200" dirty="0" err="1"/>
              <a:t>dvisor</a:t>
            </a:r>
            <a:r>
              <a:rPr lang="en-US" sz="2200" dirty="0"/>
              <a:t> to several military institutions</a:t>
            </a:r>
          </a:p>
          <a:p>
            <a:pPr marL="504000" lvl="1">
              <a:lnSpc>
                <a:spcPct val="80000"/>
              </a:lnSpc>
              <a:spcBef>
                <a:spcPts val="0"/>
              </a:spcBef>
              <a:buNone/>
            </a:pPr>
            <a:r>
              <a:rPr lang="en-US" sz="2200" dirty="0"/>
              <a:t>Manhattan Project –</a:t>
            </a:r>
            <a:r>
              <a:rPr lang="hu-HU" sz="2200" dirty="0"/>
              <a:t>&gt;</a:t>
            </a:r>
            <a:r>
              <a:rPr lang="en-US" sz="2200" dirty="0"/>
              <a:t> Atomic Energy Commission</a:t>
            </a:r>
          </a:p>
          <a:p>
            <a:pPr marL="180000" indent="-180000">
              <a:spcBef>
                <a:spcPts val="0"/>
              </a:spcBef>
            </a:pPr>
            <a:r>
              <a:rPr lang="en-US" sz="2200" u="sng" dirty="0"/>
              <a:t>motivation</a:t>
            </a:r>
            <a:r>
              <a:rPr lang="en-US" sz="2200" dirty="0"/>
              <a:t>:</a:t>
            </a:r>
          </a:p>
          <a:p>
            <a:pPr marL="504000" lvl="1">
              <a:lnSpc>
                <a:spcPct val="80000"/>
              </a:lnSpc>
              <a:spcBef>
                <a:spcPts val="0"/>
              </a:spcBef>
            </a:pPr>
            <a:r>
              <a:rPr lang="en-US" sz="2200" dirty="0"/>
              <a:t> to help his new homeland again </a:t>
            </a:r>
            <a:r>
              <a:rPr lang="en-US" sz="2200" dirty="0" err="1"/>
              <a:t>nacism</a:t>
            </a:r>
            <a:r>
              <a:rPr lang="en-US" sz="2200" dirty="0"/>
              <a:t> and communism in WW-II and </a:t>
            </a:r>
            <a:r>
              <a:rPr lang="hu-HU" sz="2200" dirty="0" err="1"/>
              <a:t>the</a:t>
            </a:r>
            <a:r>
              <a:rPr lang="hu-HU" sz="2200" dirty="0"/>
              <a:t> </a:t>
            </a:r>
            <a:r>
              <a:rPr lang="en-US" sz="2200" dirty="0"/>
              <a:t>Cold War</a:t>
            </a:r>
          </a:p>
          <a:p>
            <a:pPr marL="180000" indent="-180000">
              <a:spcBef>
                <a:spcPts val="0"/>
              </a:spcBef>
            </a:pPr>
            <a:r>
              <a:rPr lang="en-US" sz="2200" u="sng" dirty="0"/>
              <a:t>scientific interest</a:t>
            </a:r>
            <a:r>
              <a:rPr lang="en-US" sz="2200" dirty="0"/>
              <a:t>:</a:t>
            </a:r>
          </a:p>
          <a:p>
            <a:pPr marL="504000" lvl="1">
              <a:lnSpc>
                <a:spcPct val="80000"/>
              </a:lnSpc>
              <a:spcBef>
                <a:spcPts val="0"/>
              </a:spcBef>
            </a:pPr>
            <a:r>
              <a:rPr lang="en-US" sz="2200" dirty="0"/>
              <a:t>theory of explosions, shock waves </a:t>
            </a:r>
            <a:br>
              <a:rPr lang="hu-HU" sz="2200" dirty="0"/>
            </a:br>
            <a:r>
              <a:rPr lang="en-US" sz="2200" dirty="0"/>
              <a:t>(-&gt; atomic bomb)</a:t>
            </a:r>
          </a:p>
          <a:p>
            <a:pPr marL="504000" lvl="1">
              <a:lnSpc>
                <a:spcPct val="80000"/>
              </a:lnSpc>
              <a:spcBef>
                <a:spcPts val="0"/>
              </a:spcBef>
            </a:pPr>
            <a:r>
              <a:rPr lang="en-US" sz="2200" dirty="0"/>
              <a:t>game theory  (-&gt;military strategy)</a:t>
            </a:r>
          </a:p>
          <a:p>
            <a:pPr marL="504000" lvl="1">
              <a:lnSpc>
                <a:spcPct val="80000"/>
              </a:lnSpc>
              <a:spcBef>
                <a:spcPts val="0"/>
              </a:spcBef>
              <a:buNone/>
            </a:pPr>
            <a:r>
              <a:rPr lang="en-US" sz="2200" dirty="0"/>
              <a:t>plus: „general problem solving wizard” </a:t>
            </a:r>
          </a:p>
          <a:p>
            <a:pPr marL="180000" indent="-180000">
              <a:spcBef>
                <a:spcPts val="600"/>
              </a:spcBef>
              <a:spcAft>
                <a:spcPts val="600"/>
              </a:spcAft>
            </a:pPr>
            <a:r>
              <a:rPr lang="en-US" sz="2200" dirty="0"/>
              <a:t>loss to pure science</a:t>
            </a:r>
          </a:p>
          <a:p>
            <a:pPr marL="180000" indent="0">
              <a:lnSpc>
                <a:spcPct val="80000"/>
              </a:lnSpc>
              <a:spcBef>
                <a:spcPts val="0"/>
              </a:spcBef>
              <a:buNone/>
            </a:pPr>
            <a:r>
              <a:rPr lang="en-US" sz="2000" dirty="0"/>
              <a:t>          „</a:t>
            </a:r>
            <a:r>
              <a:rPr lang="en-US" sz="2000" i="1" dirty="0"/>
              <a:t>Although he remained on the faculty of IAS until 1955, the contemplation of pure mathematics… was pushed aside by his involvement in crucial issues relating to the security of the United States to the dismay</a:t>
            </a:r>
            <a:r>
              <a:rPr lang="hu-HU" sz="2000" i="1" dirty="0"/>
              <a:t> of</a:t>
            </a:r>
            <a:r>
              <a:rPr lang="en-US" sz="2000" i="1" dirty="0"/>
              <a:t> his mathematics colleagues</a:t>
            </a:r>
            <a:r>
              <a:rPr lang="en-US" sz="1800" dirty="0"/>
              <a:t>”</a:t>
            </a:r>
          </a:p>
        </p:txBody>
      </p:sp>
      <p:sp>
        <p:nvSpPr>
          <p:cNvPr id="6" name="Téglalap 5"/>
          <p:cNvSpPr/>
          <p:nvPr/>
        </p:nvSpPr>
        <p:spPr>
          <a:xfrm>
            <a:off x="35496" y="3573016"/>
            <a:ext cx="216024"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7" name="Kép 6" descr="Marina.png"/>
          <p:cNvPicPr/>
          <p:nvPr/>
        </p:nvPicPr>
        <p:blipFill>
          <a:blip r:embed="rId2" cstate="print"/>
          <a:stretch>
            <a:fillRect/>
          </a:stretch>
        </p:blipFill>
        <p:spPr>
          <a:xfrm>
            <a:off x="4572000" y="4725144"/>
            <a:ext cx="360040" cy="360040"/>
          </a:xfrm>
          <a:prstGeom prst="rect">
            <a:avLst/>
          </a:prstGeom>
        </p:spPr>
      </p:pic>
      <p:sp>
        <p:nvSpPr>
          <p:cNvPr id="8" name="Téglalap 7"/>
          <p:cNvSpPr/>
          <p:nvPr/>
        </p:nvSpPr>
        <p:spPr>
          <a:xfrm>
            <a:off x="72008" y="3356992"/>
            <a:ext cx="179512"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Dátum helye 9"/>
          <p:cNvSpPr>
            <a:spLocks noGrp="1"/>
          </p:cNvSpPr>
          <p:nvPr>
            <p:ph type="dt" sz="half" idx="10"/>
          </p:nvPr>
        </p:nvSpPr>
        <p:spPr/>
        <p:txBody>
          <a:bodyPr/>
          <a:lstStyle/>
          <a:p>
            <a:r>
              <a:rPr lang="hu-HU" dirty="0"/>
              <a:t>SMC 2016</a:t>
            </a:r>
          </a:p>
        </p:txBody>
      </p:sp>
      <p:sp>
        <p:nvSpPr>
          <p:cNvPr id="11" name="Dia számának helye 10"/>
          <p:cNvSpPr>
            <a:spLocks noGrp="1"/>
          </p:cNvSpPr>
          <p:nvPr>
            <p:ph type="sldNum" sz="quarter" idx="12"/>
          </p:nvPr>
        </p:nvSpPr>
        <p:spPr/>
        <p:txBody>
          <a:bodyPr/>
          <a:lstStyle/>
          <a:p>
            <a:fld id="{932329D7-9B0B-443B-B401-1C07E271764B}" type="slidenum">
              <a:rPr lang="hu-HU" smtClean="0"/>
              <a:pPr/>
              <a:t>6</a:t>
            </a:fld>
            <a:endParaRPr lang="hu-HU"/>
          </a:p>
        </p:txBody>
      </p:sp>
      <p:sp>
        <p:nvSpPr>
          <p:cNvPr id="12" name="Élőláb helye 11"/>
          <p:cNvSpPr>
            <a:spLocks noGrp="1"/>
          </p:cNvSpPr>
          <p:nvPr>
            <p:ph type="ftr" sz="quarter" idx="11"/>
          </p:nvPr>
        </p:nvSpPr>
        <p:spPr/>
        <p:txBody>
          <a:bodyPr/>
          <a:lstStyle/>
          <a:p>
            <a:endParaRPr lang="hu-HU" dirty="0"/>
          </a:p>
        </p:txBody>
      </p:sp>
      <p:cxnSp>
        <p:nvCxnSpPr>
          <p:cNvPr id="14" name="Egyenes összekötő 13"/>
          <p:cNvCxnSpPr/>
          <p:nvPr/>
        </p:nvCxnSpPr>
        <p:spPr>
          <a:xfrm>
            <a:off x="3995936" y="4941168"/>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artalom helye 14"/>
          <p:cNvSpPr>
            <a:spLocks noGrp="1"/>
          </p:cNvSpPr>
          <p:nvPr>
            <p:ph sz="half" idx="1"/>
          </p:nvPr>
        </p:nvSpPr>
        <p:spPr/>
        <p:txBody>
          <a:bodyPr/>
          <a:lstStyle/>
          <a:p>
            <a:endParaRPr lang="en-US"/>
          </a:p>
        </p:txBody>
      </p:sp>
      <p:pic>
        <p:nvPicPr>
          <p:cNvPr id="3075" name="Picture 3"/>
          <p:cNvPicPr>
            <a:picLocks noChangeAspect="1" noChangeArrowheads="1"/>
          </p:cNvPicPr>
          <p:nvPr/>
        </p:nvPicPr>
        <p:blipFill>
          <a:blip r:embed="rId3" cstate="print"/>
          <a:srcRect/>
          <a:stretch>
            <a:fillRect/>
          </a:stretch>
        </p:blipFill>
        <p:spPr bwMode="auto">
          <a:xfrm>
            <a:off x="179512" y="908720"/>
            <a:ext cx="4047607" cy="5400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additive="base">
                                        <p:cTn id="45"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 calcmode="lin" valueType="num">
                                      <p:cBhvr additive="base">
                                        <p:cTn id="51"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4">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500" fill="hold"/>
                                        <p:tgtEl>
                                          <p:spTgt spid="7"/>
                                        </p:tgtEl>
                                        <p:attrNameLst>
                                          <p:attrName>ppt_x</p:attrName>
                                        </p:attrNameLst>
                                      </p:cBhvr>
                                      <p:tavLst>
                                        <p:tav tm="0">
                                          <p:val>
                                            <p:strVal val="1+#ppt_w/2"/>
                                          </p:val>
                                        </p:tav>
                                        <p:tav tm="100000">
                                          <p:val>
                                            <p:strVal val="#ppt_x"/>
                                          </p:val>
                                        </p:tav>
                                      </p:tavLst>
                                    </p:anim>
                                    <p:anim calcmode="lin" valueType="num">
                                      <p:cBhvr additive="base">
                                        <p:cTn id="6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srcRect/>
          <a:stretch>
            <a:fillRect/>
          </a:stretch>
        </p:blipFill>
        <p:spPr bwMode="auto">
          <a:xfrm>
            <a:off x="467544" y="1988840"/>
            <a:ext cx="8280920" cy="1509543"/>
          </a:xfrm>
          <a:prstGeom prst="rect">
            <a:avLst/>
          </a:prstGeom>
          <a:noFill/>
          <a:ln w="9525">
            <a:noFill/>
            <a:miter lim="800000"/>
            <a:headEnd/>
            <a:tailEnd/>
          </a:ln>
          <a:effectLst/>
        </p:spPr>
      </p:pic>
      <p:sp>
        <p:nvSpPr>
          <p:cNvPr id="2" name="Cím 1"/>
          <p:cNvSpPr>
            <a:spLocks noGrp="1"/>
          </p:cNvSpPr>
          <p:nvPr>
            <p:ph type="title"/>
          </p:nvPr>
        </p:nvSpPr>
        <p:spPr>
          <a:xfrm>
            <a:off x="467544" y="260648"/>
            <a:ext cx="8229600" cy="1143000"/>
          </a:xfrm>
        </p:spPr>
        <p:txBody>
          <a:bodyPr/>
          <a:lstStyle/>
          <a:p>
            <a:r>
              <a:rPr lang="hu-HU" dirty="0" err="1"/>
              <a:t>Publications</a:t>
            </a:r>
            <a:endParaRPr lang="hu-HU" dirty="0"/>
          </a:p>
        </p:txBody>
      </p:sp>
      <p:sp>
        <p:nvSpPr>
          <p:cNvPr id="6" name="Téglalap 5"/>
          <p:cNvSpPr/>
          <p:nvPr/>
        </p:nvSpPr>
        <p:spPr>
          <a:xfrm>
            <a:off x="323528" y="3651989"/>
            <a:ext cx="8550696" cy="3046988"/>
          </a:xfrm>
          <a:prstGeom prst="rect">
            <a:avLst/>
          </a:prstGeom>
        </p:spPr>
        <p:txBody>
          <a:bodyPr wrap="square">
            <a:spAutoFit/>
          </a:bodyPr>
          <a:lstStyle/>
          <a:p>
            <a:pPr marL="468000" indent="-457200" fontAlgn="ctr">
              <a:spcAft>
                <a:spcPts val="600"/>
              </a:spcAft>
              <a:buFont typeface="Arial" pitchFamily="34" charset="0"/>
              <a:buChar char="•"/>
            </a:pPr>
            <a:r>
              <a:rPr lang="en-US" sz="2200" i="1" dirty="0"/>
              <a:t>pure mathematics </a:t>
            </a:r>
            <a:r>
              <a:rPr lang="hu-HU" sz="2200" dirty="0" err="1"/>
              <a:t>was</a:t>
            </a:r>
            <a:r>
              <a:rPr lang="en-US" sz="2200" dirty="0"/>
              <a:t> present all over his life</a:t>
            </a:r>
          </a:p>
          <a:p>
            <a:pPr marL="468000" indent="-457200" fontAlgn="ctr">
              <a:spcAft>
                <a:spcPts val="600"/>
              </a:spcAft>
              <a:buFont typeface="Arial" pitchFamily="34" charset="0"/>
              <a:buChar char="•"/>
            </a:pPr>
            <a:r>
              <a:rPr lang="en-US" sz="2200" dirty="0"/>
              <a:t>the 20</a:t>
            </a:r>
            <a:r>
              <a:rPr lang="hu-HU" sz="2200" dirty="0"/>
              <a:t>s</a:t>
            </a:r>
            <a:r>
              <a:rPr lang="en-US" sz="2200" dirty="0"/>
              <a:t>-30s dominated by </a:t>
            </a:r>
            <a:r>
              <a:rPr lang="en-US" sz="2200" i="1" dirty="0"/>
              <a:t>physics</a:t>
            </a:r>
            <a:r>
              <a:rPr lang="en-US" sz="2200" dirty="0"/>
              <a:t> (mainly quantum</a:t>
            </a:r>
            <a:r>
              <a:rPr lang="hu-HU" sz="2200" dirty="0"/>
              <a:t> </a:t>
            </a:r>
            <a:r>
              <a:rPr lang="en-US" sz="2200" dirty="0"/>
              <a:t>mechanics) and the </a:t>
            </a:r>
            <a:r>
              <a:rPr lang="en-US" sz="2200" i="1" dirty="0"/>
              <a:t>foundation of mathematics</a:t>
            </a:r>
            <a:r>
              <a:rPr lang="en-US" sz="2200" dirty="0"/>
              <a:t>, while in</a:t>
            </a:r>
          </a:p>
          <a:p>
            <a:pPr marL="468000" indent="-457200" fontAlgn="ctr">
              <a:spcAft>
                <a:spcPts val="600"/>
              </a:spcAft>
              <a:buFont typeface="Arial" pitchFamily="34" charset="0"/>
              <a:buChar char="•"/>
            </a:pPr>
            <a:r>
              <a:rPr lang="en-US" sz="2200" dirty="0"/>
              <a:t>the 40</a:t>
            </a:r>
            <a:r>
              <a:rPr lang="hu-HU" sz="2200" dirty="0"/>
              <a:t>s</a:t>
            </a:r>
            <a:r>
              <a:rPr lang="en-US" sz="2200" dirty="0"/>
              <a:t>-50s ma</a:t>
            </a:r>
            <a:r>
              <a:rPr lang="hu-HU" sz="2200" dirty="0"/>
              <a:t>n</a:t>
            </a:r>
            <a:r>
              <a:rPr lang="en-US" sz="2200" dirty="0"/>
              <a:t>y publications on </a:t>
            </a:r>
            <a:r>
              <a:rPr lang="en-US" sz="2200" i="1" dirty="0"/>
              <a:t>applied mathematics </a:t>
            </a:r>
            <a:r>
              <a:rPr lang="en-US" sz="2200" dirty="0"/>
              <a:t>and </a:t>
            </a:r>
            <a:r>
              <a:rPr lang="en-US" sz="2200" i="1" dirty="0"/>
              <a:t>computer science </a:t>
            </a:r>
            <a:r>
              <a:rPr lang="en-US" sz="2200" dirty="0"/>
              <a:t>can be found</a:t>
            </a:r>
          </a:p>
          <a:p>
            <a:pPr marL="468000" indent="-457200" fontAlgn="ctr">
              <a:spcAft>
                <a:spcPts val="600"/>
              </a:spcAft>
              <a:buFont typeface="Arial" pitchFamily="34" charset="0"/>
              <a:buChar char="•"/>
            </a:pPr>
            <a:r>
              <a:rPr lang="en-US" sz="2200" dirty="0"/>
              <a:t>after a few initial publications in the 20s, topics of </a:t>
            </a:r>
            <a:r>
              <a:rPr lang="hu-HU" sz="2200" i="1" dirty="0" err="1"/>
              <a:t>ecomomics</a:t>
            </a:r>
            <a:r>
              <a:rPr lang="hu-HU" sz="2200" dirty="0"/>
              <a:t> </a:t>
            </a:r>
            <a:r>
              <a:rPr lang="en-US" sz="2200" dirty="0"/>
              <a:t>(mainly theory of games) f</a:t>
            </a:r>
            <a:r>
              <a:rPr lang="hu-HU" sz="2200" dirty="0" err="1"/>
              <a:t>lourished</a:t>
            </a:r>
            <a:r>
              <a:rPr lang="hu-HU" sz="2200" dirty="0"/>
              <a:t> </a:t>
            </a:r>
            <a:r>
              <a:rPr lang="en-US" sz="2200" dirty="0"/>
              <a:t>in the 40-50s</a:t>
            </a:r>
          </a:p>
          <a:p>
            <a:pPr>
              <a:buFont typeface="Arial" pitchFamily="34" charset="0"/>
              <a:buChar char="•"/>
            </a:pPr>
            <a:endParaRPr lang="hu-HU" dirty="0"/>
          </a:p>
        </p:txBody>
      </p:sp>
      <p:sp>
        <p:nvSpPr>
          <p:cNvPr id="10" name="Dátum helye 9"/>
          <p:cNvSpPr>
            <a:spLocks noGrp="1"/>
          </p:cNvSpPr>
          <p:nvPr>
            <p:ph type="dt" sz="half" idx="10"/>
          </p:nvPr>
        </p:nvSpPr>
        <p:spPr/>
        <p:txBody>
          <a:bodyPr/>
          <a:lstStyle/>
          <a:p>
            <a:r>
              <a:rPr lang="hu-HU" sz="1400" b="1" dirty="0"/>
              <a:t>SMC 2016</a:t>
            </a:r>
          </a:p>
        </p:txBody>
      </p:sp>
      <p:sp>
        <p:nvSpPr>
          <p:cNvPr id="11" name="Dia számának helye 10"/>
          <p:cNvSpPr>
            <a:spLocks noGrp="1"/>
          </p:cNvSpPr>
          <p:nvPr>
            <p:ph type="sldNum" sz="quarter" idx="12"/>
          </p:nvPr>
        </p:nvSpPr>
        <p:spPr/>
        <p:txBody>
          <a:bodyPr/>
          <a:lstStyle/>
          <a:p>
            <a:fld id="{932329D7-9B0B-443B-B401-1C07E271764B}" type="slidenum">
              <a:rPr lang="hu-HU" smtClean="0"/>
              <a:pPr/>
              <a:t>7</a:t>
            </a:fld>
            <a:endParaRPr lang="hu-HU"/>
          </a:p>
        </p:txBody>
      </p:sp>
      <p:sp>
        <p:nvSpPr>
          <p:cNvPr id="12" name="Élőláb helye 11"/>
          <p:cNvSpPr>
            <a:spLocks noGrp="1"/>
          </p:cNvSpPr>
          <p:nvPr>
            <p:ph type="ftr" sz="quarter" idx="11"/>
          </p:nvPr>
        </p:nvSpPr>
        <p:spPr/>
        <p:txBody>
          <a:bodyPr/>
          <a:lstStyle/>
          <a:p>
            <a:endParaRPr lang="hu-HU"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457200" y="1513924"/>
            <a:ext cx="8229600" cy="402908"/>
          </a:xfrm>
          <a:prstGeom prst="rect">
            <a:avLst/>
          </a:prstGeom>
          <a:noFill/>
          <a:ln w="9525">
            <a:noFill/>
            <a:miter lim="800000"/>
            <a:headEnd/>
            <a:tailEnd/>
          </a:ln>
          <a:effectLst/>
        </p:spPr>
      </p:pic>
      <p:sp>
        <p:nvSpPr>
          <p:cNvPr id="18" name="Lekerekített téglalap 17"/>
          <p:cNvSpPr/>
          <p:nvPr/>
        </p:nvSpPr>
        <p:spPr>
          <a:xfrm>
            <a:off x="2411760" y="1988840"/>
            <a:ext cx="6264696" cy="216024"/>
          </a:xfrm>
          <a:prstGeom prst="roundRect">
            <a:avLst/>
          </a:prstGeom>
          <a:solidFill>
            <a:srgbClr val="FF0000">
              <a:alpha val="15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kerekített téglalap 18"/>
          <p:cNvSpPr/>
          <p:nvPr/>
        </p:nvSpPr>
        <p:spPr>
          <a:xfrm>
            <a:off x="3419872" y="2780928"/>
            <a:ext cx="3096344" cy="216024"/>
          </a:xfrm>
          <a:prstGeom prst="round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kerekített téglalap 19"/>
          <p:cNvSpPr/>
          <p:nvPr/>
        </p:nvSpPr>
        <p:spPr>
          <a:xfrm>
            <a:off x="2771800" y="2492896"/>
            <a:ext cx="2808312" cy="216024"/>
          </a:xfrm>
          <a:prstGeom prst="round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kerekített téglalap 20"/>
          <p:cNvSpPr/>
          <p:nvPr/>
        </p:nvSpPr>
        <p:spPr>
          <a:xfrm>
            <a:off x="5580112" y="2276872"/>
            <a:ext cx="2880320" cy="216024"/>
          </a:xfrm>
          <a:prstGeom prst="round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kerekített téglalap 21"/>
          <p:cNvSpPr/>
          <p:nvPr/>
        </p:nvSpPr>
        <p:spPr>
          <a:xfrm>
            <a:off x="6588224" y="2996952"/>
            <a:ext cx="1944216" cy="215900"/>
          </a:xfrm>
          <a:prstGeom prst="roundRect">
            <a:avLst/>
          </a:prstGeom>
          <a:solidFill>
            <a:srgbClr val="FF0000">
              <a:alpha val="1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kerekített téglalap 22"/>
          <p:cNvSpPr/>
          <p:nvPr/>
        </p:nvSpPr>
        <p:spPr>
          <a:xfrm>
            <a:off x="3563888" y="3284984"/>
            <a:ext cx="4968552" cy="144016"/>
          </a:xfrm>
          <a:prstGeom prst="round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ppt_y"/>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4" presetClass="exit" presetSubtype="16" fill="hold" grpId="1" nodeType="withEffect">
                                  <p:stCondLst>
                                    <p:cond delay="0"/>
                                  </p:stCondLst>
                                  <p:childTnLst>
                                    <p:animEffect transition="out" filter="box(in)">
                                      <p:cBhvr>
                                        <p:cTn id="22" dur="500"/>
                                        <p:tgtEl>
                                          <p:spTgt spid="18"/>
                                        </p:tgtEl>
                                      </p:cBhvr>
                                    </p:animEffect>
                                    <p:set>
                                      <p:cBhvr>
                                        <p:cTn id="23" dur="1" fill="hold">
                                          <p:stCondLst>
                                            <p:cond delay="499"/>
                                          </p:stCondLst>
                                        </p:cTn>
                                        <p:tgtEl>
                                          <p:spTgt spid="1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par>
                                <p:cTn id="34" presetID="4" presetClass="exit" presetSubtype="16" fill="hold" grpId="1" nodeType="withEffect">
                                  <p:stCondLst>
                                    <p:cond delay="0"/>
                                  </p:stCondLst>
                                  <p:childTnLst>
                                    <p:animEffect transition="out" filter="box(in)">
                                      <p:cBhvr>
                                        <p:cTn id="35" dur="500"/>
                                        <p:tgtEl>
                                          <p:spTgt spid="19"/>
                                        </p:tgtEl>
                                      </p:cBhvr>
                                    </p:animEffect>
                                    <p:set>
                                      <p:cBhvr>
                                        <p:cTn id="36" dur="1" fill="hold">
                                          <p:stCondLst>
                                            <p:cond delay="499"/>
                                          </p:stCondLst>
                                        </p:cTn>
                                        <p:tgtEl>
                                          <p:spTgt spid="19"/>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20"/>
                                        </p:tgtEl>
                                      </p:cBhvr>
                                    </p:animEffect>
                                    <p:set>
                                      <p:cBhvr>
                                        <p:cTn id="39" dur="1" fill="hold">
                                          <p:stCondLst>
                                            <p:cond delay="499"/>
                                          </p:stCondLst>
                                        </p:cTn>
                                        <p:tgtEl>
                                          <p:spTgt spid="2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6">
                                            <p:txEl>
                                              <p:pRg st="3" end="3"/>
                                            </p:txEl>
                                          </p:spTgt>
                                        </p:tgtEl>
                                        <p:attrNameLst>
                                          <p:attrName>style.visibility</p:attrName>
                                        </p:attrNameLst>
                                      </p:cBhvr>
                                      <p:to>
                                        <p:strVal val="visible"/>
                                      </p:to>
                                    </p:set>
                                    <p:anim calcmode="lin" valueType="num">
                                      <p:cBhvr additive="base">
                                        <p:cTn id="4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6">
                                            <p:txEl>
                                              <p:pRg st="3" end="3"/>
                                            </p:txEl>
                                          </p:spTgt>
                                        </p:tgtEl>
                                        <p:attrNameLst>
                                          <p:attrName>ppt_y</p:attrName>
                                        </p:attrNameLst>
                                      </p:cBhvr>
                                      <p:tavLst>
                                        <p:tav tm="0">
                                          <p:val>
                                            <p:strVal val="#ppt_y"/>
                                          </p:val>
                                        </p:tav>
                                        <p:tav tm="100000">
                                          <p:val>
                                            <p:strVal val="#ppt_y"/>
                                          </p:val>
                                        </p:tav>
                                      </p:tavLst>
                                    </p:anim>
                                  </p:childTnLst>
                                </p:cTn>
                              </p:par>
                              <p:par>
                                <p:cTn id="46" presetID="1"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par>
                                <p:cTn id="48" presetID="4" presetClass="exit" presetSubtype="16" fill="hold" grpId="1" nodeType="withEffect">
                                  <p:stCondLst>
                                    <p:cond delay="0"/>
                                  </p:stCondLst>
                                  <p:childTnLst>
                                    <p:animEffect transition="out" filter="box(in)">
                                      <p:cBhvr>
                                        <p:cTn id="49" dur="500"/>
                                        <p:tgtEl>
                                          <p:spTgt spid="21"/>
                                        </p:tgtEl>
                                      </p:cBhvr>
                                    </p:animEffect>
                                    <p:set>
                                      <p:cBhvr>
                                        <p:cTn id="50" dur="1" fill="hold">
                                          <p:stCondLst>
                                            <p:cond delay="499"/>
                                          </p:stCondLst>
                                        </p:cTn>
                                        <p:tgtEl>
                                          <p:spTgt spid="21"/>
                                        </p:tgtEl>
                                        <p:attrNameLst>
                                          <p:attrName>style.visibility</p:attrName>
                                        </p:attrNameLst>
                                      </p:cBhvr>
                                      <p:to>
                                        <p:strVal val="hidden"/>
                                      </p:to>
                                    </p:set>
                                  </p:childTnLst>
                                </p:cTn>
                              </p:par>
                              <p:par>
                                <p:cTn id="51" presetID="4" presetClass="exit" presetSubtype="16" fill="hold" grpId="1" nodeType="withEffect">
                                  <p:stCondLst>
                                    <p:cond delay="0"/>
                                  </p:stCondLst>
                                  <p:childTnLst>
                                    <p:animEffect transition="out" filter="box(in)">
                                      <p:cBhvr>
                                        <p:cTn id="52" dur="500"/>
                                        <p:tgtEl>
                                          <p:spTgt spid="22"/>
                                        </p:tgtEl>
                                      </p:cBhvr>
                                    </p:animEffect>
                                    <p:set>
                                      <p:cBhvr>
                                        <p:cTn id="53"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0"/>
            <a:ext cx="8229600" cy="1143000"/>
          </a:xfrm>
        </p:spPr>
        <p:txBody>
          <a:bodyPr/>
          <a:lstStyle/>
          <a:p>
            <a:r>
              <a:rPr lang="hu-HU" err="1"/>
              <a:t>Computing</a:t>
            </a:r>
            <a:endParaRPr lang="hu-HU"/>
          </a:p>
        </p:txBody>
      </p:sp>
      <p:sp>
        <p:nvSpPr>
          <p:cNvPr id="3" name="Tartalom helye 2"/>
          <p:cNvSpPr>
            <a:spLocks noGrp="1"/>
          </p:cNvSpPr>
          <p:nvPr>
            <p:ph idx="1"/>
          </p:nvPr>
        </p:nvSpPr>
        <p:spPr>
          <a:xfrm>
            <a:off x="250825" y="1166018"/>
            <a:ext cx="4762872" cy="4207198"/>
          </a:xfrm>
        </p:spPr>
        <p:txBody>
          <a:bodyPr>
            <a:normAutofit fontScale="92500"/>
          </a:bodyPr>
          <a:lstStyle/>
          <a:p>
            <a:r>
              <a:rPr lang="en-US" sz="2800" dirty="0"/>
              <a:t>Last decade of his life</a:t>
            </a:r>
          </a:p>
          <a:p>
            <a:r>
              <a:rPr lang="en-US" sz="2800" dirty="0"/>
              <a:t>„Man of action” period</a:t>
            </a:r>
          </a:p>
          <a:p>
            <a:r>
              <a:rPr lang="en-US" sz="2800" dirty="0"/>
              <a:t>Earlier no interest:</a:t>
            </a:r>
          </a:p>
          <a:p>
            <a:pPr lvl="1"/>
            <a:r>
              <a:rPr lang="en-US" sz="2400" dirty="0"/>
              <a:t>1937: letter of recommendation to Alan Turing not mentioning his paper on computing!</a:t>
            </a:r>
          </a:p>
          <a:p>
            <a:r>
              <a:rPr lang="en-US" sz="2800" dirty="0"/>
              <a:t>Regarded mainly as tool for scientific research</a:t>
            </a:r>
          </a:p>
          <a:p>
            <a:pPr lvl="1"/>
            <a:r>
              <a:rPr lang="en-US" sz="2400" dirty="0"/>
              <a:t>Explosion theory, shock </a:t>
            </a:r>
            <a:r>
              <a:rPr lang="en-US" sz="2400" dirty="0" err="1"/>
              <a:t>wawes</a:t>
            </a:r>
            <a:r>
              <a:rPr lang="en-US" sz="2400" dirty="0"/>
              <a:t>…. </a:t>
            </a:r>
          </a:p>
          <a:p>
            <a:pPr lvl="2"/>
            <a:r>
              <a:rPr lang="en-US" sz="2000" dirty="0"/>
              <a:t>Los Alamos  </a:t>
            </a:r>
            <a:r>
              <a:rPr lang="en-US" sz="2000" dirty="0">
                <a:sym typeface="Wingdings" pitchFamily="2" charset="2"/>
              </a:rPr>
              <a:t> Aberdeen</a:t>
            </a:r>
          </a:p>
          <a:p>
            <a:pPr lvl="1">
              <a:buNone/>
            </a:pPr>
            <a:endParaRPr lang="en-US" sz="2400" dirty="0"/>
          </a:p>
        </p:txBody>
      </p:sp>
      <p:sp>
        <p:nvSpPr>
          <p:cNvPr id="4" name="Szövegdoboz 3"/>
          <p:cNvSpPr txBox="1"/>
          <p:nvPr/>
        </p:nvSpPr>
        <p:spPr>
          <a:xfrm>
            <a:off x="5004048" y="1305341"/>
            <a:ext cx="4032448" cy="3693319"/>
          </a:xfrm>
          <a:prstGeom prst="rect">
            <a:avLst/>
          </a:prstGeom>
          <a:noFill/>
          <a:ln>
            <a:solidFill>
              <a:schemeClr val="accent1">
                <a:shade val="50000"/>
              </a:schemeClr>
            </a:solidFill>
          </a:ln>
        </p:spPr>
        <p:txBody>
          <a:bodyPr wrap="square" rtlCol="0">
            <a:spAutoFit/>
          </a:bodyPr>
          <a:lstStyle/>
          <a:p>
            <a:r>
              <a:rPr lang="hu-HU" i="1" u="sng" dirty="0" err="1"/>
              <a:t>Stanislav</a:t>
            </a:r>
            <a:r>
              <a:rPr lang="hu-HU" i="1" u="sng" dirty="0"/>
              <a:t> </a:t>
            </a:r>
            <a:r>
              <a:rPr lang="hu-HU" i="1" u="sng" dirty="0" err="1"/>
              <a:t>Ulam</a:t>
            </a:r>
            <a:r>
              <a:rPr lang="hu-HU" i="1" u="sng" dirty="0"/>
              <a:t>:</a:t>
            </a:r>
          </a:p>
          <a:p>
            <a:r>
              <a:rPr lang="en-US" i="1" dirty="0"/>
              <a:t>„ His work, from the beginnings of the Second World War, concerns a study of the equations of hydrodynamics and the theory of shocks. The phenomena described by these non-linear equations are baffling analytically and defy even qualitative insight by present methods. Numerical work seemed to him the most promising way to obtain a feeling for the </a:t>
            </a:r>
            <a:r>
              <a:rPr lang="en-US" i="1" dirty="0" err="1"/>
              <a:t>behaviour</a:t>
            </a:r>
            <a:r>
              <a:rPr lang="en-US" i="1" dirty="0"/>
              <a:t> of such systems. This impelled him to study new possibilities of computation on electronic machines ..”</a:t>
            </a:r>
            <a:endParaRPr lang="en-US" dirty="0"/>
          </a:p>
        </p:txBody>
      </p:sp>
      <p:sp>
        <p:nvSpPr>
          <p:cNvPr id="5" name="Szövegdoboz 4"/>
          <p:cNvSpPr txBox="1"/>
          <p:nvPr/>
        </p:nvSpPr>
        <p:spPr>
          <a:xfrm>
            <a:off x="3707904" y="5445224"/>
            <a:ext cx="2880320" cy="923330"/>
          </a:xfrm>
          <a:prstGeom prst="rect">
            <a:avLst/>
          </a:prstGeom>
          <a:noFill/>
        </p:spPr>
        <p:txBody>
          <a:bodyPr wrap="square" rtlCol="0">
            <a:spAutoFit/>
          </a:bodyPr>
          <a:lstStyle/>
          <a:p>
            <a:r>
              <a:rPr lang="hu-HU" b="1" dirty="0">
                <a:sym typeface="Wingdings" pitchFamily="2" charset="2"/>
              </a:rPr>
              <a:t>ENIAC</a:t>
            </a:r>
            <a:r>
              <a:rPr lang="hu-HU" dirty="0">
                <a:sym typeface="Wingdings" pitchFamily="2" charset="2"/>
              </a:rPr>
              <a:t>:  </a:t>
            </a:r>
            <a:r>
              <a:rPr lang="en-US" dirty="0">
                <a:sym typeface="Wingdings" pitchFamily="2" charset="2"/>
              </a:rPr>
              <a:t>electronic computer being built for artillery table calculations</a:t>
            </a:r>
            <a:endParaRPr lang="en-US" dirty="0"/>
          </a:p>
        </p:txBody>
      </p:sp>
      <p:cxnSp>
        <p:nvCxnSpPr>
          <p:cNvPr id="7" name="Egyenes összekötő nyíllal 6"/>
          <p:cNvCxnSpPr/>
          <p:nvPr/>
        </p:nvCxnSpPr>
        <p:spPr>
          <a:xfrm>
            <a:off x="3347864" y="5301208"/>
            <a:ext cx="432048" cy="288032"/>
          </a:xfrm>
          <a:prstGeom prst="straightConnector1">
            <a:avLst/>
          </a:pr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9" name="Dátum helye 8"/>
          <p:cNvSpPr>
            <a:spLocks noGrp="1"/>
          </p:cNvSpPr>
          <p:nvPr>
            <p:ph type="dt" sz="half" idx="10"/>
          </p:nvPr>
        </p:nvSpPr>
        <p:spPr/>
        <p:txBody>
          <a:bodyPr/>
          <a:lstStyle/>
          <a:p>
            <a:r>
              <a:rPr lang="hu-HU" sz="1400" b="1" dirty="0"/>
              <a:t>SMC 2016</a:t>
            </a:r>
          </a:p>
        </p:txBody>
      </p:sp>
      <p:sp>
        <p:nvSpPr>
          <p:cNvPr id="10" name="Dia számának helye 9"/>
          <p:cNvSpPr>
            <a:spLocks noGrp="1"/>
          </p:cNvSpPr>
          <p:nvPr>
            <p:ph type="sldNum" sz="quarter" idx="12"/>
          </p:nvPr>
        </p:nvSpPr>
        <p:spPr/>
        <p:txBody>
          <a:bodyPr/>
          <a:lstStyle/>
          <a:p>
            <a:fld id="{932329D7-9B0B-443B-B401-1C07E271764B}" type="slidenum">
              <a:rPr lang="hu-HU" smtClean="0"/>
              <a:pPr/>
              <a:t>8</a:t>
            </a:fld>
            <a:endParaRPr lang="hu-HU"/>
          </a:p>
        </p:txBody>
      </p:sp>
      <p:sp>
        <p:nvSpPr>
          <p:cNvPr id="11" name="Élőláb helye 10"/>
          <p:cNvSpPr>
            <a:spLocks noGrp="1"/>
          </p:cNvSpPr>
          <p:nvPr>
            <p:ph type="ftr" sz="quarter" idx="11"/>
          </p:nvPr>
        </p:nvSpPr>
        <p:spPr/>
        <p:txBody>
          <a:bodyP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9"/>
          <p:cNvSpPr txBox="1">
            <a:spLocks noChangeArrowheads="1"/>
          </p:cNvSpPr>
          <p:nvPr/>
        </p:nvSpPr>
        <p:spPr bwMode="auto">
          <a:xfrm rot="16200000">
            <a:off x="1125490" y="743217"/>
            <a:ext cx="576062" cy="276999"/>
          </a:xfrm>
          <a:prstGeom prst="rect">
            <a:avLst/>
          </a:prstGeom>
          <a:noFill/>
          <a:ln w="9525">
            <a:noFill/>
            <a:miter lim="800000"/>
            <a:headEnd/>
            <a:tailEnd/>
          </a:ln>
          <a:effectLst/>
        </p:spPr>
        <p:txBody>
          <a:bodyPr wrap="square">
            <a:spAutoFit/>
          </a:bodyPr>
          <a:lstStyle/>
          <a:p>
            <a:pPr algn="l"/>
            <a:r>
              <a:rPr lang="en-US" sz="1200" b="1" dirty="0"/>
              <a:t>193</a:t>
            </a:r>
            <a:r>
              <a:rPr lang="hu-HU" sz="1200" b="1" dirty="0"/>
              <a:t>5</a:t>
            </a:r>
            <a:endParaRPr lang="en-US" sz="900" b="1" dirty="0"/>
          </a:p>
        </p:txBody>
      </p:sp>
      <p:sp>
        <p:nvSpPr>
          <p:cNvPr id="23" name="Szövegdoboz 22"/>
          <p:cNvSpPr txBox="1"/>
          <p:nvPr/>
        </p:nvSpPr>
        <p:spPr>
          <a:xfrm>
            <a:off x="2014897" y="2123018"/>
            <a:ext cx="1431978" cy="338554"/>
          </a:xfrm>
          <a:prstGeom prst="rect">
            <a:avLst/>
          </a:prstGeom>
          <a:noFill/>
          <a:ln>
            <a:noFill/>
          </a:ln>
        </p:spPr>
        <p:txBody>
          <a:bodyPr wrap="square" rtlCol="0">
            <a:spAutoFit/>
          </a:bodyPr>
          <a:lstStyle/>
          <a:p>
            <a:r>
              <a:rPr lang="hu-HU" sz="1600" i="1" dirty="0"/>
              <a:t>(</a:t>
            </a:r>
            <a:r>
              <a:rPr lang="hu-HU" sz="1600" b="1" i="1" dirty="0" err="1"/>
              <a:t>Aiken</a:t>
            </a:r>
            <a:r>
              <a:rPr lang="hu-HU" sz="1600" b="1" i="1" dirty="0"/>
              <a:t> </a:t>
            </a:r>
            <a:r>
              <a:rPr lang="hu-HU" sz="1400" b="1" dirty="0"/>
              <a:t>Mark 1)</a:t>
            </a:r>
            <a:endParaRPr lang="hu-HU" sz="1600" b="1" dirty="0"/>
          </a:p>
        </p:txBody>
      </p:sp>
      <p:sp>
        <p:nvSpPr>
          <p:cNvPr id="24" name="Szövegdoboz 23"/>
          <p:cNvSpPr txBox="1"/>
          <p:nvPr/>
        </p:nvSpPr>
        <p:spPr>
          <a:xfrm>
            <a:off x="2006715" y="2483895"/>
            <a:ext cx="990110" cy="523220"/>
          </a:xfrm>
          <a:prstGeom prst="rect">
            <a:avLst/>
          </a:prstGeom>
          <a:noFill/>
          <a:ln w="19050">
            <a:solidFill>
              <a:schemeClr val="tx1"/>
            </a:solidFill>
          </a:ln>
        </p:spPr>
        <p:txBody>
          <a:bodyPr wrap="square" rtlCol="0">
            <a:spAutoFit/>
          </a:bodyPr>
          <a:lstStyle/>
          <a:p>
            <a:pPr algn="ctr"/>
            <a:r>
              <a:rPr lang="hu-HU" sz="1400" b="1" i="1" dirty="0" err="1"/>
              <a:t>Atanasoff</a:t>
            </a:r>
            <a:r>
              <a:rPr lang="hu-HU" sz="1400" b="1" dirty="0"/>
              <a:t>:  ABC</a:t>
            </a:r>
          </a:p>
        </p:txBody>
      </p:sp>
      <p:sp>
        <p:nvSpPr>
          <p:cNvPr id="25" name="Szövegdoboz 24"/>
          <p:cNvSpPr txBox="1"/>
          <p:nvPr/>
        </p:nvSpPr>
        <p:spPr>
          <a:xfrm>
            <a:off x="1961710" y="1834763"/>
            <a:ext cx="1215135" cy="307777"/>
          </a:xfrm>
          <a:prstGeom prst="rect">
            <a:avLst/>
          </a:prstGeom>
          <a:noFill/>
          <a:ln>
            <a:noFill/>
          </a:ln>
        </p:spPr>
        <p:txBody>
          <a:bodyPr wrap="square" rtlCol="0">
            <a:spAutoFit/>
          </a:bodyPr>
          <a:lstStyle/>
          <a:p>
            <a:r>
              <a:rPr lang="hu-HU" sz="1400" i="1" dirty="0"/>
              <a:t>(</a:t>
            </a:r>
            <a:r>
              <a:rPr lang="hu-HU" sz="1400" b="1" i="1" dirty="0" err="1"/>
              <a:t>Stibitz</a:t>
            </a:r>
            <a:r>
              <a:rPr lang="hu-HU" sz="1400" b="1" i="1" dirty="0"/>
              <a:t> </a:t>
            </a:r>
            <a:r>
              <a:rPr lang="hu-HU" sz="1400" b="1" dirty="0"/>
              <a:t>CNC)</a:t>
            </a:r>
          </a:p>
        </p:txBody>
      </p:sp>
      <p:sp>
        <p:nvSpPr>
          <p:cNvPr id="26" name="Szövegdoboz 25"/>
          <p:cNvSpPr txBox="1"/>
          <p:nvPr/>
        </p:nvSpPr>
        <p:spPr>
          <a:xfrm>
            <a:off x="3806915" y="2888940"/>
            <a:ext cx="945105" cy="738664"/>
          </a:xfrm>
          <a:prstGeom prst="rect">
            <a:avLst/>
          </a:prstGeom>
          <a:noFill/>
          <a:ln w="19050">
            <a:solidFill>
              <a:schemeClr val="tx1"/>
            </a:solidFill>
          </a:ln>
        </p:spPr>
        <p:txBody>
          <a:bodyPr wrap="square" rtlCol="0">
            <a:spAutoFit/>
          </a:bodyPr>
          <a:lstStyle/>
          <a:p>
            <a:pPr algn="ctr"/>
            <a:r>
              <a:rPr lang="hu-HU" sz="1400" b="1" i="1" dirty="0" err="1"/>
              <a:t>Mauchly</a:t>
            </a:r>
            <a:r>
              <a:rPr lang="hu-HU" sz="1400" b="1" i="1" dirty="0"/>
              <a:t> Eckert:</a:t>
            </a:r>
          </a:p>
          <a:p>
            <a:pPr algn="ctr"/>
            <a:r>
              <a:rPr lang="hu-HU" sz="1400" b="1" dirty="0"/>
              <a:t>ENIAC</a:t>
            </a:r>
            <a:endParaRPr lang="hu-HU" sz="2000" b="1" dirty="0"/>
          </a:p>
        </p:txBody>
      </p:sp>
      <p:sp>
        <p:nvSpPr>
          <p:cNvPr id="27" name="Szövegdoboz 26"/>
          <p:cNvSpPr txBox="1"/>
          <p:nvPr/>
        </p:nvSpPr>
        <p:spPr>
          <a:xfrm>
            <a:off x="4391979" y="3654025"/>
            <a:ext cx="1395155" cy="523220"/>
          </a:xfrm>
          <a:prstGeom prst="rect">
            <a:avLst/>
          </a:prstGeom>
          <a:noFill/>
          <a:ln w="19050">
            <a:solidFill>
              <a:schemeClr val="tx1"/>
            </a:solidFill>
          </a:ln>
        </p:spPr>
        <p:txBody>
          <a:bodyPr wrap="square" rtlCol="0">
            <a:spAutoFit/>
          </a:bodyPr>
          <a:lstStyle/>
          <a:p>
            <a:r>
              <a:rPr lang="hu-HU" sz="1400" b="1" dirty="0"/>
              <a:t>…+ </a:t>
            </a:r>
            <a:r>
              <a:rPr lang="hu-HU" sz="1400" b="1" i="1" dirty="0"/>
              <a:t>Neumann: </a:t>
            </a:r>
          </a:p>
          <a:p>
            <a:pPr algn="ctr"/>
            <a:r>
              <a:rPr lang="hu-HU" sz="1400" b="1" dirty="0"/>
              <a:t>EDVAC</a:t>
            </a:r>
            <a:endParaRPr lang="hu-HU" sz="1600" b="1" dirty="0"/>
          </a:p>
        </p:txBody>
      </p:sp>
      <p:sp>
        <p:nvSpPr>
          <p:cNvPr id="31" name="Szövegdoboz 30"/>
          <p:cNvSpPr txBox="1"/>
          <p:nvPr/>
        </p:nvSpPr>
        <p:spPr>
          <a:xfrm>
            <a:off x="5067055" y="4426368"/>
            <a:ext cx="1530596" cy="307777"/>
          </a:xfrm>
          <a:prstGeom prst="rect">
            <a:avLst/>
          </a:prstGeom>
          <a:noFill/>
          <a:ln w="19050">
            <a:noFill/>
          </a:ln>
        </p:spPr>
        <p:txBody>
          <a:bodyPr wrap="square" rtlCol="0">
            <a:spAutoFit/>
          </a:bodyPr>
          <a:lstStyle/>
          <a:p>
            <a:pPr algn="ctr"/>
            <a:r>
              <a:rPr lang="hu-HU" sz="1400" b="1" i="1" dirty="0"/>
              <a:t>      Neumann</a:t>
            </a:r>
            <a:r>
              <a:rPr lang="hu-HU" sz="1400" b="1" dirty="0"/>
              <a:t>: IAS</a:t>
            </a:r>
            <a:endParaRPr lang="hu-HU" sz="1600" b="1" dirty="0"/>
          </a:p>
        </p:txBody>
      </p:sp>
      <p:sp>
        <p:nvSpPr>
          <p:cNvPr id="32" name="Szövegdoboz 31"/>
          <p:cNvSpPr txBox="1"/>
          <p:nvPr/>
        </p:nvSpPr>
        <p:spPr>
          <a:xfrm>
            <a:off x="5112060" y="5184195"/>
            <a:ext cx="855095" cy="307777"/>
          </a:xfrm>
          <a:prstGeom prst="rect">
            <a:avLst/>
          </a:prstGeom>
          <a:noFill/>
          <a:ln w="19050">
            <a:solidFill>
              <a:schemeClr val="tx1"/>
            </a:solidFill>
          </a:ln>
        </p:spPr>
        <p:txBody>
          <a:bodyPr wrap="square" rtlCol="0">
            <a:spAutoFit/>
          </a:bodyPr>
          <a:lstStyle/>
          <a:p>
            <a:pPr algn="ctr"/>
            <a:r>
              <a:rPr lang="hu-HU" sz="1200" dirty="0"/>
              <a:t> </a:t>
            </a:r>
            <a:r>
              <a:rPr lang="hu-HU" sz="1400" b="1" dirty="0"/>
              <a:t>EDSAC</a:t>
            </a:r>
            <a:endParaRPr lang="hu-HU" sz="1200" b="1" dirty="0"/>
          </a:p>
        </p:txBody>
      </p:sp>
      <p:sp>
        <p:nvSpPr>
          <p:cNvPr id="33" name="Ellipszis 32"/>
          <p:cNvSpPr/>
          <p:nvPr/>
        </p:nvSpPr>
        <p:spPr>
          <a:xfrm>
            <a:off x="4671011" y="4221088"/>
            <a:ext cx="215776" cy="162362"/>
          </a:xfrm>
          <a:prstGeom prst="ellipse">
            <a:avLst/>
          </a:prstGeom>
          <a:solidFill>
            <a:schemeClr val="tx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4" name="Szövegdoboz 33"/>
          <p:cNvSpPr txBox="1"/>
          <p:nvPr/>
        </p:nvSpPr>
        <p:spPr>
          <a:xfrm>
            <a:off x="3401870" y="4786408"/>
            <a:ext cx="1080120" cy="307777"/>
          </a:xfrm>
          <a:prstGeom prst="rect">
            <a:avLst/>
          </a:prstGeom>
          <a:noFill/>
          <a:ln>
            <a:noFill/>
          </a:ln>
        </p:spPr>
        <p:txBody>
          <a:bodyPr wrap="square" rtlCol="0">
            <a:spAutoFit/>
          </a:bodyPr>
          <a:lstStyle/>
          <a:p>
            <a:r>
              <a:rPr lang="hu-HU" sz="1400" b="1" dirty="0" err="1"/>
              <a:t>First</a:t>
            </a:r>
            <a:r>
              <a:rPr lang="hu-HU" sz="1400" b="1" dirty="0"/>
              <a:t> </a:t>
            </a:r>
            <a:r>
              <a:rPr lang="hu-HU" sz="1400" b="1" dirty="0" err="1"/>
              <a:t>draft</a:t>
            </a:r>
            <a:r>
              <a:rPr lang="hu-HU" sz="1200" dirty="0"/>
              <a:t>….</a:t>
            </a:r>
            <a:endParaRPr lang="hu-HU" sz="1200" dirty="0" err="1"/>
          </a:p>
        </p:txBody>
      </p:sp>
      <p:cxnSp>
        <p:nvCxnSpPr>
          <p:cNvPr id="36" name="Egyenes összekötő nyíllal 35"/>
          <p:cNvCxnSpPr>
            <a:stCxn id="34" idx="0"/>
            <a:endCxn id="33" idx="2"/>
          </p:cNvCxnSpPr>
          <p:nvPr/>
        </p:nvCxnSpPr>
        <p:spPr>
          <a:xfrm flipV="1">
            <a:off x="3941930" y="4302269"/>
            <a:ext cx="729081" cy="4841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Szövegdoboz 37"/>
          <p:cNvSpPr txBox="1"/>
          <p:nvPr/>
        </p:nvSpPr>
        <p:spPr>
          <a:xfrm>
            <a:off x="71500" y="1340768"/>
            <a:ext cx="9046006" cy="307777"/>
          </a:xfrm>
          <a:prstGeom prst="rect">
            <a:avLst/>
          </a:prstGeom>
          <a:noFill/>
          <a:ln>
            <a:noFill/>
          </a:ln>
        </p:spPr>
        <p:txBody>
          <a:bodyPr wrap="square" rtlCol="0">
            <a:spAutoFit/>
          </a:bodyPr>
          <a:lstStyle/>
          <a:p>
            <a:r>
              <a:rPr lang="hu-HU" sz="1400" b="1" i="1" dirty="0"/>
              <a:t>Konrad </a:t>
            </a:r>
            <a:r>
              <a:rPr lang="hu-HU" sz="1400" b="1" i="1" dirty="0" err="1"/>
              <a:t>Zuse</a:t>
            </a:r>
            <a:r>
              <a:rPr lang="hu-HU" sz="1400" b="1" i="1" dirty="0"/>
              <a:t>, D</a:t>
            </a:r>
            <a:r>
              <a:rPr lang="hu-HU" sz="1200" b="1" dirty="0"/>
              <a:t>          </a:t>
            </a:r>
            <a:r>
              <a:rPr lang="hu-HU" sz="1400" b="1" dirty="0"/>
              <a:t>(Z1</a:t>
            </a:r>
            <a:r>
              <a:rPr lang="hu-HU" sz="1200" b="1" dirty="0"/>
              <a:t>)                  </a:t>
            </a:r>
            <a:r>
              <a:rPr lang="hu-HU" sz="1400" b="1" dirty="0"/>
              <a:t>(Z2)</a:t>
            </a:r>
            <a:r>
              <a:rPr lang="hu-HU" sz="1200" b="1" dirty="0"/>
              <a:t>            </a:t>
            </a:r>
            <a:r>
              <a:rPr lang="hu-HU" sz="1400" b="1" dirty="0"/>
              <a:t>(Z3)</a:t>
            </a:r>
            <a:r>
              <a:rPr lang="hu-HU" sz="1200" b="1" dirty="0"/>
              <a:t>                          </a:t>
            </a:r>
            <a:r>
              <a:rPr lang="hu-HU" sz="1400" b="1" dirty="0"/>
              <a:t>(Z4)</a:t>
            </a:r>
            <a:r>
              <a:rPr lang="hu-HU" sz="1200" b="1" dirty="0"/>
              <a:t>                                                          </a:t>
            </a:r>
            <a:r>
              <a:rPr lang="hu-HU" sz="1400" b="1" dirty="0"/>
              <a:t>(Z5)</a:t>
            </a:r>
            <a:r>
              <a:rPr lang="hu-HU" sz="1200" b="1" dirty="0"/>
              <a:t>               </a:t>
            </a:r>
            <a:r>
              <a:rPr lang="hu-HU" sz="1400" b="1" dirty="0"/>
              <a:t>(Z11</a:t>
            </a:r>
            <a:r>
              <a:rPr lang="hu-HU" sz="1400" b="1" u="sng" dirty="0"/>
              <a:t>)</a:t>
            </a:r>
            <a:r>
              <a:rPr lang="hu-HU" sz="1200" b="1" dirty="0"/>
              <a:t>  </a:t>
            </a:r>
            <a:r>
              <a:rPr lang="hu-HU" sz="1400" b="1" dirty="0"/>
              <a:t>Z22</a:t>
            </a:r>
            <a:r>
              <a:rPr lang="hu-HU" sz="1200" b="1" dirty="0"/>
              <a:t>              </a:t>
            </a:r>
            <a:r>
              <a:rPr lang="hu-HU" sz="1400" b="1" dirty="0"/>
              <a:t>Z23</a:t>
            </a:r>
            <a:endParaRPr lang="hu-HU" sz="1200" b="1" dirty="0"/>
          </a:p>
        </p:txBody>
      </p:sp>
      <p:sp>
        <p:nvSpPr>
          <p:cNvPr id="40" name="Szövegdoboz 39"/>
          <p:cNvSpPr txBox="1"/>
          <p:nvPr/>
        </p:nvSpPr>
        <p:spPr>
          <a:xfrm>
            <a:off x="4853592" y="2401143"/>
            <a:ext cx="1833643" cy="307777"/>
          </a:xfrm>
          <a:prstGeom prst="rect">
            <a:avLst/>
          </a:prstGeom>
          <a:noFill/>
          <a:ln>
            <a:noFill/>
          </a:ln>
        </p:spPr>
        <p:txBody>
          <a:bodyPr wrap="none" rtlCol="0">
            <a:spAutoFit/>
          </a:bodyPr>
          <a:lstStyle/>
          <a:p>
            <a:r>
              <a:rPr lang="hu-HU" sz="1400" b="1" dirty="0"/>
              <a:t>Neumann </a:t>
            </a:r>
            <a:r>
              <a:rPr lang="hu-HU" sz="1400" b="1" dirty="0" err="1"/>
              <a:t>visits</a:t>
            </a:r>
            <a:r>
              <a:rPr lang="hu-HU" sz="1400" b="1" dirty="0"/>
              <a:t> ENIAC</a:t>
            </a:r>
          </a:p>
        </p:txBody>
      </p:sp>
      <p:cxnSp>
        <p:nvCxnSpPr>
          <p:cNvPr id="42" name="Egyenes összekötő nyíllal 41"/>
          <p:cNvCxnSpPr/>
          <p:nvPr/>
        </p:nvCxnSpPr>
        <p:spPr>
          <a:xfrm flipH="1" flipV="1">
            <a:off x="4482263" y="2545160"/>
            <a:ext cx="404772" cy="9872"/>
          </a:xfrm>
          <a:prstGeom prst="straightConnector1">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Egyenes összekötő nyíllal 43"/>
          <p:cNvCxnSpPr/>
          <p:nvPr/>
        </p:nvCxnSpPr>
        <p:spPr>
          <a:xfrm>
            <a:off x="4481513" y="2528900"/>
            <a:ext cx="12312" cy="3600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Egyenes összekötő 46"/>
          <p:cNvCxnSpPr/>
          <p:nvPr/>
        </p:nvCxnSpPr>
        <p:spPr>
          <a:xfrm>
            <a:off x="1331913" y="143635"/>
            <a:ext cx="0" cy="65253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Szövegdoboz 47"/>
          <p:cNvSpPr txBox="1"/>
          <p:nvPr/>
        </p:nvSpPr>
        <p:spPr>
          <a:xfrm>
            <a:off x="539552" y="1825078"/>
            <a:ext cx="840178" cy="307777"/>
          </a:xfrm>
          <a:prstGeom prst="rect">
            <a:avLst/>
          </a:prstGeom>
          <a:noFill/>
          <a:ln>
            <a:noFill/>
          </a:ln>
        </p:spPr>
        <p:txBody>
          <a:bodyPr wrap="square" rtlCol="0">
            <a:spAutoFit/>
          </a:bodyPr>
          <a:lstStyle/>
          <a:p>
            <a:r>
              <a:rPr lang="hu-HU" sz="1400" b="1" dirty="0"/>
              <a:t>Bell </a:t>
            </a:r>
            <a:r>
              <a:rPr lang="hu-HU" sz="1400" b="1" dirty="0" err="1"/>
              <a:t>Lab</a:t>
            </a:r>
            <a:r>
              <a:rPr lang="hu-HU" sz="1200" dirty="0"/>
              <a:t>:</a:t>
            </a:r>
          </a:p>
        </p:txBody>
      </p:sp>
      <p:sp>
        <p:nvSpPr>
          <p:cNvPr id="49" name="Szövegdoboz 48"/>
          <p:cNvSpPr txBox="1"/>
          <p:nvPr/>
        </p:nvSpPr>
        <p:spPr>
          <a:xfrm>
            <a:off x="222106" y="2185119"/>
            <a:ext cx="1205779" cy="307777"/>
          </a:xfrm>
          <a:prstGeom prst="rect">
            <a:avLst/>
          </a:prstGeom>
          <a:noFill/>
          <a:ln>
            <a:noFill/>
          </a:ln>
        </p:spPr>
        <p:txBody>
          <a:bodyPr wrap="none" rtlCol="0">
            <a:spAutoFit/>
          </a:bodyPr>
          <a:lstStyle/>
          <a:p>
            <a:r>
              <a:rPr lang="hu-HU" sz="1400" b="1" dirty="0"/>
              <a:t>Harvard/IBM</a:t>
            </a:r>
            <a:r>
              <a:rPr lang="hu-HU" sz="1200" dirty="0"/>
              <a:t>:</a:t>
            </a:r>
          </a:p>
        </p:txBody>
      </p:sp>
      <p:sp>
        <p:nvSpPr>
          <p:cNvPr id="50" name="Szövegdoboz 49"/>
          <p:cNvSpPr txBox="1"/>
          <p:nvPr/>
        </p:nvSpPr>
        <p:spPr>
          <a:xfrm>
            <a:off x="415685" y="2564904"/>
            <a:ext cx="1011174" cy="307777"/>
          </a:xfrm>
          <a:prstGeom prst="rect">
            <a:avLst/>
          </a:prstGeom>
          <a:noFill/>
          <a:ln>
            <a:noFill/>
          </a:ln>
        </p:spPr>
        <p:txBody>
          <a:bodyPr wrap="none" rtlCol="0">
            <a:spAutoFit/>
          </a:bodyPr>
          <a:lstStyle/>
          <a:p>
            <a:r>
              <a:rPr lang="hu-HU" sz="1400" b="1" dirty="0" err="1"/>
              <a:t>Iowa</a:t>
            </a:r>
            <a:r>
              <a:rPr lang="hu-HU" sz="1400" b="1" dirty="0"/>
              <a:t> </a:t>
            </a:r>
            <a:r>
              <a:rPr lang="hu-HU" sz="1400" b="1" dirty="0" err="1"/>
              <a:t>Univ</a:t>
            </a:r>
            <a:r>
              <a:rPr lang="hu-HU" sz="1200" dirty="0"/>
              <a:t>.:</a:t>
            </a:r>
          </a:p>
        </p:txBody>
      </p:sp>
      <p:sp>
        <p:nvSpPr>
          <p:cNvPr id="51" name="Szövegdoboz 50"/>
          <p:cNvSpPr txBox="1"/>
          <p:nvPr/>
        </p:nvSpPr>
        <p:spPr>
          <a:xfrm>
            <a:off x="26495" y="3149968"/>
            <a:ext cx="1440160" cy="954107"/>
          </a:xfrm>
          <a:prstGeom prst="rect">
            <a:avLst/>
          </a:prstGeom>
          <a:noFill/>
          <a:ln>
            <a:noFill/>
          </a:ln>
        </p:spPr>
        <p:txBody>
          <a:bodyPr wrap="square" rtlCol="0">
            <a:spAutoFit/>
          </a:bodyPr>
          <a:lstStyle/>
          <a:p>
            <a:r>
              <a:rPr lang="hu-HU" sz="1400" b="1" dirty="0"/>
              <a:t>Moore </a:t>
            </a:r>
            <a:r>
              <a:rPr lang="hu-HU" sz="1400" b="1" dirty="0" err="1"/>
              <a:t>School</a:t>
            </a:r>
            <a:r>
              <a:rPr lang="hu-HU" sz="1400" b="1" dirty="0"/>
              <a:t> Pennsylvania/</a:t>
            </a:r>
          </a:p>
          <a:p>
            <a:r>
              <a:rPr lang="hu-HU" sz="1400" b="1" dirty="0" err="1"/>
              <a:t>Ballistic.Res.Lab</a:t>
            </a:r>
            <a:r>
              <a:rPr lang="hu-HU" sz="1400" b="1" dirty="0"/>
              <a:t> </a:t>
            </a:r>
            <a:r>
              <a:rPr lang="hu-HU" sz="1400" b="1" dirty="0" err="1"/>
              <a:t>Aberdeen</a:t>
            </a:r>
            <a:endParaRPr lang="hu-HU" sz="1400" b="1" dirty="0"/>
          </a:p>
        </p:txBody>
      </p:sp>
      <p:sp>
        <p:nvSpPr>
          <p:cNvPr id="52" name="Jobb oldali kapcsos zárójel 51"/>
          <p:cNvSpPr/>
          <p:nvPr/>
        </p:nvSpPr>
        <p:spPr>
          <a:xfrm>
            <a:off x="1268907" y="3068960"/>
            <a:ext cx="242754" cy="108012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53" name="Szövegdoboz 52"/>
          <p:cNvSpPr txBox="1"/>
          <p:nvPr/>
        </p:nvSpPr>
        <p:spPr>
          <a:xfrm>
            <a:off x="150869" y="4293096"/>
            <a:ext cx="1281376" cy="307777"/>
          </a:xfrm>
          <a:prstGeom prst="rect">
            <a:avLst/>
          </a:prstGeom>
          <a:noFill/>
          <a:ln>
            <a:noFill/>
          </a:ln>
        </p:spPr>
        <p:txBody>
          <a:bodyPr wrap="none" rtlCol="0">
            <a:spAutoFit/>
          </a:bodyPr>
          <a:lstStyle/>
          <a:p>
            <a:r>
              <a:rPr lang="hu-HU" sz="1400" b="1" dirty="0"/>
              <a:t>IAS, Princeton:</a:t>
            </a:r>
          </a:p>
        </p:txBody>
      </p:sp>
      <p:sp>
        <p:nvSpPr>
          <p:cNvPr id="54" name="Szövegdoboz 53"/>
          <p:cNvSpPr txBox="1"/>
          <p:nvPr/>
        </p:nvSpPr>
        <p:spPr>
          <a:xfrm>
            <a:off x="6057165" y="3212976"/>
            <a:ext cx="792088" cy="307777"/>
          </a:xfrm>
          <a:prstGeom prst="rect">
            <a:avLst/>
          </a:prstGeom>
          <a:noFill/>
          <a:ln>
            <a:noFill/>
          </a:ln>
        </p:spPr>
        <p:txBody>
          <a:bodyPr wrap="square" rtlCol="0">
            <a:spAutoFit/>
          </a:bodyPr>
          <a:lstStyle/>
          <a:p>
            <a:r>
              <a:rPr lang="hu-HU" sz="1400" b="1" dirty="0"/>
              <a:t>UNIVAC</a:t>
            </a:r>
          </a:p>
        </p:txBody>
      </p:sp>
      <p:cxnSp>
        <p:nvCxnSpPr>
          <p:cNvPr id="56" name="Egyenes összekötő nyíllal 55"/>
          <p:cNvCxnSpPr>
            <a:endCxn id="54" idx="1"/>
          </p:cNvCxnSpPr>
          <p:nvPr/>
        </p:nvCxnSpPr>
        <p:spPr>
          <a:xfrm flipV="1">
            <a:off x="5193069" y="3366865"/>
            <a:ext cx="864096" cy="287161"/>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Egyenes összekötő nyíllal 57"/>
          <p:cNvCxnSpPr/>
          <p:nvPr/>
        </p:nvCxnSpPr>
        <p:spPr>
          <a:xfrm>
            <a:off x="5516832" y="4149080"/>
            <a:ext cx="315308" cy="315035"/>
          </a:xfrm>
          <a:prstGeom prst="straightConnector1">
            <a:avLst/>
          </a:prstGeom>
          <a:ln w="190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Szövegdoboz 56"/>
          <p:cNvSpPr txBox="1"/>
          <p:nvPr/>
        </p:nvSpPr>
        <p:spPr>
          <a:xfrm>
            <a:off x="5112060" y="5589241"/>
            <a:ext cx="1350150" cy="307777"/>
          </a:xfrm>
          <a:prstGeom prst="rect">
            <a:avLst/>
          </a:prstGeom>
          <a:noFill/>
          <a:ln>
            <a:noFill/>
          </a:ln>
        </p:spPr>
        <p:txBody>
          <a:bodyPr wrap="square" rtlCol="0">
            <a:spAutoFit/>
          </a:bodyPr>
          <a:lstStyle/>
          <a:p>
            <a:r>
              <a:rPr lang="hu-HU" sz="1400" b="1" dirty="0"/>
              <a:t>„Baby”   Mark1</a:t>
            </a:r>
          </a:p>
        </p:txBody>
      </p:sp>
      <p:sp>
        <p:nvSpPr>
          <p:cNvPr id="59" name="Szövegdoboz 58"/>
          <p:cNvSpPr txBox="1"/>
          <p:nvPr/>
        </p:nvSpPr>
        <p:spPr>
          <a:xfrm>
            <a:off x="61612" y="5157192"/>
            <a:ext cx="1288814" cy="307777"/>
          </a:xfrm>
          <a:prstGeom prst="rect">
            <a:avLst/>
          </a:prstGeom>
          <a:noFill/>
          <a:ln>
            <a:noFill/>
          </a:ln>
        </p:spPr>
        <p:txBody>
          <a:bodyPr wrap="none" rtlCol="0">
            <a:spAutoFit/>
          </a:bodyPr>
          <a:lstStyle/>
          <a:p>
            <a:r>
              <a:rPr lang="hu-HU" sz="1400" b="1" dirty="0"/>
              <a:t>Cambridge, UK</a:t>
            </a:r>
          </a:p>
        </p:txBody>
      </p:sp>
      <p:sp>
        <p:nvSpPr>
          <p:cNvPr id="60" name="Szövegdoboz 59"/>
          <p:cNvSpPr txBox="1"/>
          <p:nvPr/>
        </p:nvSpPr>
        <p:spPr>
          <a:xfrm>
            <a:off x="35496" y="5569495"/>
            <a:ext cx="1403648" cy="307777"/>
          </a:xfrm>
          <a:prstGeom prst="rect">
            <a:avLst/>
          </a:prstGeom>
          <a:noFill/>
          <a:ln>
            <a:noFill/>
          </a:ln>
        </p:spPr>
        <p:txBody>
          <a:bodyPr wrap="square" rtlCol="0">
            <a:spAutoFit/>
          </a:bodyPr>
          <a:lstStyle/>
          <a:p>
            <a:r>
              <a:rPr lang="hu-HU" sz="1400" b="1" dirty="0"/>
              <a:t>Manchester, UK</a:t>
            </a:r>
          </a:p>
        </p:txBody>
      </p:sp>
      <p:cxnSp>
        <p:nvCxnSpPr>
          <p:cNvPr id="66" name="Egyenes összekötő 65"/>
          <p:cNvCxnSpPr>
            <a:stCxn id="33" idx="4"/>
          </p:cNvCxnSpPr>
          <p:nvPr/>
        </p:nvCxnSpPr>
        <p:spPr>
          <a:xfrm>
            <a:off x="4778899" y="4383450"/>
            <a:ext cx="18526" cy="1430815"/>
          </a:xfrm>
          <a:prstGeom prst="line">
            <a:avLst/>
          </a:prstGeom>
          <a:ln w="19050">
            <a:solidFill>
              <a:schemeClr val="tx1"/>
            </a:solidFill>
            <a:prstDash val="dash"/>
            <a:tailEnd w="sm" len="med"/>
          </a:ln>
        </p:spPr>
        <p:style>
          <a:lnRef idx="1">
            <a:schemeClr val="accent1"/>
          </a:lnRef>
          <a:fillRef idx="0">
            <a:schemeClr val="accent1"/>
          </a:fillRef>
          <a:effectRef idx="0">
            <a:schemeClr val="accent1"/>
          </a:effectRef>
          <a:fontRef idx="minor">
            <a:schemeClr val="tx1"/>
          </a:fontRef>
        </p:style>
      </p:cxnSp>
      <p:cxnSp>
        <p:nvCxnSpPr>
          <p:cNvPr id="75" name="Egyenes összekötő nyíllal 74"/>
          <p:cNvCxnSpPr/>
          <p:nvPr/>
        </p:nvCxnSpPr>
        <p:spPr>
          <a:xfrm>
            <a:off x="5138790" y="5727740"/>
            <a:ext cx="0" cy="0"/>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88" name="Egyenes összekötő nyíllal 87"/>
          <p:cNvCxnSpPr/>
          <p:nvPr/>
        </p:nvCxnSpPr>
        <p:spPr>
          <a:xfrm>
            <a:off x="4806026" y="5301208"/>
            <a:ext cx="315035" cy="1800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1" name="Egyenes összekötő nyíllal 90"/>
          <p:cNvCxnSpPr>
            <a:endCxn id="57" idx="1"/>
          </p:cNvCxnSpPr>
          <p:nvPr/>
        </p:nvCxnSpPr>
        <p:spPr>
          <a:xfrm>
            <a:off x="4842030" y="5733257"/>
            <a:ext cx="270030" cy="9873"/>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0" name="Szövegdoboz 99"/>
          <p:cNvSpPr txBox="1"/>
          <p:nvPr/>
        </p:nvSpPr>
        <p:spPr>
          <a:xfrm>
            <a:off x="4031940" y="5589240"/>
            <a:ext cx="885179" cy="307777"/>
          </a:xfrm>
          <a:prstGeom prst="rect">
            <a:avLst/>
          </a:prstGeom>
          <a:noFill/>
          <a:ln>
            <a:noFill/>
          </a:ln>
        </p:spPr>
        <p:txBody>
          <a:bodyPr wrap="none" rtlCol="0">
            <a:spAutoFit/>
          </a:bodyPr>
          <a:lstStyle/>
          <a:p>
            <a:r>
              <a:rPr lang="hu-HU" sz="1400" b="1" i="1" dirty="0"/>
              <a:t>Williams</a:t>
            </a:r>
            <a:r>
              <a:rPr lang="hu-HU" sz="1400" dirty="0"/>
              <a:t>:</a:t>
            </a:r>
          </a:p>
        </p:txBody>
      </p:sp>
      <p:sp>
        <p:nvSpPr>
          <p:cNvPr id="101" name="Szövegdoboz 100"/>
          <p:cNvSpPr txBox="1"/>
          <p:nvPr/>
        </p:nvSpPr>
        <p:spPr>
          <a:xfrm>
            <a:off x="4166955" y="5137447"/>
            <a:ext cx="726224" cy="307777"/>
          </a:xfrm>
          <a:prstGeom prst="rect">
            <a:avLst/>
          </a:prstGeom>
          <a:noFill/>
          <a:ln>
            <a:noFill/>
          </a:ln>
        </p:spPr>
        <p:txBody>
          <a:bodyPr wrap="none" rtlCol="0">
            <a:spAutoFit/>
          </a:bodyPr>
          <a:lstStyle/>
          <a:p>
            <a:r>
              <a:rPr lang="hu-HU" sz="1400" b="1" i="1" dirty="0" err="1"/>
              <a:t>Wilkes</a:t>
            </a:r>
            <a:r>
              <a:rPr lang="hu-HU" sz="1400" dirty="0"/>
              <a:t>:</a:t>
            </a:r>
          </a:p>
        </p:txBody>
      </p:sp>
      <p:sp>
        <p:nvSpPr>
          <p:cNvPr id="115" name="Text Box 19"/>
          <p:cNvSpPr txBox="1">
            <a:spLocks noChangeArrowheads="1"/>
          </p:cNvSpPr>
          <p:nvPr/>
        </p:nvSpPr>
        <p:spPr bwMode="auto">
          <a:xfrm rot="16200000">
            <a:off x="1490174" y="743216"/>
            <a:ext cx="576062" cy="276999"/>
          </a:xfrm>
          <a:prstGeom prst="rect">
            <a:avLst/>
          </a:prstGeom>
          <a:noFill/>
          <a:ln w="9525">
            <a:noFill/>
            <a:miter lim="800000"/>
            <a:headEnd/>
            <a:tailEnd/>
          </a:ln>
          <a:effectLst/>
        </p:spPr>
        <p:txBody>
          <a:bodyPr wrap="square">
            <a:spAutoFit/>
          </a:bodyPr>
          <a:lstStyle/>
          <a:p>
            <a:pPr algn="l"/>
            <a:r>
              <a:rPr lang="en-US" sz="1200" b="1" dirty="0"/>
              <a:t>193</a:t>
            </a:r>
            <a:r>
              <a:rPr lang="hu-HU" sz="1200" b="1" dirty="0"/>
              <a:t>6</a:t>
            </a:r>
            <a:endParaRPr lang="en-US" sz="900" b="1" dirty="0"/>
          </a:p>
        </p:txBody>
      </p:sp>
      <p:sp>
        <p:nvSpPr>
          <p:cNvPr id="182" name="Text Box 19"/>
          <p:cNvSpPr txBox="1">
            <a:spLocks noChangeArrowheads="1"/>
          </p:cNvSpPr>
          <p:nvPr/>
        </p:nvSpPr>
        <p:spPr bwMode="auto">
          <a:xfrm rot="16200000">
            <a:off x="1805209" y="743217"/>
            <a:ext cx="576062" cy="276999"/>
          </a:xfrm>
          <a:prstGeom prst="rect">
            <a:avLst/>
          </a:prstGeom>
          <a:noFill/>
          <a:ln w="9525">
            <a:noFill/>
            <a:miter lim="800000"/>
            <a:headEnd/>
            <a:tailEnd/>
          </a:ln>
          <a:effectLst/>
        </p:spPr>
        <p:txBody>
          <a:bodyPr wrap="square">
            <a:spAutoFit/>
          </a:bodyPr>
          <a:lstStyle/>
          <a:p>
            <a:pPr algn="l"/>
            <a:r>
              <a:rPr lang="en-US" sz="1200" b="1" dirty="0"/>
              <a:t>193</a:t>
            </a:r>
            <a:r>
              <a:rPr lang="hu-HU" sz="1200" b="1" dirty="0"/>
              <a:t>7</a:t>
            </a:r>
            <a:endParaRPr lang="en-US" sz="900" b="1" dirty="0"/>
          </a:p>
        </p:txBody>
      </p:sp>
      <p:sp>
        <p:nvSpPr>
          <p:cNvPr id="183" name="Text Box 19"/>
          <p:cNvSpPr txBox="1">
            <a:spLocks noChangeArrowheads="1"/>
          </p:cNvSpPr>
          <p:nvPr/>
        </p:nvSpPr>
        <p:spPr bwMode="auto">
          <a:xfrm rot="16200000">
            <a:off x="2120244" y="743218"/>
            <a:ext cx="576062" cy="276999"/>
          </a:xfrm>
          <a:prstGeom prst="rect">
            <a:avLst/>
          </a:prstGeom>
          <a:noFill/>
          <a:ln w="9525">
            <a:noFill/>
            <a:miter lim="800000"/>
            <a:headEnd/>
            <a:tailEnd/>
          </a:ln>
          <a:effectLst/>
        </p:spPr>
        <p:txBody>
          <a:bodyPr wrap="square">
            <a:spAutoFit/>
          </a:bodyPr>
          <a:lstStyle/>
          <a:p>
            <a:pPr algn="l"/>
            <a:r>
              <a:rPr lang="en-US" sz="1200" b="1" dirty="0"/>
              <a:t>193</a:t>
            </a:r>
            <a:r>
              <a:rPr lang="hu-HU" sz="1200" b="1" dirty="0"/>
              <a:t>8</a:t>
            </a:r>
            <a:endParaRPr lang="en-US" sz="900" b="1" dirty="0"/>
          </a:p>
        </p:txBody>
      </p:sp>
      <p:sp>
        <p:nvSpPr>
          <p:cNvPr id="184" name="Text Box 19"/>
          <p:cNvSpPr txBox="1">
            <a:spLocks noChangeArrowheads="1"/>
          </p:cNvSpPr>
          <p:nvPr/>
        </p:nvSpPr>
        <p:spPr bwMode="auto">
          <a:xfrm rot="16200000">
            <a:off x="2435279" y="743219"/>
            <a:ext cx="576062" cy="276999"/>
          </a:xfrm>
          <a:prstGeom prst="rect">
            <a:avLst/>
          </a:prstGeom>
          <a:noFill/>
          <a:ln w="9525">
            <a:noFill/>
            <a:miter lim="800000"/>
            <a:headEnd/>
            <a:tailEnd/>
          </a:ln>
          <a:effectLst/>
        </p:spPr>
        <p:txBody>
          <a:bodyPr wrap="square">
            <a:spAutoFit/>
          </a:bodyPr>
          <a:lstStyle/>
          <a:p>
            <a:pPr algn="l"/>
            <a:r>
              <a:rPr lang="en-US" sz="1200" b="1" dirty="0"/>
              <a:t>193</a:t>
            </a:r>
            <a:r>
              <a:rPr lang="hu-HU" sz="1200" b="1" dirty="0"/>
              <a:t>9</a:t>
            </a:r>
            <a:endParaRPr lang="en-US" sz="900" b="1" dirty="0"/>
          </a:p>
        </p:txBody>
      </p:sp>
      <p:sp>
        <p:nvSpPr>
          <p:cNvPr id="185" name="Text Box 19"/>
          <p:cNvSpPr txBox="1">
            <a:spLocks noChangeArrowheads="1"/>
          </p:cNvSpPr>
          <p:nvPr/>
        </p:nvSpPr>
        <p:spPr bwMode="auto">
          <a:xfrm rot="16200000">
            <a:off x="2750314" y="743220"/>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40</a:t>
            </a:r>
            <a:endParaRPr lang="en-US" sz="900" b="1" dirty="0"/>
          </a:p>
        </p:txBody>
      </p:sp>
      <p:sp>
        <p:nvSpPr>
          <p:cNvPr id="186" name="Text Box 19"/>
          <p:cNvSpPr txBox="1">
            <a:spLocks noChangeArrowheads="1"/>
          </p:cNvSpPr>
          <p:nvPr/>
        </p:nvSpPr>
        <p:spPr bwMode="auto">
          <a:xfrm rot="16200000">
            <a:off x="3065349" y="743221"/>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41</a:t>
            </a:r>
            <a:endParaRPr lang="en-US" sz="900" b="1" dirty="0"/>
          </a:p>
        </p:txBody>
      </p:sp>
      <p:sp>
        <p:nvSpPr>
          <p:cNvPr id="187" name="Text Box 19"/>
          <p:cNvSpPr txBox="1">
            <a:spLocks noChangeArrowheads="1"/>
          </p:cNvSpPr>
          <p:nvPr/>
        </p:nvSpPr>
        <p:spPr bwMode="auto">
          <a:xfrm rot="16200000">
            <a:off x="3380384" y="743222"/>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42</a:t>
            </a:r>
            <a:endParaRPr lang="en-US" sz="900" b="1" dirty="0"/>
          </a:p>
        </p:txBody>
      </p:sp>
      <p:sp>
        <p:nvSpPr>
          <p:cNvPr id="188" name="Text Box 19"/>
          <p:cNvSpPr txBox="1">
            <a:spLocks noChangeArrowheads="1"/>
          </p:cNvSpPr>
          <p:nvPr/>
        </p:nvSpPr>
        <p:spPr bwMode="auto">
          <a:xfrm rot="16200000">
            <a:off x="3695419" y="743223"/>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43</a:t>
            </a:r>
            <a:endParaRPr lang="en-US" sz="900" b="1" dirty="0"/>
          </a:p>
        </p:txBody>
      </p:sp>
      <p:sp>
        <p:nvSpPr>
          <p:cNvPr id="189" name="Text Box 19"/>
          <p:cNvSpPr txBox="1">
            <a:spLocks noChangeArrowheads="1"/>
          </p:cNvSpPr>
          <p:nvPr/>
        </p:nvSpPr>
        <p:spPr bwMode="auto">
          <a:xfrm rot="16200000">
            <a:off x="4010454" y="743224"/>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44</a:t>
            </a:r>
            <a:endParaRPr lang="en-US" sz="900" b="1" dirty="0"/>
          </a:p>
        </p:txBody>
      </p:sp>
      <p:sp>
        <p:nvSpPr>
          <p:cNvPr id="190" name="Text Box 19"/>
          <p:cNvSpPr txBox="1">
            <a:spLocks noChangeArrowheads="1"/>
          </p:cNvSpPr>
          <p:nvPr/>
        </p:nvSpPr>
        <p:spPr bwMode="auto">
          <a:xfrm rot="16200000">
            <a:off x="4325489" y="743225"/>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45</a:t>
            </a:r>
            <a:endParaRPr lang="en-US" sz="900" b="1" dirty="0"/>
          </a:p>
        </p:txBody>
      </p:sp>
      <p:sp>
        <p:nvSpPr>
          <p:cNvPr id="191" name="Text Box 19"/>
          <p:cNvSpPr txBox="1">
            <a:spLocks noChangeArrowheads="1"/>
          </p:cNvSpPr>
          <p:nvPr/>
        </p:nvSpPr>
        <p:spPr bwMode="auto">
          <a:xfrm rot="16200000">
            <a:off x="4640524" y="743226"/>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46</a:t>
            </a:r>
            <a:endParaRPr lang="en-US" sz="900" b="1" dirty="0"/>
          </a:p>
        </p:txBody>
      </p:sp>
      <p:sp>
        <p:nvSpPr>
          <p:cNvPr id="192" name="Text Box 19"/>
          <p:cNvSpPr txBox="1">
            <a:spLocks noChangeArrowheads="1"/>
          </p:cNvSpPr>
          <p:nvPr/>
        </p:nvSpPr>
        <p:spPr bwMode="auto">
          <a:xfrm rot="16200000">
            <a:off x="4955559" y="743227"/>
            <a:ext cx="576062" cy="276999"/>
          </a:xfrm>
          <a:prstGeom prst="rect">
            <a:avLst/>
          </a:prstGeom>
          <a:noFill/>
          <a:ln w="9525">
            <a:noFill/>
            <a:miter lim="800000"/>
            <a:headEnd/>
            <a:tailEnd/>
          </a:ln>
          <a:effectLst/>
        </p:spPr>
        <p:txBody>
          <a:bodyPr wrap="square">
            <a:spAutoFit/>
          </a:bodyPr>
          <a:lstStyle/>
          <a:p>
            <a:pPr algn="l"/>
            <a:r>
              <a:rPr lang="en-US" sz="1200" dirty="0"/>
              <a:t>19</a:t>
            </a:r>
            <a:r>
              <a:rPr lang="hu-HU" sz="1200" b="1" dirty="0"/>
              <a:t>47</a:t>
            </a:r>
            <a:endParaRPr lang="en-US" sz="900" b="1" dirty="0"/>
          </a:p>
        </p:txBody>
      </p:sp>
      <p:sp>
        <p:nvSpPr>
          <p:cNvPr id="193" name="Text Box 19"/>
          <p:cNvSpPr txBox="1">
            <a:spLocks noChangeArrowheads="1"/>
          </p:cNvSpPr>
          <p:nvPr/>
        </p:nvSpPr>
        <p:spPr bwMode="auto">
          <a:xfrm rot="16200000">
            <a:off x="5270594" y="74322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48</a:t>
            </a:r>
            <a:endParaRPr lang="en-US" sz="900" b="1" dirty="0"/>
          </a:p>
        </p:txBody>
      </p:sp>
      <p:sp>
        <p:nvSpPr>
          <p:cNvPr id="194" name="Text Box 19"/>
          <p:cNvSpPr txBox="1">
            <a:spLocks noChangeArrowheads="1"/>
          </p:cNvSpPr>
          <p:nvPr/>
        </p:nvSpPr>
        <p:spPr bwMode="auto">
          <a:xfrm rot="16200000">
            <a:off x="5585629" y="743229"/>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49</a:t>
            </a:r>
            <a:endParaRPr lang="en-US" sz="900" b="1" dirty="0"/>
          </a:p>
        </p:txBody>
      </p:sp>
      <p:sp>
        <p:nvSpPr>
          <p:cNvPr id="195" name="Text Box 19"/>
          <p:cNvSpPr txBox="1">
            <a:spLocks noChangeArrowheads="1"/>
          </p:cNvSpPr>
          <p:nvPr/>
        </p:nvSpPr>
        <p:spPr bwMode="auto">
          <a:xfrm rot="16200000">
            <a:off x="5900664" y="743230"/>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50</a:t>
            </a:r>
            <a:endParaRPr lang="en-US" sz="900" b="1" dirty="0"/>
          </a:p>
        </p:txBody>
      </p:sp>
      <p:sp>
        <p:nvSpPr>
          <p:cNvPr id="196" name="Text Box 19"/>
          <p:cNvSpPr txBox="1">
            <a:spLocks noChangeArrowheads="1"/>
          </p:cNvSpPr>
          <p:nvPr/>
        </p:nvSpPr>
        <p:spPr bwMode="auto">
          <a:xfrm rot="16200000">
            <a:off x="6215699" y="743231"/>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51</a:t>
            </a:r>
            <a:endParaRPr lang="en-US" sz="900" b="1" dirty="0"/>
          </a:p>
        </p:txBody>
      </p:sp>
      <p:sp>
        <p:nvSpPr>
          <p:cNvPr id="197" name="Text Box 19"/>
          <p:cNvSpPr txBox="1">
            <a:spLocks noChangeArrowheads="1"/>
          </p:cNvSpPr>
          <p:nvPr/>
        </p:nvSpPr>
        <p:spPr bwMode="auto">
          <a:xfrm rot="16200000">
            <a:off x="6530734" y="743232"/>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52</a:t>
            </a:r>
            <a:endParaRPr lang="en-US" sz="900" b="1" dirty="0"/>
          </a:p>
        </p:txBody>
      </p:sp>
      <p:sp>
        <p:nvSpPr>
          <p:cNvPr id="198" name="Text Box 19"/>
          <p:cNvSpPr txBox="1">
            <a:spLocks noChangeArrowheads="1"/>
          </p:cNvSpPr>
          <p:nvPr/>
        </p:nvSpPr>
        <p:spPr bwMode="auto">
          <a:xfrm rot="16200000">
            <a:off x="6845769" y="743233"/>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53</a:t>
            </a:r>
            <a:endParaRPr lang="en-US" sz="900" b="1" dirty="0"/>
          </a:p>
        </p:txBody>
      </p:sp>
      <p:sp>
        <p:nvSpPr>
          <p:cNvPr id="199" name="Text Box 19"/>
          <p:cNvSpPr txBox="1">
            <a:spLocks noChangeArrowheads="1"/>
          </p:cNvSpPr>
          <p:nvPr/>
        </p:nvSpPr>
        <p:spPr bwMode="auto">
          <a:xfrm rot="16200000">
            <a:off x="7160804" y="743234"/>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54</a:t>
            </a:r>
            <a:endParaRPr lang="en-US" sz="900" b="1" dirty="0"/>
          </a:p>
        </p:txBody>
      </p:sp>
      <p:sp>
        <p:nvSpPr>
          <p:cNvPr id="200" name="Text Box 19"/>
          <p:cNvSpPr txBox="1">
            <a:spLocks noChangeArrowheads="1"/>
          </p:cNvSpPr>
          <p:nvPr/>
        </p:nvSpPr>
        <p:spPr bwMode="auto">
          <a:xfrm rot="16200000">
            <a:off x="7475839" y="743235"/>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55</a:t>
            </a:r>
            <a:endParaRPr lang="en-US" sz="900" b="1" dirty="0"/>
          </a:p>
        </p:txBody>
      </p:sp>
      <p:sp>
        <p:nvSpPr>
          <p:cNvPr id="201" name="Text Box 19"/>
          <p:cNvSpPr txBox="1">
            <a:spLocks noChangeArrowheads="1"/>
          </p:cNvSpPr>
          <p:nvPr/>
        </p:nvSpPr>
        <p:spPr bwMode="auto">
          <a:xfrm rot="16200000">
            <a:off x="7790874" y="743236"/>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56</a:t>
            </a:r>
            <a:endParaRPr lang="en-US" sz="900" b="1" dirty="0"/>
          </a:p>
        </p:txBody>
      </p:sp>
      <p:sp>
        <p:nvSpPr>
          <p:cNvPr id="202" name="Text Box 19"/>
          <p:cNvSpPr txBox="1">
            <a:spLocks noChangeArrowheads="1"/>
          </p:cNvSpPr>
          <p:nvPr/>
        </p:nvSpPr>
        <p:spPr bwMode="auto">
          <a:xfrm rot="16200000">
            <a:off x="8105909" y="743237"/>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57</a:t>
            </a:r>
            <a:endParaRPr lang="en-US" sz="900" b="1" dirty="0"/>
          </a:p>
        </p:txBody>
      </p:sp>
      <p:sp>
        <p:nvSpPr>
          <p:cNvPr id="203" name="Text Box 19"/>
          <p:cNvSpPr txBox="1">
            <a:spLocks noChangeArrowheads="1"/>
          </p:cNvSpPr>
          <p:nvPr/>
        </p:nvSpPr>
        <p:spPr bwMode="auto">
          <a:xfrm rot="16200000">
            <a:off x="8420944" y="743238"/>
            <a:ext cx="576062" cy="276999"/>
          </a:xfrm>
          <a:prstGeom prst="rect">
            <a:avLst/>
          </a:prstGeom>
          <a:noFill/>
          <a:ln w="9525">
            <a:noFill/>
            <a:miter lim="800000"/>
            <a:headEnd/>
            <a:tailEnd/>
          </a:ln>
          <a:effectLst/>
        </p:spPr>
        <p:txBody>
          <a:bodyPr wrap="square">
            <a:spAutoFit/>
          </a:bodyPr>
          <a:lstStyle/>
          <a:p>
            <a:pPr algn="l"/>
            <a:r>
              <a:rPr lang="en-US" sz="1200" b="1" dirty="0"/>
              <a:t>19</a:t>
            </a:r>
            <a:r>
              <a:rPr lang="hu-HU" sz="1200" b="1" dirty="0"/>
              <a:t>58</a:t>
            </a:r>
            <a:endParaRPr lang="en-US" sz="900" b="1" dirty="0"/>
          </a:p>
        </p:txBody>
      </p:sp>
      <p:sp>
        <p:nvSpPr>
          <p:cNvPr id="214" name="Szövegdoboz 213"/>
          <p:cNvSpPr txBox="1"/>
          <p:nvPr/>
        </p:nvSpPr>
        <p:spPr>
          <a:xfrm>
            <a:off x="2122305" y="8620"/>
            <a:ext cx="5510035" cy="584775"/>
          </a:xfrm>
          <a:prstGeom prst="rect">
            <a:avLst/>
          </a:prstGeom>
          <a:noFill/>
          <a:ln>
            <a:noFill/>
          </a:ln>
        </p:spPr>
        <p:txBody>
          <a:bodyPr wrap="none" rtlCol="0">
            <a:spAutoFit/>
          </a:bodyPr>
          <a:lstStyle/>
          <a:p>
            <a:r>
              <a:rPr lang="hu-HU" sz="3200" b="1" dirty="0" err="1"/>
              <a:t>Genesis</a:t>
            </a:r>
            <a:r>
              <a:rPr lang="hu-HU" sz="3200" b="1" dirty="0"/>
              <a:t> of </a:t>
            </a:r>
            <a:r>
              <a:rPr lang="hu-HU" sz="3200" b="1" dirty="0" err="1"/>
              <a:t>the</a:t>
            </a:r>
            <a:r>
              <a:rPr lang="hu-HU" sz="3200" b="1" dirty="0"/>
              <a:t> </a:t>
            </a:r>
            <a:r>
              <a:rPr lang="hu-HU" sz="3200" b="1" dirty="0" err="1"/>
              <a:t>digital</a:t>
            </a:r>
            <a:r>
              <a:rPr lang="hu-HU" sz="3200" b="1" dirty="0"/>
              <a:t> computer</a:t>
            </a:r>
          </a:p>
        </p:txBody>
      </p:sp>
      <p:sp>
        <p:nvSpPr>
          <p:cNvPr id="215" name="Téglalap 214"/>
          <p:cNvSpPr/>
          <p:nvPr/>
        </p:nvSpPr>
        <p:spPr>
          <a:xfrm>
            <a:off x="3176846" y="1313765"/>
            <a:ext cx="360040"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7" name="Téglalap 76"/>
          <p:cNvSpPr/>
          <p:nvPr/>
        </p:nvSpPr>
        <p:spPr>
          <a:xfrm>
            <a:off x="7002270" y="1763815"/>
            <a:ext cx="1980220" cy="3293209"/>
          </a:xfrm>
          <a:prstGeom prst="rect">
            <a:avLst/>
          </a:prstGeom>
          <a:solidFill>
            <a:schemeClr val="bg1">
              <a:lumMod val="95000"/>
            </a:schemeClr>
          </a:solidFill>
          <a:ln w="19050">
            <a:solidFill>
              <a:schemeClr val="tx1"/>
            </a:solidFill>
          </a:ln>
        </p:spPr>
        <p:txBody>
          <a:bodyPr wrap="square">
            <a:spAutoFit/>
          </a:bodyPr>
          <a:lstStyle/>
          <a:p>
            <a:pPr>
              <a:buNone/>
            </a:pPr>
            <a:r>
              <a:rPr lang="en-US" sz="1600" b="1" u="sng" dirty="0"/>
              <a:t>L</a:t>
            </a:r>
            <a:r>
              <a:rPr lang="hu-HU" sz="1600" b="1" u="sng" dirty="0"/>
              <a:t>ANDMARKS</a:t>
            </a:r>
            <a:r>
              <a:rPr lang="en-US" sz="1600" b="1" u="sng" dirty="0"/>
              <a:t>:</a:t>
            </a:r>
          </a:p>
          <a:p>
            <a:pPr>
              <a:buNone/>
            </a:pPr>
            <a:r>
              <a:rPr lang="en-US" sz="1600" b="1" u="sng" dirty="0"/>
              <a:t>Z3</a:t>
            </a:r>
            <a:r>
              <a:rPr lang="en-US" sz="1600" b="1" dirty="0"/>
              <a:t> – 1941</a:t>
            </a:r>
          </a:p>
          <a:p>
            <a:pPr>
              <a:buNone/>
            </a:pPr>
            <a:r>
              <a:rPr lang="hu-HU" sz="1600" b="1" dirty="0"/>
              <a:t>   </a:t>
            </a:r>
            <a:r>
              <a:rPr lang="en-US" sz="1600" b="1" dirty="0"/>
              <a:t>stored </a:t>
            </a:r>
            <a:r>
              <a:rPr lang="en-US" sz="1600" b="1" dirty="0" err="1"/>
              <a:t>proram</a:t>
            </a:r>
            <a:endParaRPr lang="en-US" sz="1600" b="1" dirty="0"/>
          </a:p>
          <a:p>
            <a:pPr>
              <a:buNone/>
            </a:pPr>
            <a:r>
              <a:rPr lang="hu-HU" sz="1600" b="1" dirty="0"/>
              <a:t>   </a:t>
            </a:r>
            <a:r>
              <a:rPr lang="en-US" sz="1600" b="1" dirty="0"/>
              <a:t>electromagnetic</a:t>
            </a:r>
          </a:p>
          <a:p>
            <a:pPr>
              <a:buNone/>
            </a:pPr>
            <a:r>
              <a:rPr lang="en-US" sz="1600" b="1" u="sng" dirty="0"/>
              <a:t>ABC</a:t>
            </a:r>
            <a:r>
              <a:rPr lang="en-US" sz="1600" b="1" dirty="0"/>
              <a:t> -1942</a:t>
            </a:r>
          </a:p>
          <a:p>
            <a:pPr>
              <a:buNone/>
            </a:pPr>
            <a:r>
              <a:rPr lang="hu-HU" sz="1600" b="1" dirty="0"/>
              <a:t>   </a:t>
            </a:r>
            <a:r>
              <a:rPr lang="en-US" sz="1600" b="1" dirty="0"/>
              <a:t>electronic</a:t>
            </a:r>
          </a:p>
          <a:p>
            <a:pPr>
              <a:buNone/>
            </a:pPr>
            <a:r>
              <a:rPr lang="hu-HU" sz="1600" b="1" dirty="0"/>
              <a:t>   </a:t>
            </a:r>
            <a:r>
              <a:rPr lang="en-US" sz="1600" b="1" dirty="0"/>
              <a:t>special purpose</a:t>
            </a:r>
          </a:p>
          <a:p>
            <a:pPr>
              <a:buNone/>
            </a:pPr>
            <a:r>
              <a:rPr lang="en-US" sz="1600" b="1" u="sng" dirty="0"/>
              <a:t>ENIAC</a:t>
            </a:r>
            <a:r>
              <a:rPr lang="en-US" sz="1600" b="1" dirty="0"/>
              <a:t> – 1946</a:t>
            </a:r>
          </a:p>
          <a:p>
            <a:pPr>
              <a:buNone/>
            </a:pPr>
            <a:r>
              <a:rPr lang="hu-HU" sz="1600" b="1" dirty="0"/>
              <a:t>   </a:t>
            </a:r>
            <a:r>
              <a:rPr lang="en-US" sz="1600" b="1" dirty="0"/>
              <a:t>electronic</a:t>
            </a:r>
          </a:p>
          <a:p>
            <a:pPr>
              <a:buNone/>
            </a:pPr>
            <a:r>
              <a:rPr lang="hu-HU" sz="1600" b="1" dirty="0"/>
              <a:t>   </a:t>
            </a:r>
            <a:r>
              <a:rPr lang="en-US" sz="1600" b="1" dirty="0"/>
              <a:t>universal</a:t>
            </a:r>
          </a:p>
          <a:p>
            <a:pPr>
              <a:buNone/>
            </a:pPr>
            <a:r>
              <a:rPr lang="en-US" sz="1600" b="1" u="sng" dirty="0"/>
              <a:t>EDVAC/EDSAC </a:t>
            </a:r>
            <a:r>
              <a:rPr lang="en-US" sz="1600" b="1" dirty="0"/>
              <a:t>-1949</a:t>
            </a:r>
          </a:p>
          <a:p>
            <a:pPr>
              <a:buNone/>
            </a:pPr>
            <a:r>
              <a:rPr lang="hu-HU" sz="1600" b="1" dirty="0"/>
              <a:t>   </a:t>
            </a:r>
            <a:r>
              <a:rPr lang="en-US" sz="1600" b="1" dirty="0"/>
              <a:t>el</a:t>
            </a:r>
            <a:r>
              <a:rPr lang="hu-HU" sz="1600" b="1" dirty="0"/>
              <a:t>e</a:t>
            </a:r>
            <a:r>
              <a:rPr lang="en-US" sz="1600" b="1" dirty="0" err="1"/>
              <a:t>ctronic</a:t>
            </a:r>
            <a:r>
              <a:rPr lang="en-US" sz="1600" b="1" dirty="0"/>
              <a:t> </a:t>
            </a:r>
          </a:p>
          <a:p>
            <a:pPr>
              <a:buNone/>
            </a:pPr>
            <a:r>
              <a:rPr lang="hu-HU" sz="1600" b="1" dirty="0"/>
              <a:t>   </a:t>
            </a:r>
            <a:r>
              <a:rPr lang="en-US" sz="1600" b="1" dirty="0"/>
              <a:t>stored program</a:t>
            </a:r>
          </a:p>
        </p:txBody>
      </p:sp>
      <p:grpSp>
        <p:nvGrpSpPr>
          <p:cNvPr id="2" name="Csoportba foglalás 80"/>
          <p:cNvGrpSpPr/>
          <p:nvPr/>
        </p:nvGrpSpPr>
        <p:grpSpPr>
          <a:xfrm>
            <a:off x="6435715" y="5375130"/>
            <a:ext cx="2321750" cy="1043735"/>
            <a:chOff x="6102350" y="5814265"/>
            <a:chExt cx="2321750" cy="1043735"/>
          </a:xfrm>
        </p:grpSpPr>
        <p:sp>
          <p:nvSpPr>
            <p:cNvPr id="78" name="Szövegdoboz 77"/>
            <p:cNvSpPr txBox="1"/>
            <p:nvPr/>
          </p:nvSpPr>
          <p:spPr>
            <a:xfrm>
              <a:off x="6291505" y="6025352"/>
              <a:ext cx="1755196" cy="553998"/>
            </a:xfrm>
            <a:prstGeom prst="rect">
              <a:avLst/>
            </a:prstGeom>
            <a:noFill/>
            <a:ln>
              <a:noFill/>
            </a:ln>
          </p:spPr>
          <p:txBody>
            <a:bodyPr wrap="square" rtlCol="0">
              <a:spAutoFit/>
            </a:bodyPr>
            <a:lstStyle/>
            <a:p>
              <a:pPr algn="ctr"/>
              <a:r>
                <a:rPr lang="hu-HU" sz="1400" b="1" u="sng" dirty="0"/>
                <a:t>IAS </a:t>
              </a:r>
              <a:r>
                <a:rPr lang="hu-HU" sz="1400" b="1" u="sng" dirty="0" err="1"/>
                <a:t>derivatives</a:t>
              </a:r>
              <a:r>
                <a:rPr lang="hu-HU" sz="1400" b="1" u="sng" dirty="0"/>
                <a:t> </a:t>
              </a:r>
              <a:br>
                <a:rPr lang="hu-HU" sz="1400" dirty="0"/>
              </a:br>
              <a:r>
                <a:rPr lang="hu-HU" sz="1400" b="1" dirty="0"/>
                <a:t> </a:t>
              </a:r>
              <a:r>
                <a:rPr lang="hu-HU" sz="1400" b="1" dirty="0" err="1"/>
                <a:t>all</a:t>
              </a:r>
              <a:r>
                <a:rPr lang="hu-HU" sz="1400" b="1" dirty="0"/>
                <a:t> over </a:t>
              </a:r>
              <a:r>
                <a:rPr lang="hu-HU" sz="1400" b="1" dirty="0" err="1"/>
                <a:t>the</a:t>
              </a:r>
              <a:r>
                <a:rPr lang="hu-HU" sz="1400" b="1" dirty="0"/>
                <a:t> </a:t>
              </a:r>
              <a:r>
                <a:rPr lang="hu-HU" sz="1600" b="1" dirty="0" err="1"/>
                <a:t>world</a:t>
              </a:r>
              <a:endParaRPr lang="en-US" sz="1600" b="1" dirty="0" err="1"/>
            </a:p>
          </p:txBody>
        </p:sp>
        <p:sp>
          <p:nvSpPr>
            <p:cNvPr id="79" name="Robbanás 2 78"/>
            <p:cNvSpPr/>
            <p:nvPr/>
          </p:nvSpPr>
          <p:spPr>
            <a:xfrm rot="596328">
              <a:off x="6102350" y="5814265"/>
              <a:ext cx="2321750" cy="1043735"/>
            </a:xfrm>
            <a:prstGeom prst="irregularSeal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6" name="Egyenes összekötő nyíllal 85"/>
          <p:cNvCxnSpPr/>
          <p:nvPr/>
        </p:nvCxnSpPr>
        <p:spPr>
          <a:xfrm>
            <a:off x="6192180" y="4644135"/>
            <a:ext cx="1098450" cy="956020"/>
          </a:xfrm>
          <a:prstGeom prst="straightConnector1">
            <a:avLst/>
          </a:prstGeom>
          <a:ln w="41275"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4" name="Jobb oldali szögletes zárójel 93"/>
          <p:cNvSpPr/>
          <p:nvPr/>
        </p:nvSpPr>
        <p:spPr>
          <a:xfrm>
            <a:off x="6282190" y="3654024"/>
            <a:ext cx="135015" cy="540061"/>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6" name="Egyenes összekötő 95"/>
          <p:cNvCxnSpPr>
            <a:stCxn id="27" idx="3"/>
            <a:endCxn id="94" idx="2"/>
          </p:cNvCxnSpPr>
          <p:nvPr/>
        </p:nvCxnSpPr>
        <p:spPr>
          <a:xfrm>
            <a:off x="5787134" y="3915635"/>
            <a:ext cx="630071" cy="842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68" name="Dia számának helye 67"/>
          <p:cNvSpPr>
            <a:spLocks noGrp="1"/>
          </p:cNvSpPr>
          <p:nvPr>
            <p:ph type="sldNum" sz="quarter" idx="11"/>
          </p:nvPr>
        </p:nvSpPr>
        <p:spPr/>
        <p:txBody>
          <a:bodyPr/>
          <a:lstStyle/>
          <a:p>
            <a:fld id="{4C6D3A5E-7ECE-4E07-8232-8C17C93EEF86}" type="slidenum">
              <a:rPr lang="hu-HU" smtClean="0"/>
              <a:pPr/>
              <a:t>9</a:t>
            </a:fld>
            <a:endParaRPr lang="hu-HU" dirty="0"/>
          </a:p>
        </p:txBody>
      </p:sp>
      <p:sp>
        <p:nvSpPr>
          <p:cNvPr id="69" name="Dátum helye 68"/>
          <p:cNvSpPr>
            <a:spLocks noGrp="1"/>
          </p:cNvSpPr>
          <p:nvPr>
            <p:ph type="dt" sz="half" idx="10"/>
          </p:nvPr>
        </p:nvSpPr>
        <p:spPr/>
        <p:txBody>
          <a:bodyPr/>
          <a:lstStyle/>
          <a:p>
            <a:r>
              <a:rPr lang="hu-HU" sz="1400" b="1" dirty="0"/>
              <a:t>SMC 2016</a:t>
            </a:r>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yéni tervezé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16306</TotalTime>
  <Words>1703</Words>
  <Application>Microsoft Office PowerPoint</Application>
  <PresentationFormat>Diavetítés a képernyőre (4:3 oldalarány)</PresentationFormat>
  <Paragraphs>243</Paragraphs>
  <Slides>16</Slides>
  <Notes>1</Notes>
  <HiddenSlides>0</HiddenSlides>
  <MMClips>0</MMClips>
  <ScaleCrop>false</ScaleCrop>
  <HeadingPairs>
    <vt:vector size="6" baseType="variant">
      <vt:variant>
        <vt:lpstr>Használt betűtípusok</vt:lpstr>
      </vt:variant>
      <vt:variant>
        <vt:i4>4</vt:i4>
      </vt:variant>
      <vt:variant>
        <vt:lpstr>Téma</vt:lpstr>
      </vt:variant>
      <vt:variant>
        <vt:i4>2</vt:i4>
      </vt:variant>
      <vt:variant>
        <vt:lpstr>Diacímek</vt:lpstr>
      </vt:variant>
      <vt:variant>
        <vt:i4>16</vt:i4>
      </vt:variant>
    </vt:vector>
  </HeadingPairs>
  <TitlesOfParts>
    <vt:vector size="22" baseType="lpstr">
      <vt:lpstr>Arial</vt:lpstr>
      <vt:lpstr>Calibri</vt:lpstr>
      <vt:lpstr>Symbol</vt:lpstr>
      <vt:lpstr>Wingdings</vt:lpstr>
      <vt:lpstr>Office-téma</vt:lpstr>
      <vt:lpstr>Egyéni tervezés</vt:lpstr>
      <vt:lpstr>John von Neumann  in Computer Science </vt:lpstr>
      <vt:lpstr>PowerPoint-bemutató</vt:lpstr>
      <vt:lpstr>Three periods</vt:lpstr>
      <vt:lpstr>I. Study</vt:lpstr>
      <vt:lpstr>II: „Ivory tower”</vt:lpstr>
      <vt:lpstr>III. „Man of action”</vt:lpstr>
      <vt:lpstr>Publications</vt:lpstr>
      <vt:lpstr>Computing</vt:lpstr>
      <vt:lpstr>PowerPoint-bemutató</vt:lpstr>
      <vt:lpstr>The birth of  a design</vt:lpstr>
      <vt:lpstr>Significance of the „First Draft”</vt:lpstr>
      <vt:lpstr>IAS derivatives</vt:lpstr>
      <vt:lpstr>View on the future of computers</vt:lpstr>
      <vt:lpstr>Some results with present day impact</vt:lpstr>
      <vt:lpstr>Conclusion</vt:lpstr>
      <vt:lpstr>Thank you for your attention !</vt:lpstr>
    </vt:vector>
  </TitlesOfParts>
  <Company>nincs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von Neumann  in Computer Science</dc:title>
  <dc:creator>Dömölki Bálint</dc:creator>
  <cp:lastModifiedBy>Balint Domolki</cp:lastModifiedBy>
  <cp:revision>576</cp:revision>
  <dcterms:created xsi:type="dcterms:W3CDTF">2016-09-27T18:59:25Z</dcterms:created>
  <dcterms:modified xsi:type="dcterms:W3CDTF">2018-09-25T07:48:02Z</dcterms:modified>
</cp:coreProperties>
</file>